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18" r:id="rId1"/>
  </p:sldMasterIdLst>
  <p:notesMasterIdLst>
    <p:notesMasterId r:id="rId11"/>
  </p:notesMasterIdLst>
  <p:handoutMasterIdLst>
    <p:handoutMasterId r:id="rId12"/>
  </p:handoutMasterIdLst>
  <p:sldIdLst>
    <p:sldId id="259" r:id="rId2"/>
    <p:sldId id="268" r:id="rId3"/>
    <p:sldId id="262" r:id="rId4"/>
    <p:sldId id="263" r:id="rId5"/>
    <p:sldId id="269" r:id="rId6"/>
    <p:sldId id="266" r:id="rId7"/>
    <p:sldId id="271" r:id="rId8"/>
    <p:sldId id="267" r:id="rId9"/>
    <p:sldId id="270" r:id="rId10"/>
  </p:sldIdLst>
  <p:sldSz cx="9144000" cy="6858000" type="screen4x3"/>
  <p:notesSz cx="6858000" cy="9926638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6726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3449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0172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6895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3620" algn="l" defTabSz="913449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0343" algn="l" defTabSz="913449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197068" algn="l" defTabSz="913449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3792" algn="l" defTabSz="913449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1504we" initials="s" lastIdx="6" clrIdx="0"/>
  <p:cmAuthor id="1" name="Simon Seidel" initials="SE" lastIdx="4" clrIdx="1"/>
  <p:cmAuthor id="2" name="Carina Carlsen" initials="CC" lastIdx="32" clrIdx="2"/>
  <p:cmAuthor id="3" name="Nathalie Hock" initials="NH" lastIdx="2" clrIdx="3"/>
  <p:cmAuthor id="4" name="Stephan Mueller3" initials="SM" lastIdx="3" clrIdx="4"/>
  <p:cmAuthor id="5" name="Ulf von Kalckreuth" initials="UvK" lastIdx="4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AC40"/>
    <a:srgbClr val="E1E6F5"/>
    <a:srgbClr val="95A456"/>
    <a:srgbClr val="7A8646"/>
    <a:srgbClr val="E4E8F2"/>
    <a:srgbClr val="DEE6F7"/>
    <a:srgbClr val="E5CAB3"/>
    <a:srgbClr val="B8C9EE"/>
    <a:srgbClr val="FAACB7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629" autoAdjust="0"/>
    <p:restoredTop sz="83543" autoAdjust="0"/>
  </p:normalViewPr>
  <p:slideViewPr>
    <p:cSldViewPr>
      <p:cViewPr>
        <p:scale>
          <a:sx n="100" d="100"/>
          <a:sy n="100" d="100"/>
        </p:scale>
        <p:origin x="-1860" y="-72"/>
      </p:cViewPr>
      <p:guideLst>
        <p:guide orient="horz" pos="300"/>
        <p:guide pos="38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762"/>
    </p:cViewPr>
  </p:sorterViewPr>
  <p:notesViewPr>
    <p:cSldViewPr>
      <p:cViewPr varScale="1">
        <p:scale>
          <a:sx n="80" d="100"/>
          <a:sy n="80" d="100"/>
        </p:scale>
        <p:origin x="-4026" y="-84"/>
      </p:cViewPr>
      <p:guideLst>
        <p:guide orient="horz" pos="3127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89A7AE-817F-4E3F-BE5F-8830CBFFADA3}" type="doc">
      <dgm:prSet loTypeId="urn:microsoft.com/office/officeart/2005/8/layout/matrix3" loCatId="matrix" qsTypeId="urn:microsoft.com/office/officeart/2005/8/quickstyle/3d2" qsCatId="3D" csTypeId="urn:microsoft.com/office/officeart/2005/8/colors/accent1_4" csCatId="accent1" phldr="1"/>
      <dgm:spPr/>
      <dgm:t>
        <a:bodyPr/>
        <a:lstStyle/>
        <a:p>
          <a:endParaRPr lang="de-DE"/>
        </a:p>
      </dgm:t>
    </dgm:pt>
    <dgm:pt modelId="{6E86D260-4A39-4352-A483-D7E40D526F60}">
      <dgm:prSet phldrT="[Text]"/>
      <dgm:spPr/>
      <dgm:t>
        <a:bodyPr/>
        <a:lstStyle/>
        <a:p>
          <a:r>
            <a:rPr lang="en-US" b="1" noProof="0" dirty="0" smtClean="0"/>
            <a:t>…the IT industry and its customers</a:t>
          </a:r>
          <a:endParaRPr lang="en-US" b="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5B4571C-A412-4E29-872B-5902D01198B6}" type="parTrans" cxnId="{C24C1A27-166A-4D4F-9D89-0CA9C4D55926}">
      <dgm:prSet/>
      <dgm:spPr/>
      <dgm:t>
        <a:bodyPr/>
        <a:lstStyle/>
        <a:p>
          <a:endParaRPr lang="en-US" noProof="0" dirty="0"/>
        </a:p>
      </dgm:t>
    </dgm:pt>
    <dgm:pt modelId="{A2289C28-56D8-4054-8399-5013730C948D}" type="sibTrans" cxnId="{C24C1A27-166A-4D4F-9D89-0CA9C4D55926}">
      <dgm:prSet/>
      <dgm:spPr/>
      <dgm:t>
        <a:bodyPr/>
        <a:lstStyle/>
        <a:p>
          <a:endParaRPr lang="en-US" noProof="0" dirty="0"/>
        </a:p>
      </dgm:t>
    </dgm:pt>
    <dgm:pt modelId="{324D27C3-4648-49B9-9285-25D7C029191D}">
      <dgm:prSet/>
      <dgm:spPr/>
      <dgm:t>
        <a:bodyPr/>
        <a:lstStyle/>
        <a:p>
          <a:r>
            <a:rPr lang="en-US" b="1" noProof="0" dirty="0" smtClean="0"/>
            <a:t>…within the company</a:t>
          </a:r>
        </a:p>
      </dgm:t>
    </dgm:pt>
    <dgm:pt modelId="{300522EB-A6B5-43C9-A8B4-4F58A35F3850}" type="parTrans" cxnId="{A62348CB-57C2-49B0-AB54-F9902AB089B9}">
      <dgm:prSet/>
      <dgm:spPr/>
      <dgm:t>
        <a:bodyPr/>
        <a:lstStyle/>
        <a:p>
          <a:endParaRPr lang="en-US" noProof="0" dirty="0"/>
        </a:p>
      </dgm:t>
    </dgm:pt>
    <dgm:pt modelId="{FBAE0AB9-7F4A-4EA3-8F7C-77DE6DC4CA87}" type="sibTrans" cxnId="{A62348CB-57C2-49B0-AB54-F9902AB089B9}">
      <dgm:prSet/>
      <dgm:spPr/>
      <dgm:t>
        <a:bodyPr/>
        <a:lstStyle/>
        <a:p>
          <a:endParaRPr lang="en-US" noProof="0" dirty="0"/>
        </a:p>
      </dgm:t>
    </dgm:pt>
    <dgm:pt modelId="{42D41BE1-9D5A-471A-A210-50A86D56570E}">
      <dgm:prSet/>
      <dgm:spPr>
        <a:gradFill rotWithShape="0">
          <a:gsLst>
            <a:gs pos="62000">
              <a:schemeClr val="accent1">
                <a:shade val="50000"/>
                <a:hueOff val="161665"/>
                <a:satOff val="8025"/>
                <a:lumOff val="37271"/>
                <a:alphaOff val="0"/>
                <a:shade val="51000"/>
                <a:satMod val="130000"/>
              </a:schemeClr>
            </a:gs>
            <a:gs pos="87000">
              <a:schemeClr val="accent1">
                <a:shade val="50000"/>
                <a:hueOff val="161665"/>
                <a:satOff val="8025"/>
                <a:lumOff val="3727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61665"/>
                <a:satOff val="8025"/>
                <a:lumOff val="37271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en-US" b="1" noProof="0" dirty="0" smtClean="0"/>
            <a:t>…data users (researchers, analysts)</a:t>
          </a:r>
          <a:r>
            <a:rPr lang="en-US" b="0" noProof="0" dirty="0" smtClean="0"/>
            <a:t>   </a:t>
          </a:r>
        </a:p>
      </dgm:t>
    </dgm:pt>
    <dgm:pt modelId="{24B862B0-F6AD-44B2-8970-7D1C7C4BBD28}" type="parTrans" cxnId="{154B5B3A-0214-4EB9-AA34-9D330FD93363}">
      <dgm:prSet/>
      <dgm:spPr/>
      <dgm:t>
        <a:bodyPr/>
        <a:lstStyle/>
        <a:p>
          <a:endParaRPr lang="en-US" noProof="0" dirty="0"/>
        </a:p>
      </dgm:t>
    </dgm:pt>
    <dgm:pt modelId="{D2BB40E0-8AB0-4AA8-89FD-8A47F4A2A3EB}" type="sibTrans" cxnId="{154B5B3A-0214-4EB9-AA34-9D330FD93363}">
      <dgm:prSet/>
      <dgm:spPr/>
      <dgm:t>
        <a:bodyPr/>
        <a:lstStyle/>
        <a:p>
          <a:endParaRPr lang="en-US" noProof="0" dirty="0"/>
        </a:p>
      </dgm:t>
    </dgm:pt>
    <dgm:pt modelId="{D0B0364B-9A10-4BBF-B467-B5BC9E8E6C5D}">
      <dgm:prSet/>
      <dgm:spPr/>
      <dgm:t>
        <a:bodyPr/>
        <a:lstStyle/>
        <a:p>
          <a:r>
            <a:rPr lang="en-US" b="1" noProof="0" dirty="0" smtClean="0"/>
            <a:t>…outside</a:t>
          </a:r>
        </a:p>
      </dgm:t>
    </dgm:pt>
    <dgm:pt modelId="{5910800B-1B8C-49C6-8FA3-82D3CBDF15F2}" type="parTrans" cxnId="{E1EDB126-B5B8-4DBE-A622-48153716FFB2}">
      <dgm:prSet/>
      <dgm:spPr/>
      <dgm:t>
        <a:bodyPr/>
        <a:lstStyle/>
        <a:p>
          <a:endParaRPr lang="en-US" noProof="0" dirty="0"/>
        </a:p>
      </dgm:t>
    </dgm:pt>
    <dgm:pt modelId="{8DB40A08-F0C3-4B86-8135-81E9D54BBA01}" type="sibTrans" cxnId="{E1EDB126-B5B8-4DBE-A622-48153716FFB2}">
      <dgm:prSet/>
      <dgm:spPr/>
      <dgm:t>
        <a:bodyPr/>
        <a:lstStyle/>
        <a:p>
          <a:endParaRPr lang="en-US" noProof="0" dirty="0"/>
        </a:p>
      </dgm:t>
    </dgm:pt>
    <dgm:pt modelId="{48B08D58-4272-41DD-B49D-A50035781046}" type="pres">
      <dgm:prSet presAssocID="{DC89A7AE-817F-4E3F-BE5F-8830CBFFADA3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E14748A2-EBB9-40C3-B8A7-85674F4CC389}" type="pres">
      <dgm:prSet presAssocID="{DC89A7AE-817F-4E3F-BE5F-8830CBFFADA3}" presName="diamond" presStyleLbl="bgShp" presStyleIdx="0" presStyleCnt="1"/>
      <dgm:spPr/>
      <dgm:t>
        <a:bodyPr/>
        <a:lstStyle/>
        <a:p>
          <a:endParaRPr lang="de-DE"/>
        </a:p>
      </dgm:t>
    </dgm:pt>
    <dgm:pt modelId="{4F1CE7B9-26D5-4A3E-8CE0-A91571990E1F}" type="pres">
      <dgm:prSet presAssocID="{DC89A7AE-817F-4E3F-BE5F-8830CBFFADA3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0440441-B2BA-4A6E-A6AC-9A851551C0EE}" type="pres">
      <dgm:prSet presAssocID="{DC89A7AE-817F-4E3F-BE5F-8830CBFFADA3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AD5B83D-B096-492A-8C96-6A19F198D8FC}" type="pres">
      <dgm:prSet presAssocID="{DC89A7AE-817F-4E3F-BE5F-8830CBFFADA3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B79A96C-53A4-48E4-8D31-C163D15A4CE7}" type="pres">
      <dgm:prSet presAssocID="{DC89A7AE-817F-4E3F-BE5F-8830CBFFADA3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C24C1A27-166A-4D4F-9D89-0CA9C4D55926}" srcId="{DC89A7AE-817F-4E3F-BE5F-8830CBFFADA3}" destId="{6E86D260-4A39-4352-A483-D7E40D526F60}" srcOrd="0" destOrd="0" parTransId="{B5B4571C-A412-4E29-872B-5902D01198B6}" sibTransId="{A2289C28-56D8-4054-8399-5013730C948D}"/>
    <dgm:cxn modelId="{48A8E9C8-B1C0-4EEC-B36F-BA07A3335351}" type="presOf" srcId="{DC89A7AE-817F-4E3F-BE5F-8830CBFFADA3}" destId="{48B08D58-4272-41DD-B49D-A50035781046}" srcOrd="0" destOrd="0" presId="urn:microsoft.com/office/officeart/2005/8/layout/matrix3"/>
    <dgm:cxn modelId="{A62348CB-57C2-49B0-AB54-F9902AB089B9}" srcId="{DC89A7AE-817F-4E3F-BE5F-8830CBFFADA3}" destId="{324D27C3-4648-49B9-9285-25D7C029191D}" srcOrd="1" destOrd="0" parTransId="{300522EB-A6B5-43C9-A8B4-4F58A35F3850}" sibTransId="{FBAE0AB9-7F4A-4EA3-8F7C-77DE6DC4CA87}"/>
    <dgm:cxn modelId="{F8442DF3-FB83-4E91-BA15-426AC37B2770}" type="presOf" srcId="{6E86D260-4A39-4352-A483-D7E40D526F60}" destId="{4F1CE7B9-26D5-4A3E-8CE0-A91571990E1F}" srcOrd="0" destOrd="0" presId="urn:microsoft.com/office/officeart/2005/8/layout/matrix3"/>
    <dgm:cxn modelId="{E1EDB126-B5B8-4DBE-A622-48153716FFB2}" srcId="{DC89A7AE-817F-4E3F-BE5F-8830CBFFADA3}" destId="{D0B0364B-9A10-4BBF-B467-B5BC9E8E6C5D}" srcOrd="3" destOrd="0" parTransId="{5910800B-1B8C-49C6-8FA3-82D3CBDF15F2}" sibTransId="{8DB40A08-F0C3-4B86-8135-81E9D54BBA01}"/>
    <dgm:cxn modelId="{A7C0E230-BDAB-49D9-8963-486DC8F14B83}" type="presOf" srcId="{42D41BE1-9D5A-471A-A210-50A86D56570E}" destId="{AAD5B83D-B096-492A-8C96-6A19F198D8FC}" srcOrd="0" destOrd="0" presId="urn:microsoft.com/office/officeart/2005/8/layout/matrix3"/>
    <dgm:cxn modelId="{154B5B3A-0214-4EB9-AA34-9D330FD93363}" srcId="{DC89A7AE-817F-4E3F-BE5F-8830CBFFADA3}" destId="{42D41BE1-9D5A-471A-A210-50A86D56570E}" srcOrd="2" destOrd="0" parTransId="{24B862B0-F6AD-44B2-8970-7D1C7C4BBD28}" sibTransId="{D2BB40E0-8AB0-4AA8-89FD-8A47F4A2A3EB}"/>
    <dgm:cxn modelId="{042F9C60-1A25-4EC3-B596-0DA364900297}" type="presOf" srcId="{324D27C3-4648-49B9-9285-25D7C029191D}" destId="{80440441-B2BA-4A6E-A6AC-9A851551C0EE}" srcOrd="0" destOrd="0" presId="urn:microsoft.com/office/officeart/2005/8/layout/matrix3"/>
    <dgm:cxn modelId="{FEF95275-1567-46AA-9B93-AD3F23C2B5D6}" type="presOf" srcId="{D0B0364B-9A10-4BBF-B467-B5BC9E8E6C5D}" destId="{5B79A96C-53A4-48E4-8D31-C163D15A4CE7}" srcOrd="0" destOrd="0" presId="urn:microsoft.com/office/officeart/2005/8/layout/matrix3"/>
    <dgm:cxn modelId="{8ED753FA-9F7A-48EC-8C2B-6F48598606D0}" type="presParOf" srcId="{48B08D58-4272-41DD-B49D-A50035781046}" destId="{E14748A2-EBB9-40C3-B8A7-85674F4CC389}" srcOrd="0" destOrd="0" presId="urn:microsoft.com/office/officeart/2005/8/layout/matrix3"/>
    <dgm:cxn modelId="{9DE27481-7AD0-47A8-8EFB-0987D4496C32}" type="presParOf" srcId="{48B08D58-4272-41DD-B49D-A50035781046}" destId="{4F1CE7B9-26D5-4A3E-8CE0-A91571990E1F}" srcOrd="1" destOrd="0" presId="urn:microsoft.com/office/officeart/2005/8/layout/matrix3"/>
    <dgm:cxn modelId="{8179BD1C-90B0-4542-A4CE-FB41AE2C4EAE}" type="presParOf" srcId="{48B08D58-4272-41DD-B49D-A50035781046}" destId="{80440441-B2BA-4A6E-A6AC-9A851551C0EE}" srcOrd="2" destOrd="0" presId="urn:microsoft.com/office/officeart/2005/8/layout/matrix3"/>
    <dgm:cxn modelId="{5A669C44-ECD5-4381-A125-E00D283986D0}" type="presParOf" srcId="{48B08D58-4272-41DD-B49D-A50035781046}" destId="{AAD5B83D-B096-492A-8C96-6A19F198D8FC}" srcOrd="3" destOrd="0" presId="urn:microsoft.com/office/officeart/2005/8/layout/matrix3"/>
    <dgm:cxn modelId="{5CC4614D-1985-459F-BA5B-323AB789882C}" type="presParOf" srcId="{48B08D58-4272-41DD-B49D-A50035781046}" destId="{5B79A96C-53A4-48E4-8D31-C163D15A4CE7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4748A2-EBB9-40C3-B8A7-85674F4CC389}">
      <dsp:nvSpPr>
        <dsp:cNvPr id="0" name=""/>
        <dsp:cNvSpPr/>
      </dsp:nvSpPr>
      <dsp:spPr>
        <a:xfrm>
          <a:off x="1016000" y="0"/>
          <a:ext cx="4064000" cy="4064000"/>
        </a:xfrm>
        <a:prstGeom prst="diamond">
          <a:avLst/>
        </a:prstGeom>
        <a:gradFill rotWithShape="0">
          <a:gsLst>
            <a:gs pos="0">
              <a:schemeClr val="accent1">
                <a:tint val="55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55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55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4F1CE7B9-26D5-4A3E-8CE0-A91571990E1F}">
      <dsp:nvSpPr>
        <dsp:cNvPr id="0" name=""/>
        <dsp:cNvSpPr/>
      </dsp:nvSpPr>
      <dsp:spPr>
        <a:xfrm>
          <a:off x="1402080" y="386080"/>
          <a:ext cx="1584960" cy="158496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noProof="0" dirty="0" smtClean="0"/>
            <a:t>…the IT industry and its customers</a:t>
          </a:r>
          <a:endParaRPr lang="en-US" sz="1600" b="0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79451" y="463451"/>
        <a:ext cx="1430218" cy="1430218"/>
      </dsp:txXfrm>
    </dsp:sp>
    <dsp:sp modelId="{80440441-B2BA-4A6E-A6AC-9A851551C0EE}">
      <dsp:nvSpPr>
        <dsp:cNvPr id="0" name=""/>
        <dsp:cNvSpPr/>
      </dsp:nvSpPr>
      <dsp:spPr>
        <a:xfrm>
          <a:off x="3108960" y="386080"/>
          <a:ext cx="1584960" cy="158496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80832"/>
                <a:satOff val="4013"/>
                <a:lumOff val="18635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80832"/>
                <a:satOff val="4013"/>
                <a:lumOff val="18635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80832"/>
                <a:satOff val="4013"/>
                <a:lumOff val="1863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noProof="0" dirty="0" smtClean="0"/>
            <a:t>…within the company</a:t>
          </a:r>
        </a:p>
      </dsp:txBody>
      <dsp:txXfrm>
        <a:off x="3186331" y="463451"/>
        <a:ext cx="1430218" cy="1430218"/>
      </dsp:txXfrm>
    </dsp:sp>
    <dsp:sp modelId="{AAD5B83D-B096-492A-8C96-6A19F198D8FC}">
      <dsp:nvSpPr>
        <dsp:cNvPr id="0" name=""/>
        <dsp:cNvSpPr/>
      </dsp:nvSpPr>
      <dsp:spPr>
        <a:xfrm>
          <a:off x="1402080" y="2092960"/>
          <a:ext cx="1584960" cy="1584960"/>
        </a:xfrm>
        <a:prstGeom prst="roundRect">
          <a:avLst/>
        </a:prstGeom>
        <a:gradFill rotWithShape="0">
          <a:gsLst>
            <a:gs pos="62000">
              <a:schemeClr val="accent1">
                <a:shade val="50000"/>
                <a:hueOff val="161665"/>
                <a:satOff val="8025"/>
                <a:lumOff val="37271"/>
                <a:alphaOff val="0"/>
                <a:shade val="51000"/>
                <a:satMod val="130000"/>
              </a:schemeClr>
            </a:gs>
            <a:gs pos="87000">
              <a:schemeClr val="accent1">
                <a:shade val="50000"/>
                <a:hueOff val="161665"/>
                <a:satOff val="8025"/>
                <a:lumOff val="3727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61665"/>
                <a:satOff val="8025"/>
                <a:lumOff val="3727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noProof="0" dirty="0" smtClean="0"/>
            <a:t>…data users (researchers, analysts)</a:t>
          </a:r>
          <a:r>
            <a:rPr lang="en-US" sz="1600" b="0" kern="1200" noProof="0" dirty="0" smtClean="0"/>
            <a:t>   </a:t>
          </a:r>
        </a:p>
      </dsp:txBody>
      <dsp:txXfrm>
        <a:off x="1479451" y="2170331"/>
        <a:ext cx="1430218" cy="1430218"/>
      </dsp:txXfrm>
    </dsp:sp>
    <dsp:sp modelId="{5B79A96C-53A4-48E4-8D31-C163D15A4CE7}">
      <dsp:nvSpPr>
        <dsp:cNvPr id="0" name=""/>
        <dsp:cNvSpPr/>
      </dsp:nvSpPr>
      <dsp:spPr>
        <a:xfrm>
          <a:off x="3108960" y="2092960"/>
          <a:ext cx="1584960" cy="158496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80832"/>
                <a:satOff val="4013"/>
                <a:lumOff val="18635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80832"/>
                <a:satOff val="4013"/>
                <a:lumOff val="18635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80832"/>
                <a:satOff val="4013"/>
                <a:lumOff val="1863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noProof="0" dirty="0" smtClean="0"/>
            <a:t>…outside</a:t>
          </a:r>
        </a:p>
      </dsp:txBody>
      <dsp:txXfrm>
        <a:off x="3186331" y="2170331"/>
        <a:ext cx="1430218" cy="14302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9"/>
            <a:ext cx="2971093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12" tIns="45557" rIns="91112" bIns="45557" numCol="1" anchor="t" anchorCtr="0" compatLnSpc="1">
            <a:prstTxWarp prst="textNoShape">
              <a:avLst/>
            </a:prstTxWarp>
          </a:bodyPr>
          <a:lstStyle>
            <a:lvl1pPr algn="l" defTabSz="911005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282" y="9"/>
            <a:ext cx="2971093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12" tIns="45557" rIns="91112" bIns="45557" numCol="1" anchor="t" anchorCtr="0" compatLnSpc="1">
            <a:prstTxWarp prst="textNoShape">
              <a:avLst/>
            </a:prstTxWarp>
          </a:bodyPr>
          <a:lstStyle>
            <a:lvl1pPr algn="r" defTabSz="911005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9428248"/>
            <a:ext cx="2971093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12" tIns="45557" rIns="91112" bIns="45557" numCol="1" anchor="b" anchorCtr="0" compatLnSpc="1">
            <a:prstTxWarp prst="textNoShape">
              <a:avLst/>
            </a:prstTxWarp>
          </a:bodyPr>
          <a:lstStyle>
            <a:lvl1pPr algn="l" defTabSz="911005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282" y="9428248"/>
            <a:ext cx="2971093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12" tIns="45557" rIns="91112" bIns="45557" numCol="1" anchor="b" anchorCtr="0" compatLnSpc="1">
            <a:prstTxWarp prst="textNoShape">
              <a:avLst/>
            </a:prstTxWarp>
          </a:bodyPr>
          <a:lstStyle>
            <a:lvl1pPr algn="r" defTabSz="911005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fld id="{5AA4E7B0-7446-4B85-A1EA-012BC7429DC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00583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9"/>
            <a:ext cx="2971093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12" tIns="45557" rIns="91112" bIns="45557" numCol="1" anchor="t" anchorCtr="0" compatLnSpc="1">
            <a:prstTxWarp prst="textNoShape">
              <a:avLst/>
            </a:prstTxWarp>
          </a:bodyPr>
          <a:lstStyle>
            <a:lvl1pPr algn="l" defTabSz="911005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914" y="9"/>
            <a:ext cx="2971093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12" tIns="45557" rIns="91112" bIns="45557" numCol="1" anchor="t" anchorCtr="0" compatLnSpc="1">
            <a:prstTxWarp prst="textNoShape">
              <a:avLst/>
            </a:prstTxWarp>
          </a:bodyPr>
          <a:lstStyle>
            <a:lvl1pPr algn="r" defTabSz="911005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821" y="4715719"/>
            <a:ext cx="5026369" cy="4466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12" tIns="45557" rIns="91112" bIns="455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9429836"/>
            <a:ext cx="2971093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12" tIns="45557" rIns="91112" bIns="45557" numCol="1" anchor="b" anchorCtr="0" compatLnSpc="1">
            <a:prstTxWarp prst="textNoShape">
              <a:avLst/>
            </a:prstTxWarp>
          </a:bodyPr>
          <a:lstStyle>
            <a:lvl1pPr algn="l" defTabSz="911005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914" y="9429836"/>
            <a:ext cx="2971093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12" tIns="45557" rIns="91112" bIns="45557" numCol="1" anchor="b" anchorCtr="0" compatLnSpc="1">
            <a:prstTxWarp prst="textNoShape">
              <a:avLst/>
            </a:prstTxWarp>
          </a:bodyPr>
          <a:lstStyle>
            <a:lvl1pPr algn="r" defTabSz="911005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fld id="{C9411CC8-771C-4577-B2A9-30A4F2C9077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91182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6726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344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017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689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3620" algn="l" defTabSz="9134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343" algn="l" defTabSz="9134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068" algn="l" defTabSz="9134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3792" algn="l" defTabSz="9134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0A6ED8-2893-4363-848B-6949035F7625}" type="slidenum">
              <a:rPr lang="de-DE" smtClean="0"/>
              <a:pPr/>
              <a:t>1</a:t>
            </a:fld>
            <a:endParaRPr lang="de-DE" dirty="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0913" y="744538"/>
            <a:ext cx="4962525" cy="3721100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z="1400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sz="1400" dirty="0" smtClean="0">
              <a:solidFill>
                <a:prstClr val="black"/>
              </a:solidFill>
              <a:effectLst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411CC8-771C-4577-B2A9-30A4F2C90775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233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e-DE" sz="1400" baseline="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de-DE" sz="1400" baseline="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411CC8-771C-4577-B2A9-30A4F2C90775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247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411CC8-771C-4577-B2A9-30A4F2C90775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81171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noProof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411CC8-771C-4577-B2A9-30A4F2C90775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29203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411CC8-771C-4577-B2A9-30A4F2C90775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4024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411CC8-771C-4577-B2A9-30A4F2C90775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92620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b="0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411CC8-771C-4577-B2A9-30A4F2C90775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31679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411CC8-771C-4577-B2A9-30A4F2C90775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6379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881211" y="2956974"/>
            <a:ext cx="8256381" cy="442837"/>
          </a:xfrm>
        </p:spPr>
        <p:txBody>
          <a:bodyPr>
            <a:noAutofit/>
          </a:bodyPr>
          <a:lstStyle>
            <a:lvl1pPr algn="l">
              <a:defRPr sz="2500" b="1" baseline="0"/>
            </a:lvl1pPr>
          </a:lstStyle>
          <a:p>
            <a:r>
              <a:rPr lang="de-DE" dirty="0" smtClean="0"/>
              <a:t>Präsentationsvorlage - Titelfolie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1215" y="3382549"/>
            <a:ext cx="8250965" cy="401651"/>
          </a:xfrm>
        </p:spPr>
        <p:txBody>
          <a:bodyPr tIns="0" bIns="0">
            <a:noAutofit/>
          </a:bodyPr>
          <a:lstStyle>
            <a:lvl1pPr marL="0" indent="0" algn="l">
              <a:spcBef>
                <a:spcPts val="0"/>
              </a:spcBef>
              <a:buNone/>
              <a:defRPr sz="2100">
                <a:solidFill>
                  <a:schemeClr val="tx1"/>
                </a:solidFill>
                <a:latin typeface="+mj-lt"/>
              </a:defRPr>
            </a:lvl1pPr>
            <a:lvl2pPr marL="456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2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9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5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2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9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6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3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Untertitel</a:t>
            </a:r>
            <a:endParaRPr lang="de-DE" dirty="0"/>
          </a:p>
        </p:txBody>
      </p:sp>
      <p:sp>
        <p:nvSpPr>
          <p:cNvPr id="16" name="Rechteck 15"/>
          <p:cNvSpPr/>
          <p:nvPr/>
        </p:nvSpPr>
        <p:spPr>
          <a:xfrm>
            <a:off x="8" y="3080594"/>
            <a:ext cx="777445" cy="960613"/>
          </a:xfrm>
          <a:prstGeom prst="rect">
            <a:avLst/>
          </a:prstGeom>
          <a:solidFill>
            <a:srgbClr val="DAD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28" tIns="45665" rIns="91328" bIns="45665"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/>
        </p:nvSpPr>
        <p:spPr>
          <a:xfrm>
            <a:off x="821664" y="3080594"/>
            <a:ext cx="77744" cy="960613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28" tIns="45665" rIns="91328" bIns="45665" rtlCol="0" anchor="ctr"/>
          <a:lstStyle/>
          <a:p>
            <a:pPr algn="ctr"/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880067" y="3815954"/>
            <a:ext cx="8259570" cy="304746"/>
          </a:xfrm>
        </p:spPr>
        <p:txBody>
          <a:bodyPr>
            <a:normAutofit/>
          </a:bodyPr>
          <a:lstStyle>
            <a:lvl1pPr>
              <a:buNone/>
              <a:defRPr sz="1100" b="1"/>
            </a:lvl1pPr>
          </a:lstStyle>
          <a:p>
            <a:pPr lvl="0"/>
            <a:r>
              <a:rPr lang="de-DE" dirty="0" smtClean="0"/>
              <a:t>Angaben zum Referenten, Ordnungsmerkmal</a:t>
            </a:r>
            <a:endParaRPr lang="de-DE" dirty="0"/>
          </a:p>
        </p:txBody>
      </p:sp>
      <p:pic>
        <p:nvPicPr>
          <p:cNvPr id="8" name="Grafik 7" descr="BBk_Logo_A4_RGB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8257" y="0"/>
            <a:ext cx="1803568" cy="10601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altsfolie mit Hinterlegung und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1093119"/>
            <a:ext cx="9144000" cy="4885067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023" tIns="40512" rIns="81023" bIns="40512" rtlCol="0" anchor="ctr"/>
          <a:lstStyle/>
          <a:p>
            <a:pPr algn="ctr"/>
            <a:endParaRPr lang="de-DE">
              <a:noFill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9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37"/>
              </a:lnSpc>
              <a:defRPr sz="20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Hinterlegung und Aufzählungsebenen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419822" y="298127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28" tIns="45665" rIns="91328" bIns="45665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452929" y="608525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28" tIns="45665" rIns="91328" bIns="45665" rtlCol="0" anchor="ctr"/>
          <a:lstStyle/>
          <a:p>
            <a:pPr algn="ctr"/>
            <a:endParaRPr lang="de-DE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84078" y="1235767"/>
            <a:ext cx="8019513" cy="4602675"/>
          </a:xfrm>
        </p:spPr>
        <p:txBody>
          <a:bodyPr/>
          <a:lstStyle>
            <a:lvl1pPr marL="159495" indent="-159495">
              <a:spcBef>
                <a:spcPts val="443"/>
              </a:spcBef>
              <a:buFont typeface="Arial" pitchFamily="34" charset="0"/>
              <a:buChar char="−"/>
              <a:defRPr sz="1800" baseline="0"/>
            </a:lvl1pPr>
            <a:lvl2pPr marL="318990" indent="-159495">
              <a:spcBef>
                <a:spcPts val="443"/>
              </a:spcBef>
              <a:buFont typeface="Arial" pitchFamily="34" charset="0"/>
              <a:buChar char="•"/>
              <a:defRPr sz="1800"/>
            </a:lvl2pPr>
            <a:lvl3pPr marL="478482" indent="-159495">
              <a:spcBef>
                <a:spcPts val="443"/>
              </a:spcBef>
              <a:buFont typeface="Arial" pitchFamily="34" charset="0"/>
              <a:buChar char="∙"/>
              <a:defRPr sz="1800"/>
            </a:lvl3pPr>
            <a:lvl4pPr>
              <a:buFont typeface="Symbol" pitchFamily="18" charset="2"/>
              <a:buChar char="-"/>
              <a:defRPr/>
            </a:lvl4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GB" dirty="0" smtClean="0"/>
              <a:t>30 August 2018</a:t>
            </a:r>
            <a:endParaRPr lang="de-DE" dirty="0" smtClean="0"/>
          </a:p>
        </p:txBody>
      </p:sp>
      <p:sp>
        <p:nvSpPr>
          <p:cNvPr id="17" name="Foliennummernplatzhalter 1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de-DE" dirty="0" smtClean="0"/>
              <a:t>Page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8" name="Fußzeilenplatzhalter 17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dirty="0" smtClean="0"/>
              <a:t>Stephan Müller, Deutsche Bundesbank</a:t>
            </a:r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der Grafik, ganze Br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9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37"/>
              </a:lnSpc>
              <a:defRPr sz="20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(Bild/Grafik)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419822" y="298127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28" tIns="45665" rIns="91328" bIns="45665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452929" y="608525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28" tIns="45665" rIns="91328" bIns="45665" rtlCol="0" anchor="ctr"/>
          <a:lstStyle/>
          <a:p>
            <a:pPr algn="ctr"/>
            <a:endParaRPr lang="de-DE"/>
          </a:p>
        </p:txBody>
      </p:sp>
      <p:sp>
        <p:nvSpPr>
          <p:cNvPr id="15" name="Inhaltsplatzhalter 14"/>
          <p:cNvSpPr>
            <a:spLocks noGrp="1"/>
          </p:cNvSpPr>
          <p:nvPr>
            <p:ph sz="quarter" idx="15" hasCustomPrompt="1"/>
          </p:nvPr>
        </p:nvSpPr>
        <p:spPr>
          <a:xfrm>
            <a:off x="419820" y="1258735"/>
            <a:ext cx="8188046" cy="4554632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de-DE" dirty="0" smtClean="0"/>
              <a:t>Bild/Grafik o. ä. durch Klicken hinzufügen</a:t>
            </a:r>
            <a:endParaRPr lang="de-DE" dirty="0"/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 b="0"/>
            </a:lvl1pPr>
          </a:lstStyle>
          <a:p>
            <a:r>
              <a:rPr lang="en-GB" dirty="0" smtClean="0"/>
              <a:t>30 August 2018</a:t>
            </a:r>
            <a:endParaRPr lang="de-DE" dirty="0" smtClean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de-DE" dirty="0" smtClean="0"/>
              <a:t>Page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 sz="1200" b="0"/>
            </a:lvl1pPr>
          </a:lstStyle>
          <a:p>
            <a:r>
              <a:rPr lang="de-DE" dirty="0" smtClean="0"/>
              <a:t>Stephan Müller, Deutsche Bundesbank</a:t>
            </a:r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30 August 2018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Stephan Müller, Deutsche Bundesbank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B191-A86F-4039-A615-DCFE6B3117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0132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88241" y="241815"/>
            <a:ext cx="8110301" cy="652555"/>
          </a:xfrm>
          <a:prstGeom prst="rect">
            <a:avLst/>
          </a:prstGeom>
        </p:spPr>
        <p:txBody>
          <a:bodyPr vert="horz" lIns="91328" tIns="45665" rIns="91328" bIns="45665" rtlCol="0" anchor="t">
            <a:normAutofit/>
          </a:bodyPr>
          <a:lstStyle/>
          <a:p>
            <a:r>
              <a:rPr lang="de-DE" dirty="0" smtClean="0"/>
              <a:t>Titel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19820" y="1258735"/>
            <a:ext cx="8188046" cy="4554632"/>
          </a:xfrm>
          <a:prstGeom prst="rect">
            <a:avLst/>
          </a:prstGeom>
        </p:spPr>
        <p:txBody>
          <a:bodyPr vert="horz" lIns="91328" tIns="45665" rIns="91328" bIns="45665" rtlCol="0">
            <a:normAutofit/>
          </a:bodyPr>
          <a:lstStyle/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66470" y="6069600"/>
            <a:ext cx="8119630" cy="162000"/>
          </a:xfrm>
          <a:prstGeom prst="rect">
            <a:avLst/>
          </a:prstGeom>
        </p:spPr>
        <p:txBody>
          <a:bodyPr vert="horz" lIns="81023" tIns="40512" rIns="81023" bIns="40512" rtlCol="0" anchor="ctr"/>
          <a:lstStyle>
            <a:lvl1pPr algn="l">
              <a:lnSpc>
                <a:spcPct val="100000"/>
              </a:lnSpc>
              <a:defRPr sz="1200">
                <a:solidFill>
                  <a:schemeClr val="tx1"/>
                </a:solidFill>
                <a:effectLst/>
              </a:defRPr>
            </a:lvl1pPr>
          </a:lstStyle>
          <a:p>
            <a:r>
              <a:rPr lang="de-DE" dirty="0" smtClean="0"/>
              <a:t>Stephan Müller, Deutsche Bundesbank</a:t>
            </a:r>
            <a:endParaRPr lang="de-DE" dirty="0"/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466471" y="6253203"/>
            <a:ext cx="2114649" cy="162000"/>
          </a:xfrm>
          <a:prstGeom prst="rect">
            <a:avLst/>
          </a:prstGeom>
        </p:spPr>
        <p:txBody>
          <a:bodyPr vert="horz" lIns="81023" tIns="40512" rIns="81023" bIns="40512" rtlCol="0" anchor="ctr"/>
          <a:lstStyle>
            <a:lvl1pPr algn="l">
              <a:lnSpc>
                <a:spcPct val="100000"/>
              </a:lnSpc>
              <a:defRPr sz="1200">
                <a:solidFill>
                  <a:schemeClr val="tx1"/>
                </a:solidFill>
                <a:effectLst/>
              </a:defRPr>
            </a:lvl1pPr>
          </a:lstStyle>
          <a:p>
            <a:r>
              <a:rPr lang="en-GB" dirty="0" smtClean="0"/>
              <a:t>30 August 2018</a:t>
            </a:r>
            <a:endParaRPr lang="de-DE" dirty="0"/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66471" y="6433203"/>
            <a:ext cx="2114649" cy="162000"/>
          </a:xfrm>
          <a:prstGeom prst="rect">
            <a:avLst/>
          </a:prstGeom>
        </p:spPr>
        <p:txBody>
          <a:bodyPr vert="horz" lIns="81023" tIns="40512" rIns="81023" bIns="40512" rtlCol="0" anchor="ctr"/>
          <a:lstStyle>
            <a:lvl1pPr algn="l">
              <a:lnSpc>
                <a:spcPct val="100000"/>
              </a:lnSpc>
              <a:defRPr sz="1200" b="1">
                <a:solidFill>
                  <a:schemeClr val="tx1"/>
                </a:solidFill>
                <a:effectLst/>
              </a:defRPr>
            </a:lvl1pPr>
          </a:lstStyle>
          <a:p>
            <a:r>
              <a:rPr lang="de-DE" dirty="0" smtClean="0"/>
              <a:t>Page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4" r:id="rId2"/>
    <p:sldLayoutId id="2147483933" r:id="rId3"/>
    <p:sldLayoutId id="2147483934" r:id="rId4"/>
  </p:sldLayoutIdLst>
  <p:hf hdr="0"/>
  <p:txStyles>
    <p:titleStyle>
      <a:lvl1pPr algn="l" defTabSz="913291" rtl="0" eaLnBrk="1" latinLnBrk="0" hangingPunct="1">
        <a:spcBef>
          <a:spcPct val="0"/>
        </a:spcBef>
        <a:buNone/>
        <a:defRPr sz="2500" b="1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59495" indent="-159495" algn="l" defTabSz="913291" rtl="0" eaLnBrk="1" latinLnBrk="0" hangingPunct="1">
        <a:spcBef>
          <a:spcPts val="443"/>
        </a:spcBef>
        <a:buFont typeface="Arial" pitchFamily="34" charset="0"/>
        <a:buChar char="−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18990" indent="-159495" algn="l" defTabSz="913291" rtl="0" eaLnBrk="1" latinLnBrk="0" hangingPunct="1">
        <a:spcBef>
          <a:spcPts val="443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78482" indent="-159495" algn="l" defTabSz="913291" rtl="0" eaLnBrk="1" latinLnBrk="0" hangingPunct="1">
        <a:spcBef>
          <a:spcPts val="443"/>
        </a:spcBef>
        <a:buFont typeface="Arial" pitchFamily="34" charset="0"/>
        <a:buChar char="∙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665306" indent="-197794" algn="l" defTabSz="913291" rtl="0" eaLnBrk="1" latinLnBrk="0" hangingPunct="1">
        <a:spcBef>
          <a:spcPct val="20000"/>
        </a:spcBef>
        <a:buFont typeface="Symbol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845120" indent="-158235" algn="l" defTabSz="91329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006951" indent="-158235" algn="l" defTabSz="913291" rtl="0" eaLnBrk="1" latinLnBrk="0" hangingPunct="1">
        <a:spcBef>
          <a:spcPct val="20000"/>
        </a:spcBef>
        <a:buFont typeface="Arial" pitchFamily="34" charset="0"/>
        <a:buChar char="∙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192" indent="-228324" algn="l" defTabSz="9132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836" indent="-228324" algn="l" defTabSz="9132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479" indent="-228324" algn="l" defTabSz="9132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3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47" algn="l" defTabSz="913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91" algn="l" defTabSz="913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34" algn="l" defTabSz="913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78" algn="l" defTabSz="913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223" algn="l" defTabSz="913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868" algn="l" defTabSz="913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513" algn="l" defTabSz="913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157" algn="l" defTabSz="913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9.gi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5.png"/><Relationship Id="rId12" Type="http://schemas.openxmlformats.org/officeDocument/2006/relationships/hyperlink" Target="http://www.bundesbank.de/statistik/statistik_overview.php" TargetMode="External"/><Relationship Id="rId17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www.google.de/imgres?imgurl=http://upload.wikimedia.org/wikipedia/de/1/16/Microsoft_Excel_2010.png&amp;imgrefurl=http://de.wikipedia.org/wiki/Datei:Microsoft_Excel_2010.png&amp;usg=__SdKKX9wROwiTm6qs9ZMkk420-mU=&amp;h=256&amp;w=256&amp;sz=58&amp;hl=de&amp;start=26&amp;zoom=1&amp;itbs=1&amp;tbnid=Dw9OdPAbM1-DPM:&amp;tbnh=111&amp;tbnw=111&amp;prev=/images?q=excel+datei&amp;start=20&amp;hl=de&amp;safe=active&amp;sa=X&amp;gbv=2&amp;ndsp=20&amp;tbs=isch:1,itp:clipart" TargetMode="Externa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10.gif"/><Relationship Id="rId10" Type="http://schemas.openxmlformats.org/officeDocument/2006/relationships/image" Target="../media/image7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png"/><Relationship Id="rId14" Type="http://schemas.openxmlformats.org/officeDocument/2006/relationships/hyperlink" Target="http://www.bundesbank.de/presse/presse_aktuell.php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zis-intra.inet.bundesbank.de/RechteSeite.asp?Seite=Grobnav.asp&amp;Typ=OEC" TargetMode="External"/><Relationship Id="rId13" Type="http://schemas.openxmlformats.org/officeDocument/2006/relationships/image" Target="../media/image17.png"/><Relationship Id="rId3" Type="http://schemas.openxmlformats.org/officeDocument/2006/relationships/hyperlink" Target="http://zis-intra.inet.bundesbank.de/RechteSeite.asp?Seite=Grobnav.asp&amp;Typ=EZB" TargetMode="External"/><Relationship Id="rId7" Type="http://schemas.openxmlformats.org/officeDocument/2006/relationships/image" Target="../media/image14.png"/><Relationship Id="rId12" Type="http://schemas.openxmlformats.org/officeDocument/2006/relationships/hyperlink" Target="http://de.wikipedia.org/w/index.php?title=Datei:Rlogo.png&amp;filetimestamp=20070710044254" TargetMode="External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6" Type="http://schemas.openxmlformats.org/officeDocument/2006/relationships/hyperlink" Target="http://de.wikipedia.org/w/index.php?title=Datei:SAS_logo_horiz.svg&amp;filetimestamp=2009021610074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11" Type="http://schemas.openxmlformats.org/officeDocument/2006/relationships/image" Target="../media/image16.png"/><Relationship Id="rId5" Type="http://schemas.openxmlformats.org/officeDocument/2006/relationships/hyperlink" Target="http://zis-intra.inet.bundesbank.de/RechteSeite.asp?Seite=Navigation.asp&amp;Typ=ZISDB" TargetMode="External"/><Relationship Id="rId15" Type="http://schemas.openxmlformats.org/officeDocument/2006/relationships/image" Target="../media/image11.jpeg"/><Relationship Id="rId10" Type="http://schemas.openxmlformats.org/officeDocument/2006/relationships/hyperlink" Target="http://de.wikipedia.org/w/index.php?title=Datei:Matlab_Logo.png&amp;filetimestamp=20080324195649" TargetMode="External"/><Relationship Id="rId4" Type="http://schemas.openxmlformats.org/officeDocument/2006/relationships/image" Target="../media/image12.gif"/><Relationship Id="rId9" Type="http://schemas.openxmlformats.org/officeDocument/2006/relationships/image" Target="../media/image15.gif"/><Relationship Id="rId14" Type="http://schemas.openxmlformats.org/officeDocument/2006/relationships/hyperlink" Target="http://www.google.de/imgres?imgurl=http://upload.wikimedia.org/wikipedia/de/1/16/Microsoft_Excel_2010.png&amp;imgrefurl=http://de.wikipedia.org/wiki/Datei:Microsoft_Excel_2010.png&amp;usg=__SdKKX9wROwiTm6qs9ZMkk420-mU=&amp;h=256&amp;w=256&amp;sz=58&amp;hl=de&amp;start=26&amp;zoom=1&amp;itbs=1&amp;tbnid=Dw9OdPAbM1-DPM:&amp;tbnh=111&amp;tbnw=111&amp;prev=/images?q=excel+datei&amp;start=20&amp;hl=de&amp;safe=active&amp;sa=X&amp;gbv=2&amp;ndsp=20&amp;tbs=isch:1,itp:clipart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spect="1" noChangeArrowheads="1"/>
          </p:cNvSpPr>
          <p:nvPr>
            <p:ph type="ctrTitle"/>
          </p:nvPr>
        </p:nvSpPr>
        <p:spPr>
          <a:xfrm>
            <a:off x="912407" y="3068960"/>
            <a:ext cx="7332001" cy="442837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Creating Comprehensive Data Worlds using Standardization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880066" y="3854054"/>
            <a:ext cx="7508358" cy="411484"/>
          </a:xfrm>
        </p:spPr>
        <p:txBody>
          <a:bodyPr>
            <a:normAutofit/>
          </a:bodyPr>
          <a:lstStyle/>
          <a:p>
            <a:r>
              <a:rPr lang="de-DE" dirty="0" smtClean="0"/>
              <a:t>Stephan Müller, Deutsche </a:t>
            </a:r>
            <a:r>
              <a:rPr lang="de-DE" dirty="0"/>
              <a:t>Bundesbank</a:t>
            </a:r>
          </a:p>
        </p:txBody>
      </p:sp>
      <p:sp>
        <p:nvSpPr>
          <p:cNvPr id="4" name="Rectangle 2"/>
          <p:cNvSpPr txBox="1">
            <a:spLocks noChangeAspect="1" noChangeArrowheads="1"/>
          </p:cNvSpPr>
          <p:nvPr/>
        </p:nvSpPr>
        <p:spPr>
          <a:xfrm>
            <a:off x="887619" y="4044120"/>
            <a:ext cx="8256381" cy="442837"/>
          </a:xfrm>
          <a:prstGeom prst="rect">
            <a:avLst/>
          </a:prstGeom>
        </p:spPr>
        <p:txBody>
          <a:bodyPr vert="horz" lIns="91328" tIns="45665" rIns="91328" bIns="45665" rtlCol="0" anchor="t">
            <a:noAutofit/>
          </a:bodyPr>
          <a:lstStyle>
            <a:lvl1pPr algn="l" defTabSz="913291" rtl="0" eaLnBrk="1" latinLnBrk="0" hangingPunct="1">
              <a:spcBef>
                <a:spcPct val="0"/>
              </a:spcBef>
              <a:buNone/>
              <a:defRPr sz="2500" b="1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</a:pPr>
            <a:endParaRPr lang="de-DE" sz="1100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971600" y="4365104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>
                <a:effectLst/>
                <a:latin typeface="+mj-lt"/>
              </a:rPr>
              <a:t>Conference of European Statistics Stakeholders </a:t>
            </a:r>
            <a:r>
              <a:rPr lang="en-US" sz="1200" dirty="0" smtClean="0">
                <a:effectLst/>
                <a:latin typeface="+mj-lt"/>
              </a:rPr>
              <a:t>2018</a:t>
            </a:r>
          </a:p>
          <a:p>
            <a:pPr algn="l"/>
            <a:r>
              <a:rPr lang="en-US" sz="1200" dirty="0" smtClean="0">
                <a:effectLst/>
                <a:latin typeface="+mj-lt"/>
              </a:rPr>
              <a:t>Session on </a:t>
            </a:r>
            <a:r>
              <a:rPr lang="en-US" sz="1200" dirty="0">
                <a:effectLst/>
                <a:latin typeface="+mj-lt"/>
              </a:rPr>
              <a:t>Data Integration, Harmonization and Standardization</a:t>
            </a:r>
            <a:endParaRPr lang="en-US" sz="1200" dirty="0" smtClean="0">
              <a:effectLst/>
              <a:latin typeface="+mj-lt"/>
            </a:endParaRPr>
          </a:p>
          <a:p>
            <a:pPr algn="l"/>
            <a:r>
              <a:rPr lang="en-US" sz="1200" dirty="0" smtClean="0">
                <a:effectLst/>
                <a:latin typeface="+mj-lt"/>
              </a:rPr>
              <a:t>Bamberg, October </a:t>
            </a:r>
            <a:r>
              <a:rPr lang="en-US" sz="1200" dirty="0" smtClean="0">
                <a:effectLst/>
                <a:latin typeface="+mj-lt"/>
              </a:rPr>
              <a:t>19, </a:t>
            </a:r>
            <a:r>
              <a:rPr lang="en-US" sz="1200" dirty="0" smtClean="0">
                <a:effectLst/>
                <a:latin typeface="+mj-lt"/>
              </a:rPr>
              <a:t>2018</a:t>
            </a:r>
            <a:endParaRPr lang="de-DE" sz="1200" dirty="0">
              <a:effectLst/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331758" y="2424668"/>
            <a:ext cx="4192451" cy="2880320"/>
          </a:xfrm>
          <a:prstGeom prst="rect">
            <a:avLst/>
          </a:prstGeom>
        </p:spPr>
      </p:pic>
      <p:sp>
        <p:nvSpPr>
          <p:cNvPr id="23" name="Legende mit Pfeil nach links 22"/>
          <p:cNvSpPr/>
          <p:nvPr/>
        </p:nvSpPr>
        <p:spPr>
          <a:xfrm>
            <a:off x="5052203" y="4314963"/>
            <a:ext cx="4037072" cy="1836203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3390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>
              <a:solidFill>
                <a:srgbClr val="FFFFFF"/>
              </a:solidFill>
            </a:endParaRPr>
          </a:p>
        </p:txBody>
      </p:sp>
      <p:sp>
        <p:nvSpPr>
          <p:cNvPr id="9" name="Legende mit Pfeil nach links 8"/>
          <p:cNvSpPr/>
          <p:nvPr/>
        </p:nvSpPr>
        <p:spPr>
          <a:xfrm>
            <a:off x="5076056" y="1926547"/>
            <a:ext cx="4032448" cy="2304256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3916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>
              <a:solidFill>
                <a:srgbClr val="FFFFFF"/>
              </a:solidFill>
            </a:endParaRPr>
          </a:p>
        </p:txBody>
      </p:sp>
      <p:sp>
        <p:nvSpPr>
          <p:cNvPr id="22" name="Legende mit Pfeil nach rechts 21"/>
          <p:cNvSpPr/>
          <p:nvPr/>
        </p:nvSpPr>
        <p:spPr>
          <a:xfrm>
            <a:off x="251520" y="4839742"/>
            <a:ext cx="3240360" cy="1029579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5803"/>
            </a:avLst>
          </a:prstGeom>
          <a:solidFill>
            <a:schemeClr val="accent1">
              <a:lumMod val="75000"/>
              <a:alpha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>
              <a:solidFill>
                <a:srgbClr val="FFFFFF"/>
              </a:solidFill>
            </a:endParaRPr>
          </a:p>
        </p:txBody>
      </p:sp>
      <p:sp>
        <p:nvSpPr>
          <p:cNvPr id="18" name="Legende mit Pfeil nach rechts 17"/>
          <p:cNvSpPr/>
          <p:nvPr/>
        </p:nvSpPr>
        <p:spPr>
          <a:xfrm>
            <a:off x="251520" y="3901253"/>
            <a:ext cx="3240360" cy="864095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5586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>
              <a:solidFill>
                <a:srgbClr val="FFFFFF"/>
              </a:solidFill>
            </a:endParaRPr>
          </a:p>
        </p:txBody>
      </p:sp>
      <p:sp>
        <p:nvSpPr>
          <p:cNvPr id="17" name="Legende mit Pfeil nach rechts 16"/>
          <p:cNvSpPr/>
          <p:nvPr/>
        </p:nvSpPr>
        <p:spPr>
          <a:xfrm>
            <a:off x="251520" y="2996953"/>
            <a:ext cx="3240360" cy="828092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537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>
              <a:solidFill>
                <a:srgbClr val="FFFFFF"/>
              </a:solidFill>
            </a:endParaRPr>
          </a:p>
        </p:txBody>
      </p:sp>
      <p:sp>
        <p:nvSpPr>
          <p:cNvPr id="8" name="Legende mit Pfeil nach rechts 7"/>
          <p:cNvSpPr/>
          <p:nvPr/>
        </p:nvSpPr>
        <p:spPr>
          <a:xfrm>
            <a:off x="251520" y="1988840"/>
            <a:ext cx="3240360" cy="93610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5153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>
              <a:solidFill>
                <a:srgbClr val="FFFFFF"/>
              </a:solidFill>
            </a:endParaRP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post-crisis statistical initiatives completed?</a:t>
            </a:r>
            <a:br>
              <a:rPr lang="en-US" dirty="0"/>
            </a:br>
            <a:r>
              <a:rPr lang="en-US" dirty="0" smtClean="0"/>
              <a:t>- The </a:t>
            </a:r>
            <a:r>
              <a:rPr lang="en-US" dirty="0"/>
              <a:t>data universe is </a:t>
            </a:r>
            <a:r>
              <a:rPr lang="en-US" dirty="0" smtClean="0"/>
              <a:t>exploding -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/>
                </a:solidFill>
              </a:rPr>
              <a:t>19</a:t>
            </a:r>
            <a:r>
              <a:rPr lang="en-GB" dirty="0" smtClean="0">
                <a:solidFill>
                  <a:prstClr val="black"/>
                </a:solidFill>
              </a:rPr>
              <a:t> October </a:t>
            </a:r>
            <a:r>
              <a:rPr lang="en-GB" dirty="0" smtClean="0">
                <a:solidFill>
                  <a:prstClr val="black"/>
                </a:solidFill>
              </a:rPr>
              <a:t>2018</a:t>
            </a:r>
            <a:endParaRPr lang="de-DE" dirty="0" smtClean="0">
              <a:solidFill>
                <a:prstClr val="black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>
                <a:solidFill>
                  <a:prstClr val="black"/>
                </a:solidFill>
              </a:rPr>
              <a:t>Page </a:t>
            </a:r>
            <a:fld id="{795659D1-D435-4DC4-B545-657E7139435F}" type="slidenum">
              <a:rPr lang="de-DE" smtClean="0">
                <a:solidFill>
                  <a:prstClr val="black"/>
                </a:solidFill>
              </a:rPr>
              <a:pPr/>
              <a:t>2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smtClean="0">
                <a:solidFill>
                  <a:prstClr val="black"/>
                </a:solidFill>
              </a:rPr>
              <a:t>Stephan Müller, Deutsche Bundesbank</a:t>
            </a: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-252536" y="1128959"/>
            <a:ext cx="298782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prstClr val="black"/>
                </a:solidFill>
                <a:effectLst/>
              </a:rPr>
              <a:t>  </a:t>
            </a:r>
            <a:r>
              <a:rPr lang="de-DE" sz="2000" u="sng" dirty="0" smtClean="0">
                <a:solidFill>
                  <a:prstClr val="black"/>
                </a:solidFill>
                <a:effectLst/>
              </a:rPr>
              <a:t> </a:t>
            </a:r>
          </a:p>
          <a:p>
            <a:endParaRPr lang="de-DE" sz="2000" u="sng" dirty="0" smtClean="0">
              <a:solidFill>
                <a:prstClr val="black"/>
              </a:solidFill>
              <a:effectLst/>
            </a:endParaRPr>
          </a:p>
          <a:p>
            <a:endParaRPr lang="de-DE" sz="2000" u="sng" dirty="0">
              <a:solidFill>
                <a:prstClr val="black"/>
              </a:solidFill>
              <a:effectLst/>
            </a:endParaRPr>
          </a:p>
          <a:p>
            <a:pPr lvl="1" algn="l">
              <a:spcAft>
                <a:spcPts val="1200"/>
              </a:spcAft>
            </a:pPr>
            <a:r>
              <a:rPr lang="en-US" sz="1800" b="1" dirty="0" smtClean="0">
                <a:solidFill>
                  <a:prstClr val="black"/>
                </a:solidFill>
                <a:effectLst/>
              </a:rPr>
              <a:t>Banking crisis</a:t>
            </a:r>
            <a:r>
              <a:rPr lang="de-DE" sz="1800" b="1" dirty="0" smtClean="0">
                <a:solidFill>
                  <a:prstClr val="black"/>
                </a:solidFill>
                <a:effectLst/>
              </a:rPr>
              <a:t>        </a:t>
            </a:r>
            <a:r>
              <a:rPr lang="en-US" sz="1600" dirty="0" smtClean="0">
                <a:solidFill>
                  <a:prstClr val="black"/>
                </a:solidFill>
                <a:effectLst/>
              </a:rPr>
              <a:t>How </a:t>
            </a:r>
            <a:r>
              <a:rPr lang="en-US" sz="1600" dirty="0">
                <a:solidFill>
                  <a:prstClr val="black"/>
                </a:solidFill>
                <a:effectLst/>
              </a:rPr>
              <a:t>heavily affected are investors in Europe?</a:t>
            </a:r>
            <a:endParaRPr lang="de-DE" sz="1800" dirty="0" smtClean="0">
              <a:solidFill>
                <a:prstClr val="black"/>
              </a:solidFill>
              <a:effectLst/>
            </a:endParaRPr>
          </a:p>
          <a:p>
            <a:pPr lvl="1" algn="l">
              <a:spcAft>
                <a:spcPts val="1200"/>
              </a:spcAft>
            </a:pPr>
            <a:r>
              <a:rPr lang="en-US" sz="1800" b="1" dirty="0" smtClean="0">
                <a:solidFill>
                  <a:prstClr val="black"/>
                </a:solidFill>
                <a:effectLst/>
              </a:rPr>
              <a:t>Sovereign debt crisis </a:t>
            </a:r>
            <a:r>
              <a:rPr lang="en-US" sz="1800" dirty="0" smtClean="0">
                <a:solidFill>
                  <a:prstClr val="black"/>
                </a:solidFill>
                <a:effectLst/>
              </a:rPr>
              <a:t>  </a:t>
            </a:r>
            <a:r>
              <a:rPr lang="en-US" sz="1600" dirty="0" smtClean="0">
                <a:solidFill>
                  <a:prstClr val="black"/>
                </a:solidFill>
                <a:effectLst/>
              </a:rPr>
              <a:t>Who holds which government bonds?</a:t>
            </a:r>
            <a:endParaRPr lang="en-US" sz="1800" b="1" dirty="0" smtClean="0">
              <a:solidFill>
                <a:prstClr val="black"/>
              </a:solidFill>
              <a:effectLst/>
            </a:endParaRPr>
          </a:p>
          <a:p>
            <a:pPr lvl="1" algn="l">
              <a:spcAft>
                <a:spcPts val="1200"/>
              </a:spcAft>
            </a:pPr>
            <a:r>
              <a:rPr lang="en-US" sz="1800" b="1" dirty="0" smtClean="0">
                <a:solidFill>
                  <a:prstClr val="black"/>
                </a:solidFill>
                <a:effectLst/>
              </a:rPr>
              <a:t>Banking union </a:t>
            </a:r>
            <a:r>
              <a:rPr lang="de-DE" sz="1800" b="1" dirty="0" smtClean="0">
                <a:solidFill>
                  <a:prstClr val="black"/>
                </a:solidFill>
                <a:effectLst/>
              </a:rPr>
              <a:t>      </a:t>
            </a:r>
            <a:r>
              <a:rPr lang="en-US" sz="1600" dirty="0" smtClean="0">
                <a:solidFill>
                  <a:prstClr val="black"/>
                </a:solidFill>
                <a:effectLst/>
              </a:rPr>
              <a:t>What is the </a:t>
            </a:r>
            <a:r>
              <a:rPr lang="en-US" sz="1600" dirty="0" smtClean="0">
                <a:solidFill>
                  <a:prstClr val="black"/>
                </a:solidFill>
                <a:effectLst/>
              </a:rPr>
              <a:t>degree </a:t>
            </a:r>
            <a:r>
              <a:rPr lang="en-US" sz="1600" dirty="0" smtClean="0">
                <a:solidFill>
                  <a:prstClr val="black"/>
                </a:solidFill>
                <a:effectLst/>
              </a:rPr>
              <a:t>of risk concentration?</a:t>
            </a:r>
          </a:p>
          <a:p>
            <a:pPr lvl="1" algn="l">
              <a:spcAft>
                <a:spcPts val="1200"/>
              </a:spcAft>
            </a:pPr>
            <a:r>
              <a:rPr lang="en-US" sz="1800" b="1" dirty="0" smtClean="0">
                <a:solidFill>
                  <a:prstClr val="black"/>
                </a:solidFill>
                <a:effectLst/>
              </a:rPr>
              <a:t>Low-interest-rate </a:t>
            </a:r>
            <a:r>
              <a:rPr lang="en-US" sz="1800" b="1" dirty="0">
                <a:solidFill>
                  <a:prstClr val="black"/>
                </a:solidFill>
                <a:effectLst/>
              </a:rPr>
              <a:t>environment</a:t>
            </a:r>
            <a:r>
              <a:rPr lang="en-US" sz="1600" dirty="0">
                <a:solidFill>
                  <a:prstClr val="black"/>
                </a:solidFill>
                <a:effectLst/>
              </a:rPr>
              <a:t> </a:t>
            </a:r>
            <a:r>
              <a:rPr lang="en-US" sz="1600" dirty="0" smtClean="0">
                <a:solidFill>
                  <a:prstClr val="black"/>
                </a:solidFill>
                <a:effectLst/>
              </a:rPr>
              <a:t>           How </a:t>
            </a:r>
            <a:r>
              <a:rPr lang="en-US" sz="1600" dirty="0">
                <a:solidFill>
                  <a:prstClr val="black"/>
                </a:solidFill>
                <a:effectLst/>
              </a:rPr>
              <a:t>healthy are euro area banks</a:t>
            </a:r>
            <a:r>
              <a:rPr lang="en-US" sz="1600" dirty="0" smtClean="0">
                <a:solidFill>
                  <a:prstClr val="black"/>
                </a:solidFill>
                <a:effectLst/>
              </a:rPr>
              <a:t>?</a:t>
            </a:r>
            <a:endParaRPr lang="de-DE" sz="2000" dirty="0" smtClean="0">
              <a:solidFill>
                <a:prstClr val="black"/>
              </a:solidFill>
              <a:effectLst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6228184" y="1282690"/>
            <a:ext cx="313184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u="sng" dirty="0" smtClean="0">
                <a:solidFill>
                  <a:prstClr val="black"/>
                </a:solidFill>
                <a:effectLst/>
              </a:rPr>
              <a:t> </a:t>
            </a:r>
          </a:p>
          <a:p>
            <a:endParaRPr lang="de-DE" sz="2000" u="sng" dirty="0">
              <a:solidFill>
                <a:prstClr val="black"/>
              </a:solidFill>
              <a:effectLst/>
            </a:endParaRPr>
          </a:p>
          <a:p>
            <a:pPr algn="l">
              <a:spcAft>
                <a:spcPts val="600"/>
              </a:spcAft>
            </a:pPr>
            <a:r>
              <a:rPr lang="en-US" sz="1800" b="1" dirty="0">
                <a:solidFill>
                  <a:prstClr val="black"/>
                </a:solidFill>
                <a:effectLst/>
              </a:rPr>
              <a:t>Data amount is growing constantly and </a:t>
            </a:r>
            <a:r>
              <a:rPr lang="en-US" sz="1800" b="1" dirty="0" smtClean="0">
                <a:solidFill>
                  <a:prstClr val="black"/>
                </a:solidFill>
                <a:effectLst/>
              </a:rPr>
              <a:t>rapidly</a:t>
            </a:r>
            <a:r>
              <a:rPr lang="de-DE" sz="1800" b="1" dirty="0" smtClean="0">
                <a:solidFill>
                  <a:prstClr val="black"/>
                </a:solidFill>
                <a:effectLst/>
              </a:rPr>
              <a:t> </a:t>
            </a:r>
          </a:p>
          <a:p>
            <a:pPr marL="285750" indent="-285750" algn="l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en-US" sz="1600" dirty="0">
                <a:solidFill>
                  <a:prstClr val="black"/>
                </a:solidFill>
                <a:effectLst/>
              </a:rPr>
              <a:t>Automatic recording of process data (sensors, Internet of Things</a:t>
            </a:r>
            <a:r>
              <a:rPr lang="en-US" sz="1600" dirty="0" smtClean="0">
                <a:solidFill>
                  <a:prstClr val="black"/>
                </a:solidFill>
                <a:effectLst/>
              </a:rPr>
              <a:t>)</a:t>
            </a:r>
          </a:p>
          <a:p>
            <a:pPr marL="285750" indent="-285750" algn="l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en-US" sz="1600" dirty="0">
                <a:solidFill>
                  <a:prstClr val="black"/>
                </a:solidFill>
                <a:effectLst/>
              </a:rPr>
              <a:t>Social networks and </a:t>
            </a:r>
            <a:r>
              <a:rPr lang="en-US" sz="1600" dirty="0" smtClean="0">
                <a:solidFill>
                  <a:prstClr val="black"/>
                </a:solidFill>
                <a:effectLst/>
              </a:rPr>
              <a:t>    search </a:t>
            </a:r>
            <a:r>
              <a:rPr lang="en-US" sz="1600" dirty="0">
                <a:solidFill>
                  <a:prstClr val="black"/>
                </a:solidFill>
                <a:effectLst/>
              </a:rPr>
              <a:t>engines</a:t>
            </a:r>
          </a:p>
          <a:p>
            <a:pPr marL="285750" indent="-285750" algn="l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en-US" sz="1600" dirty="0">
                <a:solidFill>
                  <a:prstClr val="black"/>
                </a:solidFill>
                <a:effectLst/>
              </a:rPr>
              <a:t>Mobile phones and tablets</a:t>
            </a:r>
          </a:p>
          <a:p>
            <a:pPr algn="l">
              <a:spcAft>
                <a:spcPts val="600"/>
              </a:spcAft>
            </a:pPr>
            <a:r>
              <a:rPr lang="en-US" sz="1800" b="1" dirty="0" smtClean="0">
                <a:solidFill>
                  <a:prstClr val="black"/>
                </a:solidFill>
                <a:effectLst/>
              </a:rPr>
              <a:t>New technological developments </a:t>
            </a:r>
          </a:p>
          <a:p>
            <a:pPr marL="342900" indent="-342900" algn="l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en-US" sz="1600" dirty="0" smtClean="0">
                <a:solidFill>
                  <a:prstClr val="black"/>
                </a:solidFill>
                <a:effectLst/>
              </a:rPr>
              <a:t>Larger </a:t>
            </a:r>
            <a:r>
              <a:rPr lang="en-US" sz="1600" dirty="0">
                <a:solidFill>
                  <a:prstClr val="black"/>
                </a:solidFill>
                <a:effectLst/>
              </a:rPr>
              <a:t>computing power: </a:t>
            </a:r>
            <a:r>
              <a:rPr lang="en-US" sz="1600" dirty="0" smtClean="0">
                <a:solidFill>
                  <a:prstClr val="black"/>
                </a:solidFill>
                <a:effectLst/>
              </a:rPr>
              <a:t>   Big Data</a:t>
            </a:r>
          </a:p>
          <a:p>
            <a:pPr marL="342900" indent="-342900" algn="l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en-US" sz="1600" dirty="0">
                <a:solidFill>
                  <a:prstClr val="black"/>
                </a:solidFill>
                <a:effectLst/>
              </a:rPr>
              <a:t>New analysis techniques: </a:t>
            </a:r>
            <a:br>
              <a:rPr lang="en-US" sz="1600" dirty="0">
                <a:solidFill>
                  <a:prstClr val="black"/>
                </a:solidFill>
                <a:effectLst/>
              </a:rPr>
            </a:br>
            <a:r>
              <a:rPr lang="en-US" sz="1600" dirty="0">
                <a:solidFill>
                  <a:prstClr val="black"/>
                </a:solidFill>
                <a:effectLst/>
              </a:rPr>
              <a:t>Machine Learning, </a:t>
            </a:r>
            <a:r>
              <a:rPr lang="en-US" sz="1600" dirty="0" smtClean="0">
                <a:solidFill>
                  <a:prstClr val="black"/>
                </a:solidFill>
                <a:effectLst/>
              </a:rPr>
              <a:t>AI</a:t>
            </a:r>
            <a:endParaRPr lang="en-US" sz="1600" dirty="0">
              <a:solidFill>
                <a:prstClr val="black"/>
              </a:solidFill>
              <a:effectLst/>
            </a:endParaRPr>
          </a:p>
          <a:p>
            <a:pPr marL="799626" lvl="1" indent="-342900" algn="l">
              <a:spcAft>
                <a:spcPts val="600"/>
              </a:spcAft>
              <a:buFont typeface="Symbol" panose="05050102010706020507" pitchFamily="18" charset="2"/>
              <a:buChar char="-"/>
            </a:pPr>
            <a:endParaRPr lang="de-DE" sz="1800" b="1" dirty="0">
              <a:solidFill>
                <a:prstClr val="black"/>
              </a:solidFill>
              <a:effectLst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23528" y="980728"/>
            <a:ext cx="3168352" cy="787873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FFFFFF"/>
                </a:solidFill>
              </a:rPr>
              <a:t>Demand for new statistical surveys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5" name="Abgerundetes Rechteck 24"/>
          <p:cNvSpPr/>
          <p:nvPr/>
        </p:nvSpPr>
        <p:spPr>
          <a:xfrm>
            <a:off x="5724128" y="980727"/>
            <a:ext cx="3168352" cy="787873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FFFFFF"/>
                </a:solidFill>
              </a:rPr>
              <a:t>Exploding data supply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746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9" grpId="0" animBg="1"/>
      <p:bldP spid="22" grpId="0" animBg="1"/>
      <p:bldP spid="18" grpId="0" animBg="1"/>
      <p:bldP spid="17" grpId="0" animBg="1"/>
      <p:bldP spid="8" grpId="0" animBg="1"/>
      <p:bldP spid="12" grpId="0" animBg="1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“Water, water, everywhere, but not a drop to drink</a:t>
            </a:r>
            <a:r>
              <a:rPr lang="en-US" dirty="0" smtClean="0"/>
              <a:t>.”*</a:t>
            </a:r>
            <a:r>
              <a:rPr lang="en-US" dirty="0"/>
              <a:t/>
            </a:r>
            <a:br>
              <a:rPr lang="en-US" dirty="0"/>
            </a:b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84078" y="1235767"/>
            <a:ext cx="8019513" cy="4353473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1" dirty="0"/>
              <a:t>Yawning Data Gaps despite “</a:t>
            </a:r>
            <a:r>
              <a:rPr lang="en-US" sz="1600" b="1" dirty="0" err="1"/>
              <a:t>Collectomania</a:t>
            </a:r>
            <a:r>
              <a:rPr lang="en-US" sz="1600" b="1" dirty="0"/>
              <a:t>”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sz="1600" dirty="0"/>
              <a:t>Data is not collected where it's needed, but where it occurs. Still painful data gaps </a:t>
            </a:r>
          </a:p>
          <a:p>
            <a:pPr lvl="1"/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1" dirty="0"/>
              <a:t>The Data Universe lacks Orde</a:t>
            </a:r>
            <a:r>
              <a:rPr lang="en-US" sz="1600" dirty="0"/>
              <a:t>r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sz="1600" dirty="0"/>
              <a:t>In IT: neither a system of order for data / information, nor a prominent </a:t>
            </a:r>
            <a:r>
              <a:rPr lang="en-US" sz="1600" dirty="0" smtClean="0"/>
              <a:t>standardization, </a:t>
            </a:r>
            <a:r>
              <a:rPr lang="en-US" sz="1600" dirty="0"/>
              <a:t>nor a global identifier (“barcode for information”) 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sz="1600" dirty="0"/>
              <a:t>In companies: large part of the data stored in data silos; need for data integration / BI / DWH / Big Data projects / CIOs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sz="1600" dirty="0"/>
              <a:t>In industry branches or countries: proprietary solutions</a:t>
            </a:r>
          </a:p>
          <a:p>
            <a:pPr lvl="1"/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1" dirty="0"/>
              <a:t>Using IT not Possible Without Content-Related Expertise 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sz="1600" dirty="0"/>
              <a:t>No longer classical statistical production of </a:t>
            </a:r>
            <a:r>
              <a:rPr lang="en-US" sz="1600" dirty="0" smtClean="0"/>
              <a:t>pre-defined </a:t>
            </a:r>
            <a:r>
              <a:rPr lang="en-US" sz="1600" dirty="0"/>
              <a:t>indicators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sz="1600" dirty="0"/>
              <a:t>Instead implementation of data analysis on demand 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sz="1600" dirty="0"/>
              <a:t>New style of data collections with hundreds of dimensions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sz="1600" dirty="0"/>
              <a:t>Automation or lack of expertise could lead to comparing apples and oranges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sz="1600" dirty="0"/>
              <a:t>Professional expertise crucial for evaluating and interpreting the </a:t>
            </a:r>
            <a:r>
              <a:rPr lang="en-US" sz="1600" dirty="0" smtClean="0"/>
              <a:t>results</a:t>
            </a:r>
            <a:endParaRPr lang="de-DE" sz="1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GB" dirty="0"/>
              <a:t>19 October 2018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Page </a:t>
            </a:r>
            <a:fld id="{795659D1-D435-4DC4-B545-657E7139435F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smtClean="0"/>
              <a:t>Stephan Müller, Deutsche Bundesbank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107504" y="5589240"/>
            <a:ext cx="684076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defTabSz="913291" eaLnBrk="1" fontAlgn="auto" hangingPunct="1">
              <a:spcBef>
                <a:spcPts val="443"/>
              </a:spcBef>
              <a:spcAft>
                <a:spcPts val="0"/>
              </a:spcAft>
            </a:pPr>
            <a:r>
              <a:rPr lang="en-US" sz="1000" dirty="0" smtClean="0">
                <a:solidFill>
                  <a:prstClr val="black"/>
                </a:solidFill>
                <a:effectLst/>
                <a:latin typeface="Arial"/>
              </a:rPr>
              <a:t>* Samuel Taylor Coleridge </a:t>
            </a:r>
            <a:r>
              <a:rPr lang="en-US" sz="1000" dirty="0">
                <a:solidFill>
                  <a:prstClr val="black"/>
                </a:solidFill>
                <a:effectLst/>
                <a:latin typeface="Arial"/>
              </a:rPr>
              <a:t>“The Rime of the Ancient Mariner“ </a:t>
            </a:r>
            <a:r>
              <a:rPr lang="en-US" sz="1000" dirty="0" smtClean="0">
                <a:solidFill>
                  <a:prstClr val="black"/>
                </a:solidFill>
                <a:effectLst/>
                <a:latin typeface="Arial"/>
              </a:rPr>
              <a:t>(1798)</a:t>
            </a:r>
            <a:endParaRPr lang="en-US" sz="1000" dirty="0">
              <a:solidFill>
                <a:prstClr val="black"/>
              </a:solidFill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8781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three steps of data integration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GB" dirty="0"/>
              <a:t>19 October 2018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Page </a:t>
            </a:r>
            <a:fld id="{795659D1-D435-4DC4-B545-657E7139435F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smtClean="0"/>
              <a:t>Stephan Müller, Deutsche Bundesbank</a:t>
            </a:r>
            <a:endParaRPr lang="de-DE" dirty="0"/>
          </a:p>
        </p:txBody>
      </p:sp>
      <p:grpSp>
        <p:nvGrpSpPr>
          <p:cNvPr id="7" name="Gruppieren 6"/>
          <p:cNvGrpSpPr/>
          <p:nvPr/>
        </p:nvGrpSpPr>
        <p:grpSpPr>
          <a:xfrm>
            <a:off x="285776" y="1340764"/>
            <a:ext cx="901848" cy="3960442"/>
            <a:chOff x="115061" y="1836277"/>
            <a:chExt cx="901848" cy="2952328"/>
          </a:xfrm>
        </p:grpSpPr>
        <p:grpSp>
          <p:nvGrpSpPr>
            <p:cNvPr id="8" name="Gruppieren 7"/>
            <p:cNvGrpSpPr/>
            <p:nvPr/>
          </p:nvGrpSpPr>
          <p:grpSpPr>
            <a:xfrm>
              <a:off x="115061" y="1836277"/>
              <a:ext cx="901848" cy="2952328"/>
              <a:chOff x="-36512" y="1484784"/>
              <a:chExt cx="1224136" cy="3600400"/>
            </a:xfrm>
          </p:grpSpPr>
          <p:sp>
            <p:nvSpPr>
              <p:cNvPr id="10" name="Flussdiagramm: Prozess 9"/>
              <p:cNvSpPr/>
              <p:nvPr/>
            </p:nvSpPr>
            <p:spPr>
              <a:xfrm>
                <a:off x="-36512" y="1484784"/>
                <a:ext cx="1224136" cy="3600400"/>
              </a:xfrm>
              <a:prstGeom prst="flowChartProcess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 sz="1200" b="1" dirty="0" err="1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" name="Würfel 10"/>
              <p:cNvSpPr/>
              <p:nvPr/>
            </p:nvSpPr>
            <p:spPr>
              <a:xfrm>
                <a:off x="107504" y="2341410"/>
                <a:ext cx="936104" cy="473705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 sz="1200" b="1" dirty="0" err="1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Zylinder 11"/>
              <p:cNvSpPr/>
              <p:nvPr/>
            </p:nvSpPr>
            <p:spPr>
              <a:xfrm>
                <a:off x="285776" y="3806020"/>
                <a:ext cx="610320" cy="584668"/>
              </a:xfrm>
              <a:prstGeom prst="can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 sz="1200" b="1" dirty="0" err="1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" name="Wolke 8"/>
            <p:cNvSpPr/>
            <p:nvPr/>
          </p:nvSpPr>
          <p:spPr>
            <a:xfrm>
              <a:off x="260947" y="3128246"/>
              <a:ext cx="580973" cy="479428"/>
            </a:xfrm>
            <a:prstGeom prst="cloud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200" b="1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1259632" y="1287638"/>
            <a:ext cx="6624736" cy="4013566"/>
            <a:chOff x="1702568" y="1287638"/>
            <a:chExt cx="5677744" cy="4013566"/>
          </a:xfrm>
        </p:grpSpPr>
        <p:grpSp>
          <p:nvGrpSpPr>
            <p:cNvPr id="14" name="Gruppieren 13"/>
            <p:cNvGrpSpPr/>
            <p:nvPr/>
          </p:nvGrpSpPr>
          <p:grpSpPr>
            <a:xfrm>
              <a:off x="5591000" y="1287638"/>
              <a:ext cx="1789312" cy="2510836"/>
              <a:chOff x="4764592" y="1884789"/>
              <a:chExt cx="1789312" cy="2510836"/>
            </a:xfrm>
          </p:grpSpPr>
          <p:sp>
            <p:nvSpPr>
              <p:cNvPr id="23" name="Rechteck 22"/>
              <p:cNvSpPr/>
              <p:nvPr/>
            </p:nvSpPr>
            <p:spPr>
              <a:xfrm>
                <a:off x="4764592" y="1884789"/>
                <a:ext cx="1789312" cy="989234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Semantic harmonization</a:t>
                </a:r>
              </a:p>
            </p:txBody>
          </p:sp>
          <p:sp>
            <p:nvSpPr>
              <p:cNvPr id="24" name="Rechteck 23"/>
              <p:cNvSpPr/>
              <p:nvPr/>
            </p:nvSpPr>
            <p:spPr>
              <a:xfrm>
                <a:off x="4764592" y="2927148"/>
                <a:ext cx="1789312" cy="1468477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1100" dirty="0" smtClean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The concepts, methods </a:t>
                </a:r>
                <a:br>
                  <a:rPr lang="en-US" sz="1100" dirty="0" smtClean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100" dirty="0" smtClean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and </a:t>
                </a:r>
                <a:r>
                  <a:rPr lang="en-US" sz="1100" dirty="0" smtClean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code-lists </a:t>
                </a:r>
                <a:r>
                  <a:rPr lang="en-US" sz="1100" dirty="0" smtClean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used </a:t>
                </a:r>
                <a:r>
                  <a:rPr lang="en-US" sz="11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for the classification of the data </a:t>
                </a:r>
                <a:r>
                  <a:rPr lang="en-US" sz="1100" dirty="0" smtClean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sz="1100" dirty="0" smtClean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100" dirty="0" smtClean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are </a:t>
                </a:r>
                <a:r>
                  <a:rPr lang="en-US" sz="11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the </a:t>
                </a:r>
                <a:r>
                  <a:rPr lang="en-US" sz="1100" dirty="0" smtClean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same.</a:t>
                </a:r>
                <a:endParaRPr lang="en-US" sz="1100" dirty="0"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100" dirty="0"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1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Thus linking the data, the actual integration of content, becomes </a:t>
                </a:r>
                <a:r>
                  <a:rPr lang="en-US" sz="1100" dirty="0" smtClean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possible.</a:t>
                </a:r>
                <a:endParaRPr lang="de-DE" sz="1100" dirty="0"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de-DE" sz="1100" dirty="0" smtClean="0"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5" name="Gruppieren 14"/>
            <p:cNvGrpSpPr/>
            <p:nvPr/>
          </p:nvGrpSpPr>
          <p:grpSpPr>
            <a:xfrm>
              <a:off x="3646784" y="2132856"/>
              <a:ext cx="1789312" cy="2448270"/>
              <a:chOff x="3022144" y="2780930"/>
              <a:chExt cx="1789312" cy="2448270"/>
            </a:xfrm>
          </p:grpSpPr>
          <p:sp>
            <p:nvSpPr>
              <p:cNvPr id="21" name="Rechteck 20"/>
              <p:cNvSpPr/>
              <p:nvPr/>
            </p:nvSpPr>
            <p:spPr>
              <a:xfrm>
                <a:off x="3022144" y="3799371"/>
                <a:ext cx="1789312" cy="142982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11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A uniform language (the same concepts and terms) is used to describe the </a:t>
                </a:r>
                <a:r>
                  <a:rPr lang="en-US" sz="1100" dirty="0" smtClean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data.</a:t>
                </a:r>
                <a:r>
                  <a:rPr lang="en-US" sz="11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sz="11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1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sz="11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1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Thus a rule-based (and </a:t>
                </a:r>
                <a:r>
                  <a:rPr lang="en-US" sz="1100" dirty="0" smtClean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automatable</a:t>
                </a:r>
                <a:r>
                  <a:rPr lang="en-US" sz="11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) treatment of the data becomes </a:t>
                </a:r>
                <a:r>
                  <a:rPr lang="en-US" sz="1100" dirty="0" smtClean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possible.</a:t>
                </a:r>
                <a:endParaRPr lang="en-US" sz="1100" dirty="0"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" name="Rechteck 21"/>
              <p:cNvSpPr/>
              <p:nvPr/>
            </p:nvSpPr>
            <p:spPr>
              <a:xfrm>
                <a:off x="3022144" y="2780930"/>
                <a:ext cx="1789312" cy="989234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5400000" scaled="0"/>
              </a:gra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Uniform data </a:t>
                </a:r>
                <a:br>
                  <a:rPr lang="en-US" sz="1600" b="1" dirty="0" smtClean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600" b="1" dirty="0" smtClean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modeling method</a:t>
                </a:r>
              </a:p>
              <a:p>
                <a:pPr algn="ctr"/>
                <a:r>
                  <a:rPr lang="en-US" sz="1600" b="1" dirty="0" smtClean="0">
                    <a:solidFill>
                      <a:srgbClr val="FFC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Order system</a:t>
                </a:r>
              </a:p>
            </p:txBody>
          </p:sp>
        </p:grpSp>
        <p:grpSp>
          <p:nvGrpSpPr>
            <p:cNvPr id="16" name="Gruppieren 15"/>
            <p:cNvGrpSpPr/>
            <p:nvPr/>
          </p:nvGrpSpPr>
          <p:grpSpPr>
            <a:xfrm>
              <a:off x="1702568" y="2852936"/>
              <a:ext cx="1789312" cy="2448268"/>
              <a:chOff x="1126504" y="3789044"/>
              <a:chExt cx="1789312" cy="2448268"/>
            </a:xfrm>
          </p:grpSpPr>
          <p:sp>
            <p:nvSpPr>
              <p:cNvPr id="19" name="Rechteck 18"/>
              <p:cNvSpPr/>
              <p:nvPr/>
            </p:nvSpPr>
            <p:spPr>
              <a:xfrm>
                <a:off x="1126504" y="4789361"/>
                <a:ext cx="1789312" cy="144795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11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The data is </a:t>
                </a:r>
                <a:r>
                  <a:rPr lang="en-US" sz="1100" dirty="0" smtClean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stored (physically </a:t>
                </a:r>
                <a:r>
                  <a:rPr lang="en-US" sz="11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or </a:t>
                </a:r>
                <a:r>
                  <a:rPr lang="en-US" sz="1100" dirty="0" smtClean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virtually) </a:t>
                </a:r>
                <a:br>
                  <a:rPr lang="en-US" sz="1100" dirty="0" smtClean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100" dirty="0" smtClean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in a common system.</a:t>
                </a:r>
                <a:endParaRPr lang="en-US" sz="1100" dirty="0"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100" dirty="0"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100" dirty="0" smtClean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Common procedures </a:t>
                </a:r>
                <a:r>
                  <a:rPr lang="en-US" sz="11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can be </a:t>
                </a:r>
                <a:r>
                  <a:rPr lang="en-US" sz="1100" dirty="0" smtClean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used for </a:t>
                </a:r>
                <a:r>
                  <a:rPr lang="en-US" sz="11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administration, </a:t>
                </a:r>
                <a:r>
                  <a:rPr lang="en-US" sz="1100" dirty="0" smtClean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authorization and access.</a:t>
                </a:r>
                <a:endParaRPr lang="en-US" sz="1100" dirty="0"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Rechteck 19"/>
              <p:cNvSpPr/>
              <p:nvPr/>
            </p:nvSpPr>
            <p:spPr>
              <a:xfrm>
                <a:off x="1126504" y="3789044"/>
                <a:ext cx="1789312" cy="989234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100000">
                    <a:schemeClr val="accent1">
                      <a:lumMod val="40000"/>
                      <a:lumOff val="60000"/>
                    </a:schemeClr>
                  </a:gs>
                  <a:gs pos="0">
                    <a:schemeClr val="accent1">
                      <a:lumMod val="60000"/>
                      <a:lumOff val="40000"/>
                    </a:schemeClr>
                  </a:gs>
                </a:gsLst>
                <a:lin ang="16200000" scaled="0"/>
              </a:gra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Logical </a:t>
                </a:r>
                <a:br>
                  <a:rPr lang="en-US" sz="1600" b="1" dirty="0" smtClean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600" b="1" dirty="0" smtClean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Centralization</a:t>
                </a:r>
                <a:endParaRPr lang="en-US" sz="1600" b="1" dirty="0"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7" name="Rechteckiger Pfeil 16"/>
            <p:cNvSpPr/>
            <p:nvPr/>
          </p:nvSpPr>
          <p:spPr>
            <a:xfrm>
              <a:off x="4572000" y="1484780"/>
              <a:ext cx="936104" cy="592926"/>
            </a:xfrm>
            <a:prstGeom prst="bentArrow">
              <a:avLst>
                <a:gd name="adj1" fmla="val 25000"/>
                <a:gd name="adj2" fmla="val 25000"/>
                <a:gd name="adj3" fmla="val 50000"/>
                <a:gd name="adj4" fmla="val 43750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b="1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hteckiger Pfeil 17"/>
            <p:cNvSpPr/>
            <p:nvPr/>
          </p:nvSpPr>
          <p:spPr>
            <a:xfrm>
              <a:off x="2627784" y="2204860"/>
              <a:ext cx="936104" cy="592926"/>
            </a:xfrm>
            <a:prstGeom prst="bentArrow">
              <a:avLst>
                <a:gd name="adj1" fmla="val 25000"/>
                <a:gd name="adj2" fmla="val 25000"/>
                <a:gd name="adj3" fmla="val 50000"/>
                <a:gd name="adj4" fmla="val 43750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b="1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5" name="Gruppieren 24"/>
          <p:cNvGrpSpPr/>
          <p:nvPr/>
        </p:nvGrpSpPr>
        <p:grpSpPr>
          <a:xfrm>
            <a:off x="8028384" y="1340764"/>
            <a:ext cx="792088" cy="3960442"/>
            <a:chOff x="2771800" y="1484784"/>
            <a:chExt cx="864096" cy="3600400"/>
          </a:xfrm>
        </p:grpSpPr>
        <p:sp>
          <p:nvSpPr>
            <p:cNvPr id="26" name="Flussdiagramm: Prozess 25"/>
            <p:cNvSpPr/>
            <p:nvPr/>
          </p:nvSpPr>
          <p:spPr>
            <a:xfrm>
              <a:off x="2771800" y="1484784"/>
              <a:ext cx="864096" cy="3600400"/>
            </a:xfrm>
            <a:prstGeom prst="flowChartProcess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200" b="1" dirty="0" err="1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Würfel 26"/>
            <p:cNvSpPr/>
            <p:nvPr/>
          </p:nvSpPr>
          <p:spPr>
            <a:xfrm>
              <a:off x="2915816" y="2276872"/>
              <a:ext cx="610320" cy="584668"/>
            </a:xfrm>
            <a:prstGeom prst="cub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200" b="1" dirty="0" err="1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Würfel 27"/>
            <p:cNvSpPr/>
            <p:nvPr/>
          </p:nvSpPr>
          <p:spPr>
            <a:xfrm>
              <a:off x="2915816" y="3060356"/>
              <a:ext cx="610320" cy="584668"/>
            </a:xfrm>
            <a:prstGeom prst="cub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200" b="1" dirty="0" err="1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Würfel 28"/>
            <p:cNvSpPr/>
            <p:nvPr/>
          </p:nvSpPr>
          <p:spPr>
            <a:xfrm>
              <a:off x="2915816" y="3852444"/>
              <a:ext cx="610320" cy="584668"/>
            </a:xfrm>
            <a:prstGeom prst="cub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200" b="1" dirty="0" err="1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0" name="Gruppieren 29"/>
          <p:cNvGrpSpPr/>
          <p:nvPr/>
        </p:nvGrpSpPr>
        <p:grpSpPr>
          <a:xfrm rot="5400000">
            <a:off x="4121075" y="1681929"/>
            <a:ext cx="288034" cy="7958632"/>
            <a:chOff x="611560" y="1484784"/>
            <a:chExt cx="288034" cy="3935187"/>
          </a:xfrm>
        </p:grpSpPr>
        <p:cxnSp>
          <p:nvCxnSpPr>
            <p:cNvPr id="31" name="Gerade Verbindung mit Pfeil 30"/>
            <p:cNvCxnSpPr/>
            <p:nvPr/>
          </p:nvCxnSpPr>
          <p:spPr>
            <a:xfrm flipV="1">
              <a:off x="611560" y="1484784"/>
              <a:ext cx="0" cy="3935187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hteck 31"/>
            <p:cNvSpPr/>
            <p:nvPr/>
          </p:nvSpPr>
          <p:spPr>
            <a:xfrm rot="16200000">
              <a:off x="-1201148" y="3319228"/>
              <a:ext cx="3913451" cy="28803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sz="1400" dirty="0" smtClean="0">
                  <a:solidFill>
                    <a:schemeClr val="tx2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Increasing degree of standardization</a:t>
              </a:r>
            </a:p>
          </p:txBody>
        </p:sp>
      </p:grpSp>
      <p:sp>
        <p:nvSpPr>
          <p:cNvPr id="33" name="Rechteck 32"/>
          <p:cNvSpPr/>
          <p:nvPr/>
        </p:nvSpPr>
        <p:spPr>
          <a:xfrm>
            <a:off x="6804248" y="5517231"/>
            <a:ext cx="2376264" cy="2880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40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Ready to be linked</a:t>
            </a:r>
          </a:p>
        </p:txBody>
      </p:sp>
    </p:spTree>
    <p:extLst>
      <p:ext uri="{BB962C8B-B14F-4D97-AF65-F5344CB8AC3E}">
        <p14:creationId xmlns:p14="http://schemas.microsoft.com/office/powerpoint/2010/main" val="69321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for those who want to introduce data integration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GB" dirty="0"/>
              <a:t>19 October 2018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Page </a:t>
            </a:r>
            <a:fld id="{795659D1-D435-4DC4-B545-657E7139435F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smtClean="0"/>
              <a:t>Stephan Müller, Deutsche Bundesbank</a:t>
            </a:r>
            <a:endParaRPr lang="de-DE" dirty="0"/>
          </a:p>
        </p:txBody>
      </p:sp>
      <p:graphicFrame>
        <p:nvGraphicFramePr>
          <p:cNvPr id="8" name="Diagramm 7"/>
          <p:cNvGraphicFramePr/>
          <p:nvPr>
            <p:extLst>
              <p:ext uri="{D42A27DB-BD31-4B8C-83A1-F6EECF244321}">
                <p14:modId xmlns:p14="http://schemas.microsoft.com/office/powerpoint/2010/main" val="3633303002"/>
              </p:ext>
            </p:extLst>
          </p:nvPr>
        </p:nvGraphicFramePr>
        <p:xfrm>
          <a:off x="1524000" y="166925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Abgerundetes Rechteck 2"/>
          <p:cNvSpPr/>
          <p:nvPr/>
        </p:nvSpPr>
        <p:spPr>
          <a:xfrm>
            <a:off x="2987824" y="1268760"/>
            <a:ext cx="3168352" cy="64807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effectLst/>
              </a:rPr>
              <a:t>Challenges coming from…</a:t>
            </a:r>
            <a:endParaRPr lang="en-US" sz="1800" b="1" dirty="0">
              <a:effectLst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107293" y="2060848"/>
            <a:ext cx="2664507" cy="151216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 algn="l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  <a:effectLst/>
              </a:rPr>
              <a:t>Innovation speed of IT</a:t>
            </a:r>
          </a:p>
          <a:p>
            <a:pPr lvl="0" algn="l"/>
            <a:r>
              <a:rPr lang="en-US" sz="1400" dirty="0" smtClean="0">
                <a:solidFill>
                  <a:schemeClr val="tx1"/>
                </a:solidFill>
                <a:effectLst/>
              </a:rPr>
              <a:t>      technology</a:t>
            </a:r>
          </a:p>
          <a:p>
            <a:pPr marL="285750" lvl="0" indent="-285750" algn="l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  <a:effectLst/>
              </a:rPr>
              <a:t>IT projects instead of</a:t>
            </a:r>
          </a:p>
          <a:p>
            <a:pPr lvl="0" algn="l"/>
            <a:r>
              <a:rPr lang="en-US" sz="1400" dirty="0" smtClean="0">
                <a:solidFill>
                  <a:schemeClr val="tx1"/>
                </a:solidFill>
                <a:effectLst/>
              </a:rPr>
              <a:t>      business projects</a:t>
            </a:r>
          </a:p>
          <a:p>
            <a:pPr marL="285750" lvl="0" indent="-285750" algn="l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  <a:effectLst/>
              </a:rPr>
              <a:t>Existing IT standards for</a:t>
            </a:r>
          </a:p>
          <a:p>
            <a:pPr lvl="0" algn="l"/>
            <a:r>
              <a:rPr lang="en-US" sz="1400" dirty="0" smtClean="0">
                <a:solidFill>
                  <a:schemeClr val="tx1"/>
                </a:solidFill>
                <a:effectLst/>
              </a:rPr>
              <a:t>      data integration</a:t>
            </a:r>
            <a:endParaRPr lang="en-US" sz="1400" dirty="0">
              <a:solidFill>
                <a:schemeClr val="tx1"/>
              </a:solidFill>
              <a:effectLst/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107504" y="3803897"/>
            <a:ext cx="2656731" cy="200136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 algn="l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  <a:effectLst/>
              </a:rPr>
              <a:t>Researchers not interested in data integration and production process in itself but a specific result</a:t>
            </a:r>
          </a:p>
          <a:p>
            <a:pPr marL="285750" lvl="0" indent="-285750" algn="l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  <a:effectLst/>
              </a:rPr>
              <a:t>Gap </a:t>
            </a:r>
            <a:r>
              <a:rPr lang="en-US" sz="1400" dirty="0">
                <a:solidFill>
                  <a:schemeClr val="tx1"/>
                </a:solidFill>
                <a:effectLst/>
              </a:rPr>
              <a:t>between </a:t>
            </a:r>
            <a:r>
              <a:rPr lang="en-US" sz="1400" dirty="0" smtClean="0">
                <a:solidFill>
                  <a:schemeClr val="tx1"/>
                </a:solidFill>
                <a:effectLst/>
              </a:rPr>
              <a:t>what</a:t>
            </a:r>
          </a:p>
          <a:p>
            <a:pPr lvl="0" algn="l"/>
            <a:r>
              <a:rPr lang="en-US" sz="1400" dirty="0">
                <a:solidFill>
                  <a:schemeClr val="tx1"/>
                </a:solidFill>
                <a:effectLst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effectLst/>
              </a:rPr>
              <a:t>     analysts </a:t>
            </a:r>
            <a:r>
              <a:rPr lang="en-US" sz="1400" dirty="0">
                <a:solidFill>
                  <a:schemeClr val="tx1"/>
                </a:solidFill>
                <a:effectLst/>
              </a:rPr>
              <a:t>want and </a:t>
            </a:r>
            <a:r>
              <a:rPr lang="en-US" sz="1400" dirty="0" smtClean="0">
                <a:solidFill>
                  <a:schemeClr val="tx1"/>
                </a:solidFill>
                <a:effectLst/>
              </a:rPr>
              <a:t>what</a:t>
            </a:r>
          </a:p>
          <a:p>
            <a:pPr lvl="0" algn="l"/>
            <a:r>
              <a:rPr lang="en-US" sz="1400" dirty="0">
                <a:solidFill>
                  <a:schemeClr val="tx1"/>
                </a:solidFill>
                <a:effectLst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effectLst/>
              </a:rPr>
              <a:t>     even </a:t>
            </a:r>
            <a:r>
              <a:rPr lang="en-US" sz="1400" dirty="0">
                <a:solidFill>
                  <a:schemeClr val="tx1"/>
                </a:solidFill>
                <a:effectLst/>
              </a:rPr>
              <a:t>well-arranged </a:t>
            </a:r>
            <a:r>
              <a:rPr lang="en-US" sz="1400" dirty="0" smtClean="0">
                <a:solidFill>
                  <a:schemeClr val="tx1"/>
                </a:solidFill>
                <a:effectLst/>
              </a:rPr>
              <a:t>data</a:t>
            </a:r>
          </a:p>
          <a:p>
            <a:pPr lvl="0" algn="l"/>
            <a:r>
              <a:rPr lang="en-US" sz="1400" dirty="0">
                <a:solidFill>
                  <a:schemeClr val="tx1"/>
                </a:solidFill>
                <a:effectLst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effectLst/>
              </a:rPr>
              <a:t>     structures </a:t>
            </a:r>
            <a:r>
              <a:rPr lang="en-US" sz="1400" dirty="0">
                <a:solidFill>
                  <a:schemeClr val="tx1"/>
                </a:solidFill>
                <a:effectLst/>
              </a:rPr>
              <a:t>can </a:t>
            </a:r>
            <a:r>
              <a:rPr lang="en-US" sz="1400" dirty="0" smtClean="0">
                <a:solidFill>
                  <a:schemeClr val="tx1"/>
                </a:solidFill>
                <a:effectLst/>
              </a:rPr>
              <a:t>offer</a:t>
            </a:r>
            <a:endParaRPr lang="de-DE" sz="1400" dirty="0">
              <a:solidFill>
                <a:schemeClr val="tx1"/>
              </a:solidFill>
              <a:effectLst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6444208" y="2060848"/>
            <a:ext cx="2520280" cy="151216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 algn="l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  <a:effectLst/>
              </a:rPr>
              <a:t>Individualistic mentality</a:t>
            </a:r>
          </a:p>
          <a:p>
            <a:pPr marL="285750" lvl="0" indent="-285750" algn="l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  <a:effectLst/>
              </a:rPr>
              <a:t>Silo </a:t>
            </a:r>
            <a:r>
              <a:rPr lang="en-US" sz="1400" dirty="0">
                <a:solidFill>
                  <a:schemeClr val="tx1"/>
                </a:solidFill>
                <a:effectLst/>
              </a:rPr>
              <a:t>thinking </a:t>
            </a:r>
            <a:r>
              <a:rPr lang="en-US" sz="1400" dirty="0" smtClean="0">
                <a:solidFill>
                  <a:schemeClr val="tx1"/>
                </a:solidFill>
                <a:effectLst/>
              </a:rPr>
              <a:t>more pronounced </a:t>
            </a:r>
            <a:r>
              <a:rPr lang="en-US" sz="1400" dirty="0">
                <a:solidFill>
                  <a:schemeClr val="tx1"/>
                </a:solidFill>
                <a:effectLst/>
              </a:rPr>
              <a:t>than interdisciplinary </a:t>
            </a:r>
            <a:r>
              <a:rPr lang="en-US" sz="1400" dirty="0" smtClean="0">
                <a:solidFill>
                  <a:schemeClr val="tx1"/>
                </a:solidFill>
                <a:effectLst/>
              </a:rPr>
              <a:t>thinking</a:t>
            </a:r>
            <a:endParaRPr lang="en-US" sz="1400" dirty="0">
              <a:solidFill>
                <a:schemeClr val="tx1"/>
              </a:solidFill>
              <a:effectLst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6444208" y="3862188"/>
            <a:ext cx="2520280" cy="151216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 algn="l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  <a:effectLst/>
              </a:rPr>
              <a:t>Privacy </a:t>
            </a:r>
            <a:r>
              <a:rPr lang="en-US" sz="1400" dirty="0">
                <a:solidFill>
                  <a:schemeClr val="tx1"/>
                </a:solidFill>
                <a:effectLst/>
              </a:rPr>
              <a:t>and data protection</a:t>
            </a:r>
          </a:p>
          <a:p>
            <a:pPr marL="285750" lvl="0" indent="-285750" algn="l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  <a:effectLst/>
              </a:rPr>
              <a:t>Lack </a:t>
            </a:r>
            <a:r>
              <a:rPr lang="en-US" sz="1400" dirty="0">
                <a:solidFill>
                  <a:schemeClr val="tx1"/>
                </a:solidFill>
                <a:effectLst/>
              </a:rPr>
              <a:t>of direct incentives</a:t>
            </a:r>
          </a:p>
        </p:txBody>
      </p:sp>
      <p:sp>
        <p:nvSpPr>
          <p:cNvPr id="12" name="Pfeil nach links 11"/>
          <p:cNvSpPr/>
          <p:nvPr/>
        </p:nvSpPr>
        <p:spPr>
          <a:xfrm>
            <a:off x="2627784" y="2636912"/>
            <a:ext cx="288032" cy="3600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Pfeil nach links 12"/>
          <p:cNvSpPr/>
          <p:nvPr/>
        </p:nvSpPr>
        <p:spPr>
          <a:xfrm>
            <a:off x="2627784" y="4365104"/>
            <a:ext cx="288032" cy="3600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Pfeil nach links 13"/>
          <p:cNvSpPr/>
          <p:nvPr/>
        </p:nvSpPr>
        <p:spPr>
          <a:xfrm rot="10800000">
            <a:off x="6228184" y="2670820"/>
            <a:ext cx="288032" cy="3600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Pfeil nach links 14"/>
          <p:cNvSpPr/>
          <p:nvPr/>
        </p:nvSpPr>
        <p:spPr>
          <a:xfrm rot="10800000">
            <a:off x="6228184" y="4365104"/>
            <a:ext cx="288032" cy="3600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3333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Directorate General Statistics</a:t>
            </a:r>
            <a:br>
              <a:rPr lang="en-US" dirty="0"/>
            </a:br>
            <a:r>
              <a:rPr lang="en-US" dirty="0"/>
              <a:t>Value Chain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GB" dirty="0"/>
              <a:t>19 October 2018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Page </a:t>
            </a:r>
            <a:fld id="{795659D1-D435-4DC4-B545-657E7139435F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smtClean="0"/>
              <a:t>Stephan Müller, Deutsche Bundesbank</a:t>
            </a:r>
            <a:endParaRPr lang="de-DE" dirty="0"/>
          </a:p>
        </p:txBody>
      </p:sp>
      <p:sp>
        <p:nvSpPr>
          <p:cNvPr id="147" name="Text Box 6"/>
          <p:cNvSpPr txBox="1">
            <a:spLocks noChangeArrowheads="1"/>
          </p:cNvSpPr>
          <p:nvPr/>
        </p:nvSpPr>
        <p:spPr bwMode="auto">
          <a:xfrm>
            <a:off x="6888679" y="1196752"/>
            <a:ext cx="1941512" cy="4627962"/>
          </a:xfrm>
          <a:prstGeom prst="rect">
            <a:avLst/>
          </a:prstGeom>
          <a:solidFill>
            <a:srgbClr val="A9B8D7"/>
          </a:solidFill>
          <a:ln w="38100">
            <a:noFill/>
            <a:miter lim="800000"/>
            <a:headEnd/>
            <a:tailEnd/>
          </a:ln>
        </p:spPr>
        <p:txBody>
          <a:bodyPr lIns="81158" tIns="81158" rIns="81158" bIns="81158"/>
          <a:lstStyle/>
          <a:p>
            <a:pPr algn="ctr">
              <a:spcBef>
                <a:spcPct val="50000"/>
              </a:spcBef>
            </a:pPr>
            <a:r>
              <a:rPr lang="en-GB" sz="1000" b="1" dirty="0">
                <a:solidFill>
                  <a:srgbClr val="0070C0"/>
                </a:solidFill>
                <a:effectLst/>
              </a:rPr>
              <a:t>Using, disseminating, publishing the data</a:t>
            </a:r>
            <a:endParaRPr lang="de-DE" sz="1000" b="1" dirty="0">
              <a:solidFill>
                <a:srgbClr val="0070C0"/>
              </a:solidFill>
              <a:effectLst/>
            </a:endParaRPr>
          </a:p>
          <a:p>
            <a:pPr algn="ctr">
              <a:spcBef>
                <a:spcPct val="50000"/>
              </a:spcBef>
            </a:pPr>
            <a:endParaRPr lang="de-DE" sz="1000" b="1" dirty="0">
              <a:solidFill>
                <a:srgbClr val="0070C0"/>
              </a:solidFill>
              <a:effectLst/>
            </a:endParaRPr>
          </a:p>
          <a:p>
            <a:pPr algn="ctr">
              <a:spcBef>
                <a:spcPct val="50000"/>
              </a:spcBef>
            </a:pPr>
            <a:endParaRPr lang="de-DE" sz="1000" b="1" dirty="0">
              <a:solidFill>
                <a:srgbClr val="0070C0"/>
              </a:solidFill>
              <a:effectLst/>
            </a:endParaRPr>
          </a:p>
          <a:p>
            <a:pPr algn="ctr">
              <a:spcBef>
                <a:spcPct val="50000"/>
              </a:spcBef>
            </a:pPr>
            <a:endParaRPr lang="de-DE" sz="1000" b="1" dirty="0">
              <a:solidFill>
                <a:srgbClr val="0070C0"/>
              </a:solidFill>
              <a:effectLst/>
            </a:endParaRPr>
          </a:p>
          <a:p>
            <a:pPr algn="ctr">
              <a:spcBef>
                <a:spcPct val="50000"/>
              </a:spcBef>
            </a:pPr>
            <a:endParaRPr lang="de-DE" sz="1000" b="1" dirty="0">
              <a:solidFill>
                <a:srgbClr val="0070C0"/>
              </a:solidFill>
              <a:effectLst/>
            </a:endParaRPr>
          </a:p>
          <a:p>
            <a:pPr algn="ctr">
              <a:spcBef>
                <a:spcPct val="50000"/>
              </a:spcBef>
            </a:pPr>
            <a:endParaRPr lang="de-DE" sz="1000" b="1" dirty="0">
              <a:solidFill>
                <a:srgbClr val="0070C0"/>
              </a:solidFill>
              <a:effectLst/>
            </a:endParaRPr>
          </a:p>
          <a:p>
            <a:pPr algn="ctr">
              <a:spcBef>
                <a:spcPct val="50000"/>
              </a:spcBef>
            </a:pPr>
            <a:endParaRPr lang="de-DE" sz="1000" b="1" dirty="0">
              <a:solidFill>
                <a:srgbClr val="0070C0"/>
              </a:solidFill>
              <a:effectLst/>
            </a:endParaRPr>
          </a:p>
          <a:p>
            <a:pPr algn="ctr">
              <a:spcBef>
                <a:spcPct val="50000"/>
              </a:spcBef>
            </a:pPr>
            <a:endParaRPr lang="de-DE" sz="1000" b="1" dirty="0">
              <a:solidFill>
                <a:srgbClr val="0070C0"/>
              </a:solidFill>
              <a:effectLst/>
            </a:endParaRPr>
          </a:p>
          <a:p>
            <a:pPr algn="ctr">
              <a:spcBef>
                <a:spcPct val="50000"/>
              </a:spcBef>
            </a:pPr>
            <a:endParaRPr lang="de-DE" sz="1000" b="1" dirty="0">
              <a:solidFill>
                <a:srgbClr val="0070C0"/>
              </a:solidFill>
              <a:effectLst/>
            </a:endParaRPr>
          </a:p>
          <a:p>
            <a:pPr algn="ctr">
              <a:spcBef>
                <a:spcPct val="50000"/>
              </a:spcBef>
            </a:pPr>
            <a:endParaRPr lang="de-DE" sz="1000" b="1" dirty="0">
              <a:solidFill>
                <a:srgbClr val="0070C0"/>
              </a:solidFill>
              <a:effectLst/>
            </a:endParaRPr>
          </a:p>
          <a:p>
            <a:pPr algn="ctr">
              <a:spcBef>
                <a:spcPct val="50000"/>
              </a:spcBef>
            </a:pPr>
            <a:endParaRPr lang="de-DE" sz="1000" b="1" dirty="0">
              <a:solidFill>
                <a:srgbClr val="0070C0"/>
              </a:solidFill>
              <a:effectLst/>
            </a:endParaRPr>
          </a:p>
          <a:p>
            <a:pPr algn="ctr">
              <a:spcBef>
                <a:spcPct val="50000"/>
              </a:spcBef>
            </a:pPr>
            <a:endParaRPr lang="de-DE" sz="1000" b="1" dirty="0">
              <a:solidFill>
                <a:srgbClr val="0070C0"/>
              </a:solidFill>
              <a:effectLst/>
            </a:endParaRPr>
          </a:p>
          <a:p>
            <a:pPr algn="ctr">
              <a:spcBef>
                <a:spcPct val="50000"/>
              </a:spcBef>
            </a:pPr>
            <a:r>
              <a:rPr lang="de-DE" sz="1000" b="1" dirty="0">
                <a:solidFill>
                  <a:srgbClr val="0070C0"/>
                </a:solidFill>
                <a:effectLst/>
              </a:rPr>
              <a:t/>
            </a:r>
            <a:br>
              <a:rPr lang="de-DE" sz="1000" b="1" dirty="0">
                <a:solidFill>
                  <a:srgbClr val="0070C0"/>
                </a:solidFill>
                <a:effectLst/>
              </a:rPr>
            </a:br>
            <a:r>
              <a:rPr lang="de-DE" sz="1000" b="1" dirty="0">
                <a:solidFill>
                  <a:srgbClr val="0070C0"/>
                </a:solidFill>
                <a:effectLst/>
              </a:rPr>
              <a:t/>
            </a:r>
            <a:br>
              <a:rPr lang="de-DE" sz="1000" b="1" dirty="0">
                <a:solidFill>
                  <a:srgbClr val="0070C0"/>
                </a:solidFill>
                <a:effectLst/>
              </a:rPr>
            </a:br>
            <a:endParaRPr lang="de-DE" sz="1000" b="1" dirty="0">
              <a:solidFill>
                <a:srgbClr val="0070C0"/>
              </a:solidFill>
              <a:effectLst/>
            </a:endParaRPr>
          </a:p>
          <a:p>
            <a:pPr algn="ctr">
              <a:spcBef>
                <a:spcPct val="50000"/>
              </a:spcBef>
            </a:pPr>
            <a:endParaRPr lang="de-DE" sz="1000" b="1" dirty="0">
              <a:solidFill>
                <a:srgbClr val="0070C0"/>
              </a:solidFill>
              <a:effectLst/>
            </a:endParaRPr>
          </a:p>
          <a:p>
            <a:pPr algn="ctr">
              <a:spcBef>
                <a:spcPct val="50000"/>
              </a:spcBef>
            </a:pPr>
            <a:endParaRPr lang="de-DE" sz="1000" b="1" dirty="0">
              <a:solidFill>
                <a:srgbClr val="0070C0"/>
              </a:solidFill>
              <a:effectLst/>
            </a:endParaRPr>
          </a:p>
          <a:p>
            <a:pPr algn="ctr">
              <a:spcBef>
                <a:spcPct val="50000"/>
              </a:spcBef>
            </a:pPr>
            <a:endParaRPr lang="de-DE" sz="1000" b="1" dirty="0">
              <a:solidFill>
                <a:srgbClr val="0070C0"/>
              </a:solidFill>
              <a:effectLst/>
            </a:endParaRPr>
          </a:p>
          <a:p>
            <a:pPr algn="ctr">
              <a:spcBef>
                <a:spcPct val="50000"/>
              </a:spcBef>
            </a:pPr>
            <a:endParaRPr lang="de-DE" sz="1000" b="1" dirty="0">
              <a:solidFill>
                <a:srgbClr val="0070C0"/>
              </a:solidFill>
              <a:effectLst/>
            </a:endParaRPr>
          </a:p>
        </p:txBody>
      </p:sp>
      <p:sp>
        <p:nvSpPr>
          <p:cNvPr id="148" name="AutoShape 3"/>
          <p:cNvSpPr>
            <a:spLocks noChangeArrowheads="1"/>
          </p:cNvSpPr>
          <p:nvPr/>
        </p:nvSpPr>
        <p:spPr bwMode="auto">
          <a:xfrm>
            <a:off x="2196082" y="1212628"/>
            <a:ext cx="2160588" cy="3464770"/>
          </a:xfrm>
          <a:prstGeom prst="rightArrowCallout">
            <a:avLst>
              <a:gd name="adj1" fmla="val 31162"/>
              <a:gd name="adj2" fmla="val 26080"/>
              <a:gd name="adj3" fmla="val 7606"/>
              <a:gd name="adj4" fmla="val 85338"/>
            </a:avLst>
          </a:prstGeom>
          <a:solidFill>
            <a:srgbClr val="CBD4E7"/>
          </a:solidFill>
          <a:ln w="38100" algn="ctr">
            <a:noFill/>
            <a:miter lim="800000"/>
            <a:headEnd/>
            <a:tailEnd/>
          </a:ln>
        </p:spPr>
        <p:txBody>
          <a:bodyPr lIns="81158" tIns="81158" rIns="81158" bIns="81158"/>
          <a:lstStyle/>
          <a:p>
            <a:pPr algn="ctr">
              <a:spcBef>
                <a:spcPct val="50000"/>
              </a:spcBef>
            </a:pPr>
            <a:r>
              <a:rPr lang="de-DE" sz="1000" b="1" dirty="0">
                <a:solidFill>
                  <a:srgbClr val="0070C0"/>
                </a:solidFill>
                <a:effectLst/>
              </a:rPr>
              <a:t>Primary </a:t>
            </a:r>
            <a:r>
              <a:rPr lang="de-DE" sz="1000" b="1" dirty="0" err="1">
                <a:solidFill>
                  <a:srgbClr val="0070C0"/>
                </a:solidFill>
                <a:effectLst/>
              </a:rPr>
              <a:t>statistics</a:t>
            </a:r>
            <a:r>
              <a:rPr lang="de-DE" sz="1000" b="1" dirty="0">
                <a:solidFill>
                  <a:srgbClr val="0070C0"/>
                </a:solidFill>
                <a:effectLst/>
              </a:rPr>
              <a:t>: </a:t>
            </a:r>
            <a:br>
              <a:rPr lang="de-DE" sz="1000" b="1" dirty="0">
                <a:solidFill>
                  <a:srgbClr val="0070C0"/>
                </a:solidFill>
                <a:effectLst/>
              </a:rPr>
            </a:br>
            <a:r>
              <a:rPr lang="de-DE" sz="1000" b="1" dirty="0">
                <a:solidFill>
                  <a:srgbClr val="0070C0"/>
                </a:solidFill>
                <a:effectLst/>
              </a:rPr>
              <a:t> </a:t>
            </a:r>
            <a:r>
              <a:rPr lang="en-GB" sz="1000" b="1" dirty="0">
                <a:solidFill>
                  <a:srgbClr val="0070C0"/>
                </a:solidFill>
                <a:effectLst/>
              </a:rPr>
              <a:t>Checking and </a:t>
            </a:r>
            <a:br>
              <a:rPr lang="en-GB" sz="1000" b="1" dirty="0">
                <a:solidFill>
                  <a:srgbClr val="0070C0"/>
                </a:solidFill>
                <a:effectLst/>
              </a:rPr>
            </a:br>
            <a:r>
              <a:rPr lang="en-GB" sz="1000" b="1" dirty="0">
                <a:solidFill>
                  <a:srgbClr val="0070C0"/>
                </a:solidFill>
                <a:effectLst/>
              </a:rPr>
              <a:t>aggregating the data</a:t>
            </a:r>
            <a:endParaRPr lang="de-DE" sz="1000" b="1" dirty="0">
              <a:solidFill>
                <a:srgbClr val="0070C0"/>
              </a:solidFill>
              <a:effectLst/>
            </a:endParaRPr>
          </a:p>
        </p:txBody>
      </p:sp>
      <p:sp>
        <p:nvSpPr>
          <p:cNvPr id="149" name="AutoShape 2"/>
          <p:cNvSpPr>
            <a:spLocks noChangeArrowheads="1"/>
          </p:cNvSpPr>
          <p:nvPr/>
        </p:nvSpPr>
        <p:spPr bwMode="auto">
          <a:xfrm>
            <a:off x="4356670" y="1206313"/>
            <a:ext cx="2526045" cy="4608840"/>
          </a:xfrm>
          <a:prstGeom prst="rightArrowCallout">
            <a:avLst>
              <a:gd name="adj1" fmla="val 16124"/>
              <a:gd name="adj2" fmla="val 16737"/>
              <a:gd name="adj3" fmla="val 7218"/>
              <a:gd name="adj4" fmla="val 87593"/>
            </a:avLst>
          </a:prstGeom>
          <a:solidFill>
            <a:srgbClr val="BCC8E0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lIns="81158" tIns="81158" rIns="81158" bIns="81158"/>
          <a:lstStyle/>
          <a:p>
            <a:pPr algn="ctr">
              <a:spcBef>
                <a:spcPct val="50000"/>
              </a:spcBef>
            </a:pPr>
            <a:r>
              <a:rPr lang="en-GB" sz="1000" b="1" dirty="0">
                <a:solidFill>
                  <a:srgbClr val="0070C0"/>
                </a:solidFill>
                <a:effectLst/>
              </a:rPr>
              <a:t>Storing aggregates </a:t>
            </a:r>
            <a:br>
              <a:rPr lang="en-GB" sz="1000" b="1" dirty="0">
                <a:solidFill>
                  <a:srgbClr val="0070C0"/>
                </a:solidFill>
                <a:effectLst/>
              </a:rPr>
            </a:br>
            <a:r>
              <a:rPr lang="en-GB" sz="1000" b="1" dirty="0">
                <a:solidFill>
                  <a:srgbClr val="0070C0"/>
                </a:solidFill>
                <a:effectLst/>
              </a:rPr>
              <a:t>of Statistics,</a:t>
            </a:r>
            <a:br>
              <a:rPr lang="en-GB" sz="1000" b="1" dirty="0">
                <a:solidFill>
                  <a:srgbClr val="0070C0"/>
                </a:solidFill>
                <a:effectLst/>
              </a:rPr>
            </a:br>
            <a:r>
              <a:rPr lang="en-GB" sz="1000" b="1" dirty="0">
                <a:solidFill>
                  <a:srgbClr val="0070C0"/>
                </a:solidFill>
                <a:effectLst/>
              </a:rPr>
              <a:t>macroeconomic</a:t>
            </a:r>
            <a:br>
              <a:rPr lang="en-GB" sz="1000" b="1" dirty="0">
                <a:solidFill>
                  <a:srgbClr val="0070C0"/>
                </a:solidFill>
                <a:effectLst/>
              </a:rPr>
            </a:br>
            <a:r>
              <a:rPr lang="en-GB" sz="1000" b="1" dirty="0">
                <a:solidFill>
                  <a:srgbClr val="0070C0"/>
                </a:solidFill>
                <a:effectLst/>
              </a:rPr>
              <a:t>indicators</a:t>
            </a:r>
            <a:endParaRPr lang="de-DE" sz="1000" b="1" dirty="0">
              <a:solidFill>
                <a:srgbClr val="0070C0"/>
              </a:solidFill>
              <a:effectLst/>
            </a:endParaRPr>
          </a:p>
        </p:txBody>
      </p:sp>
      <p:sp>
        <p:nvSpPr>
          <p:cNvPr id="150" name="AutoShape 66"/>
          <p:cNvSpPr>
            <a:spLocks noChangeArrowheads="1"/>
          </p:cNvSpPr>
          <p:nvPr/>
        </p:nvSpPr>
        <p:spPr bwMode="auto">
          <a:xfrm>
            <a:off x="215215" y="4849495"/>
            <a:ext cx="4139868" cy="945561"/>
          </a:xfrm>
          <a:prstGeom prst="rightArrowCallout">
            <a:avLst>
              <a:gd name="adj1" fmla="val 29898"/>
              <a:gd name="adj2" fmla="val 26718"/>
              <a:gd name="adj3" fmla="val 15218"/>
              <a:gd name="adj4" fmla="val 92394"/>
            </a:avLst>
          </a:prstGeom>
          <a:solidFill>
            <a:srgbClr val="D6DDEC"/>
          </a:solidFill>
          <a:ln w="38100" algn="ctr">
            <a:noFill/>
            <a:miter lim="800000"/>
            <a:headEnd/>
            <a:tailEnd/>
          </a:ln>
        </p:spPr>
        <p:txBody>
          <a:bodyPr lIns="81158" tIns="81158" rIns="81158" bIns="81158"/>
          <a:lstStyle/>
          <a:p>
            <a:pPr algn="ctr">
              <a:spcBef>
                <a:spcPct val="50000"/>
              </a:spcBef>
            </a:pPr>
            <a:r>
              <a:rPr lang="en-US" sz="1000" b="1" dirty="0" smtClean="0">
                <a:solidFill>
                  <a:srgbClr val="0070C0"/>
                </a:solidFill>
                <a:effectLst/>
              </a:rPr>
              <a:t>                               External organizations  </a:t>
            </a:r>
            <a:br>
              <a:rPr lang="en-US" sz="1000" b="1" dirty="0" smtClean="0">
                <a:solidFill>
                  <a:srgbClr val="0070C0"/>
                </a:solidFill>
                <a:effectLst/>
              </a:rPr>
            </a:br>
            <a:r>
              <a:rPr lang="en-US" sz="1000" b="1" dirty="0" smtClean="0">
                <a:solidFill>
                  <a:srgbClr val="0070C0"/>
                </a:solidFill>
                <a:effectLst/>
              </a:rPr>
              <a:t>                               </a:t>
            </a:r>
            <a:r>
              <a:rPr lang="en-US" sz="1000" dirty="0" smtClean="0">
                <a:effectLst/>
              </a:rPr>
              <a:t>ECB, BIS, OECD, IMF, Eurostat, </a:t>
            </a:r>
            <a:r>
              <a:rPr lang="en-US" sz="1000" dirty="0" err="1" smtClean="0">
                <a:effectLst/>
              </a:rPr>
              <a:t>destatis</a:t>
            </a:r>
            <a:r>
              <a:rPr lang="en-US" sz="1000" dirty="0" smtClean="0">
                <a:effectLst/>
              </a:rPr>
              <a:t>,…</a:t>
            </a:r>
          </a:p>
          <a:p>
            <a:pPr algn="ctr">
              <a:spcBef>
                <a:spcPct val="50000"/>
              </a:spcBef>
            </a:pPr>
            <a:r>
              <a:rPr lang="en-US" sz="1000" b="1" dirty="0" smtClean="0">
                <a:solidFill>
                  <a:srgbClr val="0070C0"/>
                </a:solidFill>
                <a:effectLst/>
              </a:rPr>
              <a:t/>
            </a:r>
            <a:br>
              <a:rPr lang="en-US" sz="1000" b="1" dirty="0" smtClean="0">
                <a:solidFill>
                  <a:srgbClr val="0070C0"/>
                </a:solidFill>
                <a:effectLst/>
              </a:rPr>
            </a:br>
            <a:r>
              <a:rPr lang="en-US" sz="1000" b="1" dirty="0" smtClean="0">
                <a:solidFill>
                  <a:srgbClr val="0070C0"/>
                </a:solidFill>
                <a:effectLst/>
              </a:rPr>
              <a:t>                               Commercial data sources</a:t>
            </a:r>
            <a:br>
              <a:rPr lang="en-US" sz="1000" b="1" dirty="0" smtClean="0">
                <a:solidFill>
                  <a:srgbClr val="0070C0"/>
                </a:solidFill>
                <a:effectLst/>
              </a:rPr>
            </a:br>
            <a:r>
              <a:rPr lang="en-US" sz="1000" b="1" dirty="0" smtClean="0">
                <a:solidFill>
                  <a:srgbClr val="0070C0"/>
                </a:solidFill>
                <a:effectLst/>
              </a:rPr>
              <a:t>                           </a:t>
            </a:r>
            <a:r>
              <a:rPr lang="en-US" sz="1000" dirty="0" smtClean="0">
                <a:effectLst/>
              </a:rPr>
              <a:t>       </a:t>
            </a:r>
            <a:r>
              <a:rPr lang="en-US" sz="1000" dirty="0" err="1" smtClean="0">
                <a:effectLst/>
              </a:rPr>
              <a:t>MarkIT</a:t>
            </a:r>
            <a:r>
              <a:rPr lang="en-US" sz="1000" dirty="0" smtClean="0">
                <a:effectLst/>
              </a:rPr>
              <a:t>, Thomson-Reuters,…</a:t>
            </a:r>
          </a:p>
          <a:p>
            <a:pPr algn="ctr">
              <a:spcBef>
                <a:spcPct val="50000"/>
              </a:spcBef>
            </a:pPr>
            <a:r>
              <a:rPr lang="en-US" sz="1000" b="1" dirty="0" smtClean="0">
                <a:solidFill>
                  <a:srgbClr val="0070C0"/>
                </a:solidFill>
                <a:effectLst/>
              </a:rPr>
              <a:t/>
            </a:r>
            <a:br>
              <a:rPr lang="en-US" sz="1000" b="1" dirty="0" smtClean="0">
                <a:solidFill>
                  <a:srgbClr val="0070C0"/>
                </a:solidFill>
                <a:effectLst/>
              </a:rPr>
            </a:br>
            <a:endParaRPr lang="en-US" sz="1000" b="1" dirty="0">
              <a:solidFill>
                <a:srgbClr val="0070C0"/>
              </a:solidFill>
              <a:effectLst/>
            </a:endParaRPr>
          </a:p>
        </p:txBody>
      </p:sp>
      <p:sp>
        <p:nvSpPr>
          <p:cNvPr id="151" name="AutoShape 4"/>
          <p:cNvSpPr>
            <a:spLocks noChangeArrowheads="1"/>
          </p:cNvSpPr>
          <p:nvPr/>
        </p:nvSpPr>
        <p:spPr bwMode="auto">
          <a:xfrm>
            <a:off x="215215" y="1212627"/>
            <a:ext cx="1980521" cy="3464771"/>
          </a:xfrm>
          <a:prstGeom prst="rightArrowCallout">
            <a:avLst>
              <a:gd name="adj1" fmla="val 53004"/>
              <a:gd name="adj2" fmla="val 37492"/>
              <a:gd name="adj3" fmla="val 6079"/>
              <a:gd name="adj4" fmla="val 83333"/>
            </a:avLst>
          </a:prstGeom>
          <a:solidFill>
            <a:srgbClr val="D6DDEC"/>
          </a:solidFill>
          <a:ln w="38100" algn="ctr">
            <a:noFill/>
            <a:miter lim="800000"/>
            <a:headEnd/>
            <a:tailEnd/>
          </a:ln>
        </p:spPr>
        <p:txBody>
          <a:bodyPr lIns="81158" tIns="81158" rIns="81158" bIns="81158"/>
          <a:lstStyle/>
          <a:p>
            <a:pPr algn="ctr">
              <a:spcBef>
                <a:spcPct val="50000"/>
              </a:spcBef>
            </a:pPr>
            <a:r>
              <a:rPr lang="de-DE" sz="1000" b="1" dirty="0">
                <a:solidFill>
                  <a:srgbClr val="0070C0"/>
                </a:solidFill>
                <a:effectLst/>
              </a:rPr>
              <a:t>Primary </a:t>
            </a:r>
            <a:r>
              <a:rPr lang="de-DE" sz="1000" b="1" dirty="0" err="1">
                <a:solidFill>
                  <a:srgbClr val="0070C0"/>
                </a:solidFill>
                <a:effectLst/>
              </a:rPr>
              <a:t>statistics</a:t>
            </a:r>
            <a:r>
              <a:rPr lang="de-DE" sz="1000" b="1" dirty="0">
                <a:solidFill>
                  <a:srgbClr val="0070C0"/>
                </a:solidFill>
                <a:effectLst/>
              </a:rPr>
              <a:t>: </a:t>
            </a:r>
            <a:br>
              <a:rPr lang="de-DE" sz="1000" b="1" dirty="0">
                <a:solidFill>
                  <a:srgbClr val="0070C0"/>
                </a:solidFill>
                <a:effectLst/>
              </a:rPr>
            </a:br>
            <a:r>
              <a:rPr lang="de-DE" sz="1000" b="1" dirty="0">
                <a:solidFill>
                  <a:srgbClr val="0070C0"/>
                </a:solidFill>
                <a:effectLst/>
              </a:rPr>
              <a:t> </a:t>
            </a:r>
            <a:r>
              <a:rPr lang="en-GB" sz="1000" b="1" dirty="0">
                <a:solidFill>
                  <a:srgbClr val="0070C0"/>
                </a:solidFill>
                <a:effectLst/>
              </a:rPr>
              <a:t>Receiving the data</a:t>
            </a:r>
            <a:endParaRPr lang="de-DE" sz="1000" b="1" dirty="0">
              <a:solidFill>
                <a:srgbClr val="0070C0"/>
              </a:solidFill>
              <a:effectLst/>
            </a:endParaRPr>
          </a:p>
        </p:txBody>
      </p:sp>
      <p:sp>
        <p:nvSpPr>
          <p:cNvPr id="152" name="Text Box 10"/>
          <p:cNvSpPr txBox="1">
            <a:spLocks noChangeArrowheads="1"/>
          </p:cNvSpPr>
          <p:nvPr/>
        </p:nvSpPr>
        <p:spPr bwMode="auto">
          <a:xfrm>
            <a:off x="4807417" y="2915652"/>
            <a:ext cx="1331041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000" b="1" dirty="0" smtClean="0">
                <a:effectLst/>
              </a:rPr>
              <a:t>Central Statistics Infrastructure</a:t>
            </a:r>
            <a:endParaRPr lang="en-US" sz="1000" b="1" dirty="0">
              <a:effectLst/>
            </a:endParaRPr>
          </a:p>
        </p:txBody>
      </p:sp>
      <p:sp>
        <p:nvSpPr>
          <p:cNvPr id="153" name="Text Box 11"/>
          <p:cNvSpPr txBox="1">
            <a:spLocks noChangeArrowheads="1"/>
          </p:cNvSpPr>
          <p:nvPr/>
        </p:nvSpPr>
        <p:spPr bwMode="auto">
          <a:xfrm>
            <a:off x="7595287" y="2790408"/>
            <a:ext cx="1141412" cy="6309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1000" b="1" dirty="0" smtClean="0">
                <a:effectLst/>
              </a:rPr>
              <a:t>Intranet </a:t>
            </a:r>
            <a:r>
              <a:rPr lang="en-US" sz="1000" dirty="0" smtClean="0">
                <a:effectLst/>
              </a:rPr>
              <a:t>Bundesbank, government ministries</a:t>
            </a:r>
            <a:endParaRPr lang="en-US" sz="1000" dirty="0">
              <a:effectLst/>
            </a:endParaRPr>
          </a:p>
        </p:txBody>
      </p:sp>
      <p:sp>
        <p:nvSpPr>
          <p:cNvPr id="154" name="Text Box 13"/>
          <p:cNvSpPr txBox="1">
            <a:spLocks noChangeArrowheads="1"/>
          </p:cNvSpPr>
          <p:nvPr/>
        </p:nvSpPr>
        <p:spPr bwMode="auto">
          <a:xfrm>
            <a:off x="7615281" y="1921726"/>
            <a:ext cx="1139824" cy="6309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1000" b="1" dirty="0" smtClean="0">
                <a:effectLst/>
              </a:rPr>
              <a:t>Data exchange</a:t>
            </a:r>
            <a:br>
              <a:rPr lang="en-US" sz="1000" b="1" dirty="0" smtClean="0">
                <a:effectLst/>
              </a:rPr>
            </a:br>
            <a:r>
              <a:rPr lang="en-US" sz="1000" dirty="0" smtClean="0">
                <a:effectLst/>
              </a:rPr>
              <a:t>ECB, BIS, OECD, IMF, Eurostat, </a:t>
            </a:r>
            <a:r>
              <a:rPr lang="en-US" sz="1000" dirty="0" err="1" smtClean="0">
                <a:effectLst/>
              </a:rPr>
              <a:t>destatis</a:t>
            </a:r>
            <a:r>
              <a:rPr lang="en-US" sz="1000" dirty="0" smtClean="0">
                <a:effectLst/>
              </a:rPr>
              <a:t>,…</a:t>
            </a:r>
            <a:endParaRPr lang="en-US" sz="1000" dirty="0">
              <a:effectLst/>
            </a:endParaRPr>
          </a:p>
        </p:txBody>
      </p:sp>
      <p:sp>
        <p:nvSpPr>
          <p:cNvPr id="155" name="Text Box 14"/>
          <p:cNvSpPr txBox="1">
            <a:spLocks noChangeArrowheads="1"/>
          </p:cNvSpPr>
          <p:nvPr/>
        </p:nvSpPr>
        <p:spPr bwMode="auto">
          <a:xfrm>
            <a:off x="7689764" y="4584491"/>
            <a:ext cx="1141413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1000" b="1" dirty="0" smtClean="0">
                <a:effectLst/>
              </a:rPr>
              <a:t>Print</a:t>
            </a:r>
            <a:br>
              <a:rPr lang="en-US" sz="1000" b="1" dirty="0" smtClean="0">
                <a:effectLst/>
              </a:rPr>
            </a:br>
            <a:r>
              <a:rPr lang="en-US" sz="1000" b="1" dirty="0" smtClean="0">
                <a:effectLst/>
              </a:rPr>
              <a:t>publications</a:t>
            </a:r>
            <a:endParaRPr lang="en-US" sz="1000" b="1" dirty="0">
              <a:effectLst/>
            </a:endParaRPr>
          </a:p>
        </p:txBody>
      </p:sp>
      <p:sp>
        <p:nvSpPr>
          <p:cNvPr id="156" name="Text Box 38"/>
          <p:cNvSpPr txBox="1">
            <a:spLocks noChangeArrowheads="1"/>
          </p:cNvSpPr>
          <p:nvPr/>
        </p:nvSpPr>
        <p:spPr bwMode="auto">
          <a:xfrm>
            <a:off x="785126" y="2732323"/>
            <a:ext cx="1138238" cy="153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000" b="1" dirty="0" smtClean="0">
                <a:effectLst/>
              </a:rPr>
              <a:t>File uploads</a:t>
            </a:r>
            <a:endParaRPr lang="en-US" sz="1000" b="1" dirty="0">
              <a:effectLst/>
            </a:endParaRPr>
          </a:p>
        </p:txBody>
      </p:sp>
      <p:sp>
        <p:nvSpPr>
          <p:cNvPr id="157" name="Text Box 39"/>
          <p:cNvSpPr txBox="1">
            <a:spLocks noChangeArrowheads="1"/>
          </p:cNvSpPr>
          <p:nvPr/>
        </p:nvSpPr>
        <p:spPr bwMode="auto">
          <a:xfrm>
            <a:off x="748615" y="3451064"/>
            <a:ext cx="1138237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000" b="1" dirty="0" smtClean="0">
                <a:effectLst/>
              </a:rPr>
              <a:t> AMS </a:t>
            </a:r>
            <a:br>
              <a:rPr lang="en-US" sz="1000" b="1" dirty="0" smtClean="0">
                <a:effectLst/>
              </a:rPr>
            </a:br>
            <a:r>
              <a:rPr lang="en-US" sz="1000" b="1" dirty="0" smtClean="0">
                <a:effectLst/>
              </a:rPr>
              <a:t>(online forms)</a:t>
            </a:r>
            <a:endParaRPr lang="en-US" sz="1000" b="1" dirty="0">
              <a:effectLst/>
            </a:endParaRPr>
          </a:p>
        </p:txBody>
      </p:sp>
      <p:graphicFrame>
        <p:nvGraphicFramePr>
          <p:cNvPr id="15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7556125"/>
              </p:ext>
            </p:extLst>
          </p:nvPr>
        </p:nvGraphicFramePr>
        <p:xfrm>
          <a:off x="848627" y="3100227"/>
          <a:ext cx="320675" cy="24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6" name="Bitmap Image" r:id="rId4" imgW="609524" imgH="200159" progId="PBrush">
                  <p:embed/>
                </p:oleObj>
              </mc:Choice>
              <mc:Fallback>
                <p:oleObj name="Bitmap Image" r:id="rId4" imgW="609524" imgH="200159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8627" y="3100227"/>
                        <a:ext cx="320675" cy="247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9" name="Text Box 56"/>
          <p:cNvSpPr txBox="1">
            <a:spLocks noChangeArrowheads="1"/>
          </p:cNvSpPr>
          <p:nvPr/>
        </p:nvSpPr>
        <p:spPr bwMode="auto">
          <a:xfrm rot="16200000">
            <a:off x="-136417" y="2697778"/>
            <a:ext cx="1538288" cy="464234"/>
          </a:xfrm>
          <a:prstGeom prst="rect">
            <a:avLst/>
          </a:prstGeom>
          <a:solidFill>
            <a:srgbClr val="5A78BE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77472" tIns="77472" rIns="77472" bIns="77472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000" dirty="0" err="1">
                <a:solidFill>
                  <a:schemeClr val="bg1"/>
                </a:solidFill>
                <a:effectLst/>
              </a:rPr>
              <a:t>ExtraNet</a:t>
            </a:r>
            <a:r>
              <a:rPr lang="en-GB" sz="1000" dirty="0">
                <a:solidFill>
                  <a:schemeClr val="bg1"/>
                </a:solidFill>
                <a:effectLst/>
              </a:rPr>
              <a:t> for registered partners of Bundesbank</a:t>
            </a:r>
          </a:p>
        </p:txBody>
      </p:sp>
      <p:sp>
        <p:nvSpPr>
          <p:cNvPr id="160" name="Text Box 15"/>
          <p:cNvSpPr txBox="1">
            <a:spLocks noChangeArrowheads="1"/>
          </p:cNvSpPr>
          <p:nvPr/>
        </p:nvSpPr>
        <p:spPr bwMode="auto">
          <a:xfrm>
            <a:off x="2304365" y="4197779"/>
            <a:ext cx="1927225" cy="40712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8389" tIns="49195" rIns="98389" bIns="49195">
            <a:spAutoFit/>
          </a:bodyPr>
          <a:lstStyle/>
          <a:p>
            <a:pPr algn="ctr" eaLnBrk="0" hangingPunct="0"/>
            <a:r>
              <a:rPr lang="en-GB" sz="1000" b="1" dirty="0">
                <a:effectLst/>
              </a:rPr>
              <a:t>Data bases and </a:t>
            </a:r>
            <a:r>
              <a:rPr lang="en-GB" sz="1000" b="1" dirty="0" smtClean="0">
                <a:effectLst/>
              </a:rPr>
              <a:t>IT </a:t>
            </a:r>
            <a:r>
              <a:rPr lang="en-GB" sz="1000" b="1" dirty="0">
                <a:effectLst/>
              </a:rPr>
              <a:t>systems </a:t>
            </a:r>
            <a:r>
              <a:rPr lang="en-GB" sz="1000" b="1" dirty="0" smtClean="0">
                <a:effectLst/>
              </a:rPr>
              <a:t/>
            </a:r>
            <a:br>
              <a:rPr lang="en-GB" sz="1000" b="1" dirty="0" smtClean="0">
                <a:effectLst/>
              </a:rPr>
            </a:br>
            <a:r>
              <a:rPr lang="en-GB" sz="1000" b="1" dirty="0" smtClean="0">
                <a:effectLst/>
              </a:rPr>
              <a:t>for primary </a:t>
            </a:r>
            <a:r>
              <a:rPr lang="en-GB" sz="1000" b="1" dirty="0">
                <a:effectLst/>
              </a:rPr>
              <a:t>statistics</a:t>
            </a:r>
            <a:endParaRPr lang="de-DE" sz="1000" b="1" dirty="0">
              <a:effectLst/>
            </a:endParaRPr>
          </a:p>
        </p:txBody>
      </p:sp>
      <p:sp>
        <p:nvSpPr>
          <p:cNvPr id="161" name="Text Box 13"/>
          <p:cNvSpPr txBox="1">
            <a:spLocks noChangeArrowheads="1"/>
          </p:cNvSpPr>
          <p:nvPr/>
        </p:nvSpPr>
        <p:spPr bwMode="auto">
          <a:xfrm>
            <a:off x="7668011" y="3720809"/>
            <a:ext cx="1139824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1000" b="1" dirty="0" smtClean="0">
                <a:effectLst/>
              </a:rPr>
              <a:t>Internet</a:t>
            </a:r>
            <a:br>
              <a:rPr lang="en-US" sz="1000" b="1" dirty="0" smtClean="0">
                <a:effectLst/>
              </a:rPr>
            </a:br>
            <a:r>
              <a:rPr lang="en-US" sz="1000" dirty="0" smtClean="0">
                <a:effectLst/>
              </a:rPr>
              <a:t>Bundesbank </a:t>
            </a:r>
            <a:br>
              <a:rPr lang="en-US" sz="1000" dirty="0" smtClean="0">
                <a:effectLst/>
              </a:rPr>
            </a:br>
            <a:r>
              <a:rPr lang="en-US" sz="1000" dirty="0" smtClean="0">
                <a:effectLst/>
              </a:rPr>
              <a:t>website</a:t>
            </a:r>
            <a:endParaRPr lang="en-US" sz="1000" dirty="0">
              <a:effectLst/>
            </a:endParaRPr>
          </a:p>
        </p:txBody>
      </p:sp>
      <p:pic>
        <p:nvPicPr>
          <p:cNvPr id="162" name="Picture 65" descr="test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4303" y="3720813"/>
            <a:ext cx="452420" cy="4524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163" name="Gruppieren 49"/>
          <p:cNvGrpSpPr>
            <a:grpSpLocks/>
          </p:cNvGrpSpPr>
          <p:nvPr/>
        </p:nvGrpSpPr>
        <p:grpSpPr bwMode="auto">
          <a:xfrm>
            <a:off x="7040607" y="2005864"/>
            <a:ext cx="479425" cy="488950"/>
            <a:chOff x="6950076" y="1928802"/>
            <a:chExt cx="550882" cy="488960"/>
          </a:xfrm>
        </p:grpSpPr>
        <p:pic>
          <p:nvPicPr>
            <p:cNvPr id="164" name="Picture 61" descr="test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950076" y="1928802"/>
              <a:ext cx="488960" cy="48896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165" name="Pfeil nach links und rechts 164"/>
            <p:cNvSpPr/>
            <p:nvPr/>
          </p:nvSpPr>
          <p:spPr bwMode="auto">
            <a:xfrm>
              <a:off x="7072291" y="2071680"/>
              <a:ext cx="428667" cy="285756"/>
            </a:xfrm>
            <a:prstGeom prst="leftRightArrow">
              <a:avLst>
                <a:gd name="adj1" fmla="val 24902"/>
                <a:gd name="adj2" fmla="val 50000"/>
              </a:avLst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81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endParaRPr lang="de-DE">
                <a:effectLst/>
              </a:endParaRPr>
            </a:p>
          </p:txBody>
        </p:sp>
      </p:grpSp>
      <p:pic>
        <p:nvPicPr>
          <p:cNvPr id="166" name="Grafik 165" descr="zis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038092" y="2795166"/>
            <a:ext cx="487640" cy="5607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67" name="AutoShape 126"/>
          <p:cNvSpPr>
            <a:spLocks noChangeAspect="1" noChangeArrowheads="1" noTextEdit="1"/>
          </p:cNvSpPr>
          <p:nvPr/>
        </p:nvSpPr>
        <p:spPr bwMode="auto">
          <a:xfrm>
            <a:off x="1174066" y="2388630"/>
            <a:ext cx="431800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8389" tIns="49195" rIns="98389" bIns="49195"/>
          <a:lstStyle/>
          <a:p>
            <a:endParaRPr lang="de-DE">
              <a:effectLst/>
            </a:endParaRPr>
          </a:p>
        </p:txBody>
      </p:sp>
      <p:grpSp>
        <p:nvGrpSpPr>
          <p:cNvPr id="168" name="Gruppieren 232"/>
          <p:cNvGrpSpPr>
            <a:grpSpLocks/>
          </p:cNvGrpSpPr>
          <p:nvPr/>
        </p:nvGrpSpPr>
        <p:grpSpPr bwMode="auto">
          <a:xfrm>
            <a:off x="1155016" y="2324336"/>
            <a:ext cx="307975" cy="404812"/>
            <a:chOff x="1404938" y="3213100"/>
            <a:chExt cx="307976" cy="523875"/>
          </a:xfrm>
        </p:grpSpPr>
        <p:sp>
          <p:nvSpPr>
            <p:cNvPr id="169" name="Freeform 129"/>
            <p:cNvSpPr>
              <a:spLocks/>
            </p:cNvSpPr>
            <p:nvPr/>
          </p:nvSpPr>
          <p:spPr bwMode="auto">
            <a:xfrm>
              <a:off x="1404938" y="3446463"/>
              <a:ext cx="300038" cy="290512"/>
            </a:xfrm>
            <a:custGeom>
              <a:avLst/>
              <a:gdLst>
                <a:gd name="T0" fmla="*/ 0 w 756"/>
                <a:gd name="T1" fmla="*/ 0 h 730"/>
                <a:gd name="T2" fmla="*/ 53975 w 756"/>
                <a:gd name="T3" fmla="*/ 251910 h 730"/>
                <a:gd name="T4" fmla="*/ 92075 w 756"/>
                <a:gd name="T5" fmla="*/ 290512 h 730"/>
                <a:gd name="T6" fmla="*/ 285750 w 756"/>
                <a:gd name="T7" fmla="*/ 290114 h 730"/>
                <a:gd name="T8" fmla="*/ 300038 w 756"/>
                <a:gd name="T9" fmla="*/ 248328 h 730"/>
                <a:gd name="T10" fmla="*/ 250825 w 756"/>
                <a:gd name="T11" fmla="*/ 31837 h 730"/>
                <a:gd name="T12" fmla="*/ 232569 w 756"/>
                <a:gd name="T13" fmla="*/ 8357 h 730"/>
                <a:gd name="T14" fmla="*/ 0 w 756"/>
                <a:gd name="T15" fmla="*/ 0 h 7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56"/>
                <a:gd name="T25" fmla="*/ 0 h 730"/>
                <a:gd name="T26" fmla="*/ 756 w 756"/>
                <a:gd name="T27" fmla="*/ 730 h 73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56" h="730">
                  <a:moveTo>
                    <a:pt x="0" y="0"/>
                  </a:moveTo>
                  <a:lnTo>
                    <a:pt x="136" y="633"/>
                  </a:lnTo>
                  <a:lnTo>
                    <a:pt x="232" y="730"/>
                  </a:lnTo>
                  <a:lnTo>
                    <a:pt x="720" y="729"/>
                  </a:lnTo>
                  <a:lnTo>
                    <a:pt x="756" y="624"/>
                  </a:lnTo>
                  <a:lnTo>
                    <a:pt x="632" y="80"/>
                  </a:lnTo>
                  <a:lnTo>
                    <a:pt x="586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919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170" name="Freeform 131"/>
            <p:cNvSpPr>
              <a:spLocks/>
            </p:cNvSpPr>
            <p:nvPr/>
          </p:nvSpPr>
          <p:spPr bwMode="auto">
            <a:xfrm>
              <a:off x="1466851" y="3213100"/>
              <a:ext cx="246063" cy="523875"/>
            </a:xfrm>
            <a:custGeom>
              <a:avLst/>
              <a:gdLst>
                <a:gd name="T0" fmla="*/ 0 w 621"/>
                <a:gd name="T1" fmla="*/ 0 h 1320"/>
                <a:gd name="T2" fmla="*/ 0 w 621"/>
                <a:gd name="T3" fmla="*/ 454025 h 1320"/>
                <a:gd name="T4" fmla="*/ 29718 w 621"/>
                <a:gd name="T5" fmla="*/ 523875 h 1320"/>
                <a:gd name="T6" fmla="*/ 223081 w 621"/>
                <a:gd name="T7" fmla="*/ 523081 h 1320"/>
                <a:gd name="T8" fmla="*/ 246063 w 621"/>
                <a:gd name="T9" fmla="*/ 447278 h 1320"/>
                <a:gd name="T10" fmla="*/ 242893 w 621"/>
                <a:gd name="T11" fmla="*/ 57547 h 1320"/>
                <a:gd name="T12" fmla="*/ 229817 w 621"/>
                <a:gd name="T13" fmla="*/ 14684 h 1320"/>
                <a:gd name="T14" fmla="*/ 0 w 621"/>
                <a:gd name="T15" fmla="*/ 0 h 13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21"/>
                <a:gd name="T25" fmla="*/ 0 h 1320"/>
                <a:gd name="T26" fmla="*/ 621 w 621"/>
                <a:gd name="T27" fmla="*/ 1320 h 132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21" h="1320">
                  <a:moveTo>
                    <a:pt x="0" y="0"/>
                  </a:moveTo>
                  <a:lnTo>
                    <a:pt x="0" y="1144"/>
                  </a:lnTo>
                  <a:lnTo>
                    <a:pt x="75" y="1320"/>
                  </a:lnTo>
                  <a:lnTo>
                    <a:pt x="563" y="1318"/>
                  </a:lnTo>
                  <a:lnTo>
                    <a:pt x="621" y="1127"/>
                  </a:lnTo>
                  <a:lnTo>
                    <a:pt x="613" y="145"/>
                  </a:lnTo>
                  <a:lnTo>
                    <a:pt x="580" y="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1442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171" name="Freeform 133"/>
            <p:cNvSpPr>
              <a:spLocks/>
            </p:cNvSpPr>
            <p:nvPr/>
          </p:nvSpPr>
          <p:spPr bwMode="auto">
            <a:xfrm>
              <a:off x="1506538" y="3257550"/>
              <a:ext cx="200025" cy="479425"/>
            </a:xfrm>
            <a:custGeom>
              <a:avLst/>
              <a:gdLst>
                <a:gd name="T0" fmla="*/ 0 w 506"/>
                <a:gd name="T1" fmla="*/ 0 h 1208"/>
                <a:gd name="T2" fmla="*/ 190142 w 506"/>
                <a:gd name="T3" fmla="*/ 0 h 1208"/>
                <a:gd name="T4" fmla="*/ 200025 w 506"/>
                <a:gd name="T5" fmla="*/ 402828 h 1208"/>
                <a:gd name="T6" fmla="*/ 189747 w 506"/>
                <a:gd name="T7" fmla="*/ 478234 h 1208"/>
                <a:gd name="T8" fmla="*/ 0 w 506"/>
                <a:gd name="T9" fmla="*/ 479425 h 1208"/>
                <a:gd name="T10" fmla="*/ 0 w 506"/>
                <a:gd name="T11" fmla="*/ 409575 h 1208"/>
                <a:gd name="T12" fmla="*/ 0 w 506"/>
                <a:gd name="T13" fmla="*/ 0 h 120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06"/>
                <a:gd name="T22" fmla="*/ 0 h 1208"/>
                <a:gd name="T23" fmla="*/ 506 w 506"/>
                <a:gd name="T24" fmla="*/ 1208 h 120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06" h="1208">
                  <a:moveTo>
                    <a:pt x="0" y="0"/>
                  </a:moveTo>
                  <a:lnTo>
                    <a:pt x="481" y="0"/>
                  </a:lnTo>
                  <a:lnTo>
                    <a:pt x="506" y="1015"/>
                  </a:lnTo>
                  <a:lnTo>
                    <a:pt x="480" y="1205"/>
                  </a:lnTo>
                  <a:lnTo>
                    <a:pt x="0" y="1208"/>
                  </a:lnTo>
                  <a:lnTo>
                    <a:pt x="0" y="10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6B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172" name="Freeform 134"/>
            <p:cNvSpPr>
              <a:spLocks/>
            </p:cNvSpPr>
            <p:nvPr/>
          </p:nvSpPr>
          <p:spPr bwMode="auto">
            <a:xfrm>
              <a:off x="1506538" y="3257550"/>
              <a:ext cx="200025" cy="441325"/>
            </a:xfrm>
            <a:custGeom>
              <a:avLst/>
              <a:gdLst>
                <a:gd name="T0" fmla="*/ 0 w 502"/>
                <a:gd name="T1" fmla="*/ 0 h 1114"/>
                <a:gd name="T2" fmla="*/ 11954 w 502"/>
                <a:gd name="T3" fmla="*/ 0 h 1114"/>
                <a:gd name="T4" fmla="*/ 24306 w 502"/>
                <a:gd name="T5" fmla="*/ 0 h 1114"/>
                <a:gd name="T6" fmla="*/ 36260 w 502"/>
                <a:gd name="T7" fmla="*/ 0 h 1114"/>
                <a:gd name="T8" fmla="*/ 48213 w 502"/>
                <a:gd name="T9" fmla="*/ 0 h 1114"/>
                <a:gd name="T10" fmla="*/ 60167 w 502"/>
                <a:gd name="T11" fmla="*/ 0 h 1114"/>
                <a:gd name="T12" fmla="*/ 72121 w 502"/>
                <a:gd name="T13" fmla="*/ 0 h 1114"/>
                <a:gd name="T14" fmla="*/ 84473 w 502"/>
                <a:gd name="T15" fmla="*/ 0 h 1114"/>
                <a:gd name="T16" fmla="*/ 96426 w 502"/>
                <a:gd name="T17" fmla="*/ 0 h 1114"/>
                <a:gd name="T18" fmla="*/ 108380 w 502"/>
                <a:gd name="T19" fmla="*/ 0 h 1114"/>
                <a:gd name="T20" fmla="*/ 120334 w 502"/>
                <a:gd name="T21" fmla="*/ 0 h 1114"/>
                <a:gd name="T22" fmla="*/ 131889 w 502"/>
                <a:gd name="T23" fmla="*/ 0 h 1114"/>
                <a:gd name="T24" fmla="*/ 143843 w 502"/>
                <a:gd name="T25" fmla="*/ 0 h 1114"/>
                <a:gd name="T26" fmla="*/ 155796 w 502"/>
                <a:gd name="T27" fmla="*/ 0 h 1114"/>
                <a:gd name="T28" fmla="*/ 167352 w 502"/>
                <a:gd name="T29" fmla="*/ 0 h 1114"/>
                <a:gd name="T30" fmla="*/ 179305 w 502"/>
                <a:gd name="T31" fmla="*/ 0 h 1114"/>
                <a:gd name="T32" fmla="*/ 191259 w 502"/>
                <a:gd name="T33" fmla="*/ 0 h 1114"/>
                <a:gd name="T34" fmla="*/ 193251 w 502"/>
                <a:gd name="T35" fmla="*/ 92702 h 1114"/>
                <a:gd name="T36" fmla="*/ 196040 w 502"/>
                <a:gd name="T37" fmla="*/ 185404 h 1114"/>
                <a:gd name="T38" fmla="*/ 198033 w 502"/>
                <a:gd name="T39" fmla="*/ 278502 h 1114"/>
                <a:gd name="T40" fmla="*/ 200025 w 502"/>
                <a:gd name="T41" fmla="*/ 370808 h 1114"/>
                <a:gd name="T42" fmla="*/ 198033 w 502"/>
                <a:gd name="T43" fmla="*/ 388239 h 1114"/>
                <a:gd name="T44" fmla="*/ 195244 w 502"/>
                <a:gd name="T45" fmla="*/ 405670 h 1114"/>
                <a:gd name="T46" fmla="*/ 193251 w 502"/>
                <a:gd name="T47" fmla="*/ 423102 h 1114"/>
                <a:gd name="T48" fmla="*/ 190861 w 502"/>
                <a:gd name="T49" fmla="*/ 440137 h 1114"/>
                <a:gd name="T50" fmla="*/ 178907 w 502"/>
                <a:gd name="T51" fmla="*/ 440137 h 1114"/>
                <a:gd name="T52" fmla="*/ 167352 w 502"/>
                <a:gd name="T53" fmla="*/ 440137 h 1114"/>
                <a:gd name="T54" fmla="*/ 155398 w 502"/>
                <a:gd name="T55" fmla="*/ 440533 h 1114"/>
                <a:gd name="T56" fmla="*/ 143444 w 502"/>
                <a:gd name="T57" fmla="*/ 440533 h 1114"/>
                <a:gd name="T58" fmla="*/ 131889 w 502"/>
                <a:gd name="T59" fmla="*/ 440533 h 1114"/>
                <a:gd name="T60" fmla="*/ 120334 w 502"/>
                <a:gd name="T61" fmla="*/ 440533 h 1114"/>
                <a:gd name="T62" fmla="*/ 108380 w 502"/>
                <a:gd name="T63" fmla="*/ 440533 h 1114"/>
                <a:gd name="T64" fmla="*/ 96426 w 502"/>
                <a:gd name="T65" fmla="*/ 440533 h 1114"/>
                <a:gd name="T66" fmla="*/ 84473 w 502"/>
                <a:gd name="T67" fmla="*/ 440929 h 1114"/>
                <a:gd name="T68" fmla="*/ 72917 w 502"/>
                <a:gd name="T69" fmla="*/ 440929 h 1114"/>
                <a:gd name="T70" fmla="*/ 60964 w 502"/>
                <a:gd name="T71" fmla="*/ 440929 h 1114"/>
                <a:gd name="T72" fmla="*/ 49010 w 502"/>
                <a:gd name="T73" fmla="*/ 440929 h 1114"/>
                <a:gd name="T74" fmla="*/ 37056 w 502"/>
                <a:gd name="T75" fmla="*/ 440929 h 1114"/>
                <a:gd name="T76" fmla="*/ 25103 w 502"/>
                <a:gd name="T77" fmla="*/ 441325 h 1114"/>
                <a:gd name="T78" fmla="*/ 13548 w 502"/>
                <a:gd name="T79" fmla="*/ 441325 h 1114"/>
                <a:gd name="T80" fmla="*/ 1594 w 502"/>
                <a:gd name="T81" fmla="*/ 441325 h 1114"/>
                <a:gd name="T82" fmla="*/ 1594 w 502"/>
                <a:gd name="T83" fmla="*/ 425479 h 1114"/>
                <a:gd name="T84" fmla="*/ 1195 w 502"/>
                <a:gd name="T85" fmla="*/ 409236 h 1114"/>
                <a:gd name="T86" fmla="*/ 797 w 502"/>
                <a:gd name="T87" fmla="*/ 393389 h 1114"/>
                <a:gd name="T88" fmla="*/ 0 w 502"/>
                <a:gd name="T89" fmla="*/ 377147 h 1114"/>
                <a:gd name="T90" fmla="*/ 0 w 502"/>
                <a:gd name="T91" fmla="*/ 282860 h 1114"/>
                <a:gd name="T92" fmla="*/ 0 w 502"/>
                <a:gd name="T93" fmla="*/ 188573 h 1114"/>
                <a:gd name="T94" fmla="*/ 0 w 502"/>
                <a:gd name="T95" fmla="*/ 94287 h 1114"/>
                <a:gd name="T96" fmla="*/ 0 w 502"/>
                <a:gd name="T97" fmla="*/ 0 h 111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02"/>
                <a:gd name="T148" fmla="*/ 0 h 1114"/>
                <a:gd name="T149" fmla="*/ 502 w 502"/>
                <a:gd name="T150" fmla="*/ 1114 h 111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02" h="1114">
                  <a:moveTo>
                    <a:pt x="0" y="0"/>
                  </a:moveTo>
                  <a:lnTo>
                    <a:pt x="30" y="0"/>
                  </a:lnTo>
                  <a:lnTo>
                    <a:pt x="61" y="0"/>
                  </a:lnTo>
                  <a:lnTo>
                    <a:pt x="91" y="0"/>
                  </a:lnTo>
                  <a:lnTo>
                    <a:pt x="121" y="0"/>
                  </a:lnTo>
                  <a:lnTo>
                    <a:pt x="151" y="0"/>
                  </a:lnTo>
                  <a:lnTo>
                    <a:pt x="181" y="0"/>
                  </a:lnTo>
                  <a:lnTo>
                    <a:pt x="212" y="0"/>
                  </a:lnTo>
                  <a:lnTo>
                    <a:pt x="242" y="0"/>
                  </a:lnTo>
                  <a:lnTo>
                    <a:pt x="272" y="0"/>
                  </a:lnTo>
                  <a:lnTo>
                    <a:pt x="302" y="0"/>
                  </a:lnTo>
                  <a:lnTo>
                    <a:pt x="331" y="0"/>
                  </a:lnTo>
                  <a:lnTo>
                    <a:pt x="361" y="0"/>
                  </a:lnTo>
                  <a:lnTo>
                    <a:pt x="391" y="0"/>
                  </a:lnTo>
                  <a:lnTo>
                    <a:pt x="420" y="0"/>
                  </a:lnTo>
                  <a:lnTo>
                    <a:pt x="450" y="0"/>
                  </a:lnTo>
                  <a:lnTo>
                    <a:pt x="480" y="0"/>
                  </a:lnTo>
                  <a:lnTo>
                    <a:pt x="485" y="234"/>
                  </a:lnTo>
                  <a:lnTo>
                    <a:pt x="492" y="468"/>
                  </a:lnTo>
                  <a:lnTo>
                    <a:pt x="497" y="703"/>
                  </a:lnTo>
                  <a:lnTo>
                    <a:pt x="502" y="936"/>
                  </a:lnTo>
                  <a:lnTo>
                    <a:pt x="497" y="980"/>
                  </a:lnTo>
                  <a:lnTo>
                    <a:pt x="490" y="1024"/>
                  </a:lnTo>
                  <a:lnTo>
                    <a:pt x="485" y="1068"/>
                  </a:lnTo>
                  <a:lnTo>
                    <a:pt x="479" y="1111"/>
                  </a:lnTo>
                  <a:lnTo>
                    <a:pt x="449" y="1111"/>
                  </a:lnTo>
                  <a:lnTo>
                    <a:pt x="420" y="1111"/>
                  </a:lnTo>
                  <a:lnTo>
                    <a:pt x="390" y="1112"/>
                  </a:lnTo>
                  <a:lnTo>
                    <a:pt x="360" y="1112"/>
                  </a:lnTo>
                  <a:lnTo>
                    <a:pt x="331" y="1112"/>
                  </a:lnTo>
                  <a:lnTo>
                    <a:pt x="302" y="1112"/>
                  </a:lnTo>
                  <a:lnTo>
                    <a:pt x="272" y="1112"/>
                  </a:lnTo>
                  <a:lnTo>
                    <a:pt x="242" y="1112"/>
                  </a:lnTo>
                  <a:lnTo>
                    <a:pt x="212" y="1113"/>
                  </a:lnTo>
                  <a:lnTo>
                    <a:pt x="183" y="1113"/>
                  </a:lnTo>
                  <a:lnTo>
                    <a:pt x="153" y="1113"/>
                  </a:lnTo>
                  <a:lnTo>
                    <a:pt x="123" y="1113"/>
                  </a:lnTo>
                  <a:lnTo>
                    <a:pt x="93" y="1113"/>
                  </a:lnTo>
                  <a:lnTo>
                    <a:pt x="63" y="1114"/>
                  </a:lnTo>
                  <a:lnTo>
                    <a:pt x="34" y="1114"/>
                  </a:lnTo>
                  <a:lnTo>
                    <a:pt x="4" y="1114"/>
                  </a:lnTo>
                  <a:lnTo>
                    <a:pt x="4" y="1074"/>
                  </a:lnTo>
                  <a:lnTo>
                    <a:pt x="3" y="1033"/>
                  </a:lnTo>
                  <a:lnTo>
                    <a:pt x="2" y="993"/>
                  </a:lnTo>
                  <a:lnTo>
                    <a:pt x="0" y="952"/>
                  </a:lnTo>
                  <a:lnTo>
                    <a:pt x="0" y="714"/>
                  </a:lnTo>
                  <a:lnTo>
                    <a:pt x="0" y="476"/>
                  </a:lnTo>
                  <a:lnTo>
                    <a:pt x="0" y="2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E725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173" name="Freeform 135"/>
            <p:cNvSpPr>
              <a:spLocks/>
            </p:cNvSpPr>
            <p:nvPr/>
          </p:nvSpPr>
          <p:spPr bwMode="auto">
            <a:xfrm>
              <a:off x="1506538" y="3257550"/>
              <a:ext cx="198438" cy="404812"/>
            </a:xfrm>
            <a:custGeom>
              <a:avLst/>
              <a:gdLst>
                <a:gd name="T0" fmla="*/ 0 w 498"/>
                <a:gd name="T1" fmla="*/ 0 h 1021"/>
                <a:gd name="T2" fmla="*/ 11556 w 498"/>
                <a:gd name="T3" fmla="*/ 0 h 1021"/>
                <a:gd name="T4" fmla="*/ 23510 w 498"/>
                <a:gd name="T5" fmla="*/ 0 h 1021"/>
                <a:gd name="T6" fmla="*/ 35464 w 498"/>
                <a:gd name="T7" fmla="*/ 0 h 1021"/>
                <a:gd name="T8" fmla="*/ 47418 w 498"/>
                <a:gd name="T9" fmla="*/ 0 h 1021"/>
                <a:gd name="T10" fmla="*/ 59770 w 498"/>
                <a:gd name="T11" fmla="*/ 0 h 1021"/>
                <a:gd name="T12" fmla="*/ 71725 w 498"/>
                <a:gd name="T13" fmla="*/ 0 h 1021"/>
                <a:gd name="T14" fmla="*/ 83679 w 498"/>
                <a:gd name="T15" fmla="*/ 0 h 1021"/>
                <a:gd name="T16" fmla="*/ 95633 w 498"/>
                <a:gd name="T17" fmla="*/ 0 h 1021"/>
                <a:gd name="T18" fmla="*/ 107587 w 498"/>
                <a:gd name="T19" fmla="*/ 0 h 1021"/>
                <a:gd name="T20" fmla="*/ 119541 w 498"/>
                <a:gd name="T21" fmla="*/ 0 h 1021"/>
                <a:gd name="T22" fmla="*/ 131097 w 498"/>
                <a:gd name="T23" fmla="*/ 0 h 1021"/>
                <a:gd name="T24" fmla="*/ 143051 w 498"/>
                <a:gd name="T25" fmla="*/ 0 h 1021"/>
                <a:gd name="T26" fmla="*/ 155005 w 498"/>
                <a:gd name="T27" fmla="*/ 0 h 1021"/>
                <a:gd name="T28" fmla="*/ 166560 w 498"/>
                <a:gd name="T29" fmla="*/ 0 h 1021"/>
                <a:gd name="T30" fmla="*/ 178515 w 498"/>
                <a:gd name="T31" fmla="*/ 0 h 1021"/>
                <a:gd name="T32" fmla="*/ 190469 w 498"/>
                <a:gd name="T33" fmla="*/ 0 h 1021"/>
                <a:gd name="T34" fmla="*/ 192461 w 498"/>
                <a:gd name="T35" fmla="*/ 85244 h 1021"/>
                <a:gd name="T36" fmla="*/ 194453 w 498"/>
                <a:gd name="T37" fmla="*/ 170092 h 1021"/>
                <a:gd name="T38" fmla="*/ 196446 w 498"/>
                <a:gd name="T39" fmla="*/ 255337 h 1021"/>
                <a:gd name="T40" fmla="*/ 198438 w 498"/>
                <a:gd name="T41" fmla="*/ 339788 h 1021"/>
                <a:gd name="T42" fmla="*/ 196446 w 498"/>
                <a:gd name="T43" fmla="*/ 355648 h 1021"/>
                <a:gd name="T44" fmla="*/ 194055 w 498"/>
                <a:gd name="T45" fmla="*/ 371507 h 1021"/>
                <a:gd name="T46" fmla="*/ 192062 w 498"/>
                <a:gd name="T47" fmla="*/ 387367 h 1021"/>
                <a:gd name="T48" fmla="*/ 190070 w 498"/>
                <a:gd name="T49" fmla="*/ 403226 h 1021"/>
                <a:gd name="T50" fmla="*/ 178515 w 498"/>
                <a:gd name="T51" fmla="*/ 403226 h 1021"/>
                <a:gd name="T52" fmla="*/ 166560 w 498"/>
                <a:gd name="T53" fmla="*/ 403226 h 1021"/>
                <a:gd name="T54" fmla="*/ 155005 w 498"/>
                <a:gd name="T55" fmla="*/ 403623 h 1021"/>
                <a:gd name="T56" fmla="*/ 143051 w 498"/>
                <a:gd name="T57" fmla="*/ 403623 h 1021"/>
                <a:gd name="T58" fmla="*/ 131495 w 498"/>
                <a:gd name="T59" fmla="*/ 403623 h 1021"/>
                <a:gd name="T60" fmla="*/ 119939 w 498"/>
                <a:gd name="T61" fmla="*/ 403623 h 1021"/>
                <a:gd name="T62" fmla="*/ 107985 w 498"/>
                <a:gd name="T63" fmla="*/ 403623 h 1021"/>
                <a:gd name="T64" fmla="*/ 96430 w 498"/>
                <a:gd name="T65" fmla="*/ 403623 h 1021"/>
                <a:gd name="T66" fmla="*/ 84476 w 498"/>
                <a:gd name="T67" fmla="*/ 404019 h 1021"/>
                <a:gd name="T68" fmla="*/ 72522 w 498"/>
                <a:gd name="T69" fmla="*/ 404019 h 1021"/>
                <a:gd name="T70" fmla="*/ 60567 w 498"/>
                <a:gd name="T71" fmla="*/ 404019 h 1021"/>
                <a:gd name="T72" fmla="*/ 49012 w 498"/>
                <a:gd name="T73" fmla="*/ 404019 h 1021"/>
                <a:gd name="T74" fmla="*/ 37058 w 498"/>
                <a:gd name="T75" fmla="*/ 404019 h 1021"/>
                <a:gd name="T76" fmla="*/ 25502 w 498"/>
                <a:gd name="T77" fmla="*/ 404812 h 1021"/>
                <a:gd name="T78" fmla="*/ 13548 w 498"/>
                <a:gd name="T79" fmla="*/ 404812 h 1021"/>
                <a:gd name="T80" fmla="*/ 1594 w 498"/>
                <a:gd name="T81" fmla="*/ 404812 h 1021"/>
                <a:gd name="T82" fmla="*/ 1195 w 498"/>
                <a:gd name="T83" fmla="*/ 389746 h 1021"/>
                <a:gd name="T84" fmla="*/ 797 w 498"/>
                <a:gd name="T85" fmla="*/ 375076 h 1021"/>
                <a:gd name="T86" fmla="*/ 398 w 498"/>
                <a:gd name="T87" fmla="*/ 360802 h 1021"/>
                <a:gd name="T88" fmla="*/ 0 w 498"/>
                <a:gd name="T89" fmla="*/ 345736 h 1021"/>
                <a:gd name="T90" fmla="*/ 0 w 498"/>
                <a:gd name="T91" fmla="*/ 258905 h 1021"/>
                <a:gd name="T92" fmla="*/ 0 w 498"/>
                <a:gd name="T93" fmla="*/ 172868 h 1021"/>
                <a:gd name="T94" fmla="*/ 0 w 498"/>
                <a:gd name="T95" fmla="*/ 86434 h 1021"/>
                <a:gd name="T96" fmla="*/ 0 w 498"/>
                <a:gd name="T97" fmla="*/ 0 h 102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98"/>
                <a:gd name="T148" fmla="*/ 0 h 1021"/>
                <a:gd name="T149" fmla="*/ 498 w 498"/>
                <a:gd name="T150" fmla="*/ 1021 h 1021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98" h="1021">
                  <a:moveTo>
                    <a:pt x="0" y="0"/>
                  </a:moveTo>
                  <a:lnTo>
                    <a:pt x="29" y="0"/>
                  </a:lnTo>
                  <a:lnTo>
                    <a:pt x="59" y="0"/>
                  </a:lnTo>
                  <a:lnTo>
                    <a:pt x="89" y="0"/>
                  </a:lnTo>
                  <a:lnTo>
                    <a:pt x="119" y="0"/>
                  </a:lnTo>
                  <a:lnTo>
                    <a:pt x="150" y="0"/>
                  </a:lnTo>
                  <a:lnTo>
                    <a:pt x="180" y="0"/>
                  </a:lnTo>
                  <a:lnTo>
                    <a:pt x="210" y="0"/>
                  </a:lnTo>
                  <a:lnTo>
                    <a:pt x="240" y="0"/>
                  </a:lnTo>
                  <a:lnTo>
                    <a:pt x="270" y="0"/>
                  </a:lnTo>
                  <a:lnTo>
                    <a:pt x="300" y="0"/>
                  </a:lnTo>
                  <a:lnTo>
                    <a:pt x="329" y="0"/>
                  </a:lnTo>
                  <a:lnTo>
                    <a:pt x="359" y="0"/>
                  </a:lnTo>
                  <a:lnTo>
                    <a:pt x="389" y="0"/>
                  </a:lnTo>
                  <a:lnTo>
                    <a:pt x="418" y="0"/>
                  </a:lnTo>
                  <a:lnTo>
                    <a:pt x="448" y="0"/>
                  </a:lnTo>
                  <a:lnTo>
                    <a:pt x="478" y="0"/>
                  </a:lnTo>
                  <a:lnTo>
                    <a:pt x="483" y="215"/>
                  </a:lnTo>
                  <a:lnTo>
                    <a:pt x="488" y="429"/>
                  </a:lnTo>
                  <a:lnTo>
                    <a:pt x="493" y="644"/>
                  </a:lnTo>
                  <a:lnTo>
                    <a:pt x="498" y="857"/>
                  </a:lnTo>
                  <a:lnTo>
                    <a:pt x="493" y="897"/>
                  </a:lnTo>
                  <a:lnTo>
                    <a:pt x="487" y="937"/>
                  </a:lnTo>
                  <a:lnTo>
                    <a:pt x="482" y="977"/>
                  </a:lnTo>
                  <a:lnTo>
                    <a:pt x="477" y="1017"/>
                  </a:lnTo>
                  <a:lnTo>
                    <a:pt x="448" y="1017"/>
                  </a:lnTo>
                  <a:lnTo>
                    <a:pt x="418" y="1017"/>
                  </a:lnTo>
                  <a:lnTo>
                    <a:pt x="389" y="1018"/>
                  </a:lnTo>
                  <a:lnTo>
                    <a:pt x="359" y="1018"/>
                  </a:lnTo>
                  <a:lnTo>
                    <a:pt x="330" y="1018"/>
                  </a:lnTo>
                  <a:lnTo>
                    <a:pt x="301" y="1018"/>
                  </a:lnTo>
                  <a:lnTo>
                    <a:pt x="271" y="1018"/>
                  </a:lnTo>
                  <a:lnTo>
                    <a:pt x="242" y="1018"/>
                  </a:lnTo>
                  <a:lnTo>
                    <a:pt x="212" y="1019"/>
                  </a:lnTo>
                  <a:lnTo>
                    <a:pt x="182" y="1019"/>
                  </a:lnTo>
                  <a:lnTo>
                    <a:pt x="152" y="1019"/>
                  </a:lnTo>
                  <a:lnTo>
                    <a:pt x="123" y="1019"/>
                  </a:lnTo>
                  <a:lnTo>
                    <a:pt x="93" y="1019"/>
                  </a:lnTo>
                  <a:lnTo>
                    <a:pt x="64" y="1021"/>
                  </a:lnTo>
                  <a:lnTo>
                    <a:pt x="34" y="1021"/>
                  </a:lnTo>
                  <a:lnTo>
                    <a:pt x="4" y="1021"/>
                  </a:lnTo>
                  <a:lnTo>
                    <a:pt x="3" y="983"/>
                  </a:lnTo>
                  <a:lnTo>
                    <a:pt x="2" y="946"/>
                  </a:lnTo>
                  <a:lnTo>
                    <a:pt x="1" y="910"/>
                  </a:lnTo>
                  <a:lnTo>
                    <a:pt x="0" y="872"/>
                  </a:lnTo>
                  <a:lnTo>
                    <a:pt x="0" y="653"/>
                  </a:lnTo>
                  <a:lnTo>
                    <a:pt x="0" y="436"/>
                  </a:lnTo>
                  <a:lnTo>
                    <a:pt x="0" y="2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375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174" name="Freeform 136"/>
            <p:cNvSpPr>
              <a:spLocks/>
            </p:cNvSpPr>
            <p:nvPr/>
          </p:nvSpPr>
          <p:spPr bwMode="auto">
            <a:xfrm>
              <a:off x="1508126" y="3257550"/>
              <a:ext cx="195263" cy="366712"/>
            </a:xfrm>
            <a:custGeom>
              <a:avLst/>
              <a:gdLst>
                <a:gd name="T0" fmla="*/ 0 w 494"/>
                <a:gd name="T1" fmla="*/ 0 h 927"/>
                <a:gd name="T2" fmla="*/ 11858 w 494"/>
                <a:gd name="T3" fmla="*/ 0 h 927"/>
                <a:gd name="T4" fmla="*/ 23321 w 494"/>
                <a:gd name="T5" fmla="*/ 0 h 927"/>
                <a:gd name="T6" fmla="*/ 34784 w 494"/>
                <a:gd name="T7" fmla="*/ 0 h 927"/>
                <a:gd name="T8" fmla="*/ 46642 w 494"/>
                <a:gd name="T9" fmla="*/ 0 h 927"/>
                <a:gd name="T10" fmla="*/ 58500 w 494"/>
                <a:gd name="T11" fmla="*/ 0 h 927"/>
                <a:gd name="T12" fmla="*/ 70358 w 494"/>
                <a:gd name="T13" fmla="*/ 0 h 927"/>
                <a:gd name="T14" fmla="*/ 82216 w 494"/>
                <a:gd name="T15" fmla="*/ 0 h 927"/>
                <a:gd name="T16" fmla="*/ 94074 w 494"/>
                <a:gd name="T17" fmla="*/ 0 h 927"/>
                <a:gd name="T18" fmla="*/ 105932 w 494"/>
                <a:gd name="T19" fmla="*/ 0 h 927"/>
                <a:gd name="T20" fmla="*/ 117790 w 494"/>
                <a:gd name="T21" fmla="*/ 0 h 927"/>
                <a:gd name="T22" fmla="*/ 129253 w 494"/>
                <a:gd name="T23" fmla="*/ 0 h 927"/>
                <a:gd name="T24" fmla="*/ 141111 w 494"/>
                <a:gd name="T25" fmla="*/ 0 h 927"/>
                <a:gd name="T26" fmla="*/ 152969 w 494"/>
                <a:gd name="T27" fmla="*/ 0 h 927"/>
                <a:gd name="T28" fmla="*/ 164432 w 494"/>
                <a:gd name="T29" fmla="*/ 0 h 927"/>
                <a:gd name="T30" fmla="*/ 176290 w 494"/>
                <a:gd name="T31" fmla="*/ 0 h 927"/>
                <a:gd name="T32" fmla="*/ 188148 w 494"/>
                <a:gd name="T33" fmla="*/ 0 h 927"/>
                <a:gd name="T34" fmla="*/ 189729 w 494"/>
                <a:gd name="T35" fmla="*/ 77140 h 927"/>
                <a:gd name="T36" fmla="*/ 191706 w 494"/>
                <a:gd name="T37" fmla="*/ 154280 h 927"/>
                <a:gd name="T38" fmla="*/ 193682 w 494"/>
                <a:gd name="T39" fmla="*/ 231025 h 927"/>
                <a:gd name="T40" fmla="*/ 195263 w 494"/>
                <a:gd name="T41" fmla="*/ 308165 h 927"/>
                <a:gd name="T42" fmla="*/ 193682 w 494"/>
                <a:gd name="T43" fmla="*/ 322802 h 927"/>
                <a:gd name="T44" fmla="*/ 191310 w 494"/>
                <a:gd name="T45" fmla="*/ 337043 h 927"/>
                <a:gd name="T46" fmla="*/ 189729 w 494"/>
                <a:gd name="T47" fmla="*/ 351284 h 927"/>
                <a:gd name="T48" fmla="*/ 188148 w 494"/>
                <a:gd name="T49" fmla="*/ 365921 h 927"/>
                <a:gd name="T50" fmla="*/ 176685 w 494"/>
                <a:gd name="T51" fmla="*/ 365921 h 927"/>
                <a:gd name="T52" fmla="*/ 164827 w 494"/>
                <a:gd name="T53" fmla="*/ 365921 h 927"/>
                <a:gd name="T54" fmla="*/ 153364 w 494"/>
                <a:gd name="T55" fmla="*/ 365921 h 927"/>
                <a:gd name="T56" fmla="*/ 141506 w 494"/>
                <a:gd name="T57" fmla="*/ 366316 h 927"/>
                <a:gd name="T58" fmla="*/ 130439 w 494"/>
                <a:gd name="T59" fmla="*/ 366316 h 927"/>
                <a:gd name="T60" fmla="*/ 118581 w 494"/>
                <a:gd name="T61" fmla="*/ 366316 h 927"/>
                <a:gd name="T62" fmla="*/ 106723 w 494"/>
                <a:gd name="T63" fmla="*/ 366316 h 927"/>
                <a:gd name="T64" fmla="*/ 95260 w 494"/>
                <a:gd name="T65" fmla="*/ 366316 h 927"/>
                <a:gd name="T66" fmla="*/ 83402 w 494"/>
                <a:gd name="T67" fmla="*/ 366316 h 927"/>
                <a:gd name="T68" fmla="*/ 71939 w 494"/>
                <a:gd name="T69" fmla="*/ 366316 h 927"/>
                <a:gd name="T70" fmla="*/ 60081 w 494"/>
                <a:gd name="T71" fmla="*/ 366316 h 927"/>
                <a:gd name="T72" fmla="*/ 48223 w 494"/>
                <a:gd name="T73" fmla="*/ 366316 h 927"/>
                <a:gd name="T74" fmla="*/ 37155 w 494"/>
                <a:gd name="T75" fmla="*/ 366712 h 927"/>
                <a:gd name="T76" fmla="*/ 25297 w 494"/>
                <a:gd name="T77" fmla="*/ 366712 h 927"/>
                <a:gd name="T78" fmla="*/ 13834 w 494"/>
                <a:gd name="T79" fmla="*/ 366712 h 927"/>
                <a:gd name="T80" fmla="*/ 1976 w 494"/>
                <a:gd name="T81" fmla="*/ 366712 h 927"/>
                <a:gd name="T82" fmla="*/ 1581 w 494"/>
                <a:gd name="T83" fmla="*/ 352866 h 927"/>
                <a:gd name="T84" fmla="*/ 791 w 494"/>
                <a:gd name="T85" fmla="*/ 339812 h 927"/>
                <a:gd name="T86" fmla="*/ 395 w 494"/>
                <a:gd name="T87" fmla="*/ 326362 h 927"/>
                <a:gd name="T88" fmla="*/ 0 w 494"/>
                <a:gd name="T89" fmla="*/ 313307 h 927"/>
                <a:gd name="T90" fmla="*/ 0 w 494"/>
                <a:gd name="T91" fmla="*/ 234981 h 927"/>
                <a:gd name="T92" fmla="*/ 0 w 494"/>
                <a:gd name="T93" fmla="*/ 156654 h 927"/>
                <a:gd name="T94" fmla="*/ 0 w 494"/>
                <a:gd name="T95" fmla="*/ 78327 h 927"/>
                <a:gd name="T96" fmla="*/ 0 w 494"/>
                <a:gd name="T97" fmla="*/ 0 h 92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94"/>
                <a:gd name="T148" fmla="*/ 0 h 927"/>
                <a:gd name="T149" fmla="*/ 494 w 494"/>
                <a:gd name="T150" fmla="*/ 927 h 927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94" h="927">
                  <a:moveTo>
                    <a:pt x="0" y="0"/>
                  </a:moveTo>
                  <a:lnTo>
                    <a:pt x="30" y="0"/>
                  </a:lnTo>
                  <a:lnTo>
                    <a:pt x="59" y="0"/>
                  </a:lnTo>
                  <a:lnTo>
                    <a:pt x="88" y="0"/>
                  </a:lnTo>
                  <a:lnTo>
                    <a:pt x="118" y="0"/>
                  </a:lnTo>
                  <a:lnTo>
                    <a:pt x="148" y="0"/>
                  </a:lnTo>
                  <a:lnTo>
                    <a:pt x="178" y="0"/>
                  </a:lnTo>
                  <a:lnTo>
                    <a:pt x="208" y="0"/>
                  </a:lnTo>
                  <a:lnTo>
                    <a:pt x="238" y="0"/>
                  </a:lnTo>
                  <a:lnTo>
                    <a:pt x="268" y="0"/>
                  </a:lnTo>
                  <a:lnTo>
                    <a:pt x="298" y="0"/>
                  </a:lnTo>
                  <a:lnTo>
                    <a:pt x="327" y="0"/>
                  </a:lnTo>
                  <a:lnTo>
                    <a:pt x="357" y="0"/>
                  </a:lnTo>
                  <a:lnTo>
                    <a:pt x="387" y="0"/>
                  </a:lnTo>
                  <a:lnTo>
                    <a:pt x="416" y="0"/>
                  </a:lnTo>
                  <a:lnTo>
                    <a:pt x="446" y="0"/>
                  </a:lnTo>
                  <a:lnTo>
                    <a:pt x="476" y="0"/>
                  </a:lnTo>
                  <a:lnTo>
                    <a:pt x="480" y="195"/>
                  </a:lnTo>
                  <a:lnTo>
                    <a:pt x="485" y="390"/>
                  </a:lnTo>
                  <a:lnTo>
                    <a:pt x="490" y="584"/>
                  </a:lnTo>
                  <a:lnTo>
                    <a:pt x="494" y="779"/>
                  </a:lnTo>
                  <a:lnTo>
                    <a:pt x="490" y="816"/>
                  </a:lnTo>
                  <a:lnTo>
                    <a:pt x="484" y="852"/>
                  </a:lnTo>
                  <a:lnTo>
                    <a:pt x="480" y="888"/>
                  </a:lnTo>
                  <a:lnTo>
                    <a:pt x="476" y="925"/>
                  </a:lnTo>
                  <a:lnTo>
                    <a:pt x="447" y="925"/>
                  </a:lnTo>
                  <a:lnTo>
                    <a:pt x="417" y="925"/>
                  </a:lnTo>
                  <a:lnTo>
                    <a:pt x="388" y="925"/>
                  </a:lnTo>
                  <a:lnTo>
                    <a:pt x="358" y="926"/>
                  </a:lnTo>
                  <a:lnTo>
                    <a:pt x="330" y="926"/>
                  </a:lnTo>
                  <a:lnTo>
                    <a:pt x="300" y="926"/>
                  </a:lnTo>
                  <a:lnTo>
                    <a:pt x="270" y="926"/>
                  </a:lnTo>
                  <a:lnTo>
                    <a:pt x="241" y="926"/>
                  </a:lnTo>
                  <a:lnTo>
                    <a:pt x="211" y="926"/>
                  </a:lnTo>
                  <a:lnTo>
                    <a:pt x="182" y="926"/>
                  </a:lnTo>
                  <a:lnTo>
                    <a:pt x="152" y="926"/>
                  </a:lnTo>
                  <a:lnTo>
                    <a:pt x="122" y="926"/>
                  </a:lnTo>
                  <a:lnTo>
                    <a:pt x="94" y="927"/>
                  </a:lnTo>
                  <a:lnTo>
                    <a:pt x="64" y="927"/>
                  </a:lnTo>
                  <a:lnTo>
                    <a:pt x="35" y="927"/>
                  </a:lnTo>
                  <a:lnTo>
                    <a:pt x="5" y="927"/>
                  </a:lnTo>
                  <a:lnTo>
                    <a:pt x="4" y="892"/>
                  </a:lnTo>
                  <a:lnTo>
                    <a:pt x="2" y="859"/>
                  </a:lnTo>
                  <a:lnTo>
                    <a:pt x="1" y="825"/>
                  </a:lnTo>
                  <a:lnTo>
                    <a:pt x="0" y="792"/>
                  </a:lnTo>
                  <a:lnTo>
                    <a:pt x="0" y="594"/>
                  </a:lnTo>
                  <a:lnTo>
                    <a:pt x="0" y="396"/>
                  </a:lnTo>
                  <a:lnTo>
                    <a:pt x="0" y="1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B7C6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175" name="Freeform 137"/>
            <p:cNvSpPr>
              <a:spLocks/>
            </p:cNvSpPr>
            <p:nvPr/>
          </p:nvSpPr>
          <p:spPr bwMode="auto">
            <a:xfrm>
              <a:off x="1508126" y="3257550"/>
              <a:ext cx="195263" cy="330200"/>
            </a:xfrm>
            <a:custGeom>
              <a:avLst/>
              <a:gdLst>
                <a:gd name="T0" fmla="*/ 0 w 492"/>
                <a:gd name="T1" fmla="*/ 0 h 833"/>
                <a:gd name="T2" fmla="*/ 11906 w 492"/>
                <a:gd name="T3" fmla="*/ 0 h 833"/>
                <a:gd name="T4" fmla="*/ 23416 w 492"/>
                <a:gd name="T5" fmla="*/ 0 h 833"/>
                <a:gd name="T6" fmla="*/ 35322 w 492"/>
                <a:gd name="T7" fmla="*/ 0 h 833"/>
                <a:gd name="T8" fmla="*/ 47228 w 492"/>
                <a:gd name="T9" fmla="*/ 0 h 833"/>
                <a:gd name="T10" fmla="*/ 59135 w 492"/>
                <a:gd name="T11" fmla="*/ 0 h 833"/>
                <a:gd name="T12" fmla="*/ 71041 w 492"/>
                <a:gd name="T13" fmla="*/ 0 h 833"/>
                <a:gd name="T14" fmla="*/ 82947 w 492"/>
                <a:gd name="T15" fmla="*/ 0 h 833"/>
                <a:gd name="T16" fmla="*/ 94853 w 492"/>
                <a:gd name="T17" fmla="*/ 0 h 833"/>
                <a:gd name="T18" fmla="*/ 106760 w 492"/>
                <a:gd name="T19" fmla="*/ 0 h 833"/>
                <a:gd name="T20" fmla="*/ 118666 w 492"/>
                <a:gd name="T21" fmla="*/ 0 h 833"/>
                <a:gd name="T22" fmla="*/ 129778 w 492"/>
                <a:gd name="T23" fmla="*/ 0 h 833"/>
                <a:gd name="T24" fmla="*/ 141685 w 492"/>
                <a:gd name="T25" fmla="*/ 0 h 833"/>
                <a:gd name="T26" fmla="*/ 153591 w 492"/>
                <a:gd name="T27" fmla="*/ 0 h 833"/>
                <a:gd name="T28" fmla="*/ 165497 w 492"/>
                <a:gd name="T29" fmla="*/ 0 h 833"/>
                <a:gd name="T30" fmla="*/ 177007 w 492"/>
                <a:gd name="T31" fmla="*/ 0 h 833"/>
                <a:gd name="T32" fmla="*/ 188913 w 492"/>
                <a:gd name="T33" fmla="*/ 0 h 833"/>
                <a:gd name="T34" fmla="*/ 190500 w 492"/>
                <a:gd name="T35" fmla="*/ 69370 h 833"/>
                <a:gd name="T36" fmla="*/ 192088 w 492"/>
                <a:gd name="T37" fmla="*/ 138740 h 833"/>
                <a:gd name="T38" fmla="*/ 193675 w 492"/>
                <a:gd name="T39" fmla="*/ 208109 h 833"/>
                <a:gd name="T40" fmla="*/ 195263 w 492"/>
                <a:gd name="T41" fmla="*/ 277479 h 833"/>
                <a:gd name="T42" fmla="*/ 193675 w 492"/>
                <a:gd name="T43" fmla="*/ 290164 h 833"/>
                <a:gd name="T44" fmla="*/ 192088 w 492"/>
                <a:gd name="T45" fmla="*/ 303641 h 833"/>
                <a:gd name="T46" fmla="*/ 190500 w 492"/>
                <a:gd name="T47" fmla="*/ 316326 h 833"/>
                <a:gd name="T48" fmla="*/ 188913 w 492"/>
                <a:gd name="T49" fmla="*/ 329407 h 833"/>
                <a:gd name="T50" fmla="*/ 177404 w 492"/>
                <a:gd name="T51" fmla="*/ 329407 h 833"/>
                <a:gd name="T52" fmla="*/ 165894 w 492"/>
                <a:gd name="T53" fmla="*/ 329407 h 833"/>
                <a:gd name="T54" fmla="*/ 153988 w 492"/>
                <a:gd name="T55" fmla="*/ 329804 h 833"/>
                <a:gd name="T56" fmla="*/ 142479 w 492"/>
                <a:gd name="T57" fmla="*/ 329804 h 833"/>
                <a:gd name="T58" fmla="*/ 131366 w 492"/>
                <a:gd name="T59" fmla="*/ 329804 h 833"/>
                <a:gd name="T60" fmla="*/ 119460 w 492"/>
                <a:gd name="T61" fmla="*/ 329804 h 833"/>
                <a:gd name="T62" fmla="*/ 107950 w 492"/>
                <a:gd name="T63" fmla="*/ 329804 h 833"/>
                <a:gd name="T64" fmla="*/ 96044 w 492"/>
                <a:gd name="T65" fmla="*/ 329804 h 833"/>
                <a:gd name="T66" fmla="*/ 84535 w 492"/>
                <a:gd name="T67" fmla="*/ 330200 h 833"/>
                <a:gd name="T68" fmla="*/ 73025 w 492"/>
                <a:gd name="T69" fmla="*/ 330200 h 833"/>
                <a:gd name="T70" fmla="*/ 61119 w 492"/>
                <a:gd name="T71" fmla="*/ 330200 h 833"/>
                <a:gd name="T72" fmla="*/ 50006 w 492"/>
                <a:gd name="T73" fmla="*/ 330200 h 833"/>
                <a:gd name="T74" fmla="*/ 38100 w 492"/>
                <a:gd name="T75" fmla="*/ 330200 h 833"/>
                <a:gd name="T76" fmla="*/ 26591 w 492"/>
                <a:gd name="T77" fmla="*/ 330200 h 833"/>
                <a:gd name="T78" fmla="*/ 14684 w 492"/>
                <a:gd name="T79" fmla="*/ 330200 h 833"/>
                <a:gd name="T80" fmla="*/ 3175 w 492"/>
                <a:gd name="T81" fmla="*/ 330200 h 833"/>
                <a:gd name="T82" fmla="*/ 2381 w 492"/>
                <a:gd name="T83" fmla="*/ 317912 h 833"/>
                <a:gd name="T84" fmla="*/ 1588 w 492"/>
                <a:gd name="T85" fmla="*/ 306020 h 833"/>
                <a:gd name="T86" fmla="*/ 794 w 492"/>
                <a:gd name="T87" fmla="*/ 293731 h 833"/>
                <a:gd name="T88" fmla="*/ 0 w 492"/>
                <a:gd name="T89" fmla="*/ 281839 h 833"/>
                <a:gd name="T90" fmla="*/ 0 w 492"/>
                <a:gd name="T91" fmla="*/ 211280 h 833"/>
                <a:gd name="T92" fmla="*/ 0 w 492"/>
                <a:gd name="T93" fmla="*/ 141118 h 833"/>
                <a:gd name="T94" fmla="*/ 0 w 492"/>
                <a:gd name="T95" fmla="*/ 70559 h 833"/>
                <a:gd name="T96" fmla="*/ 0 w 492"/>
                <a:gd name="T97" fmla="*/ 0 h 83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92"/>
                <a:gd name="T148" fmla="*/ 0 h 833"/>
                <a:gd name="T149" fmla="*/ 492 w 492"/>
                <a:gd name="T150" fmla="*/ 833 h 83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92" h="833">
                  <a:moveTo>
                    <a:pt x="0" y="0"/>
                  </a:moveTo>
                  <a:lnTo>
                    <a:pt x="30" y="0"/>
                  </a:lnTo>
                  <a:lnTo>
                    <a:pt x="59" y="0"/>
                  </a:lnTo>
                  <a:lnTo>
                    <a:pt x="89" y="0"/>
                  </a:lnTo>
                  <a:lnTo>
                    <a:pt x="119" y="0"/>
                  </a:lnTo>
                  <a:lnTo>
                    <a:pt x="149" y="0"/>
                  </a:lnTo>
                  <a:lnTo>
                    <a:pt x="179" y="0"/>
                  </a:lnTo>
                  <a:lnTo>
                    <a:pt x="209" y="0"/>
                  </a:lnTo>
                  <a:lnTo>
                    <a:pt x="239" y="0"/>
                  </a:lnTo>
                  <a:lnTo>
                    <a:pt x="269" y="0"/>
                  </a:lnTo>
                  <a:lnTo>
                    <a:pt x="299" y="0"/>
                  </a:lnTo>
                  <a:lnTo>
                    <a:pt x="327" y="0"/>
                  </a:lnTo>
                  <a:lnTo>
                    <a:pt x="357" y="0"/>
                  </a:lnTo>
                  <a:lnTo>
                    <a:pt x="387" y="0"/>
                  </a:lnTo>
                  <a:lnTo>
                    <a:pt x="417" y="0"/>
                  </a:lnTo>
                  <a:lnTo>
                    <a:pt x="446" y="0"/>
                  </a:lnTo>
                  <a:lnTo>
                    <a:pt x="476" y="0"/>
                  </a:lnTo>
                  <a:lnTo>
                    <a:pt x="480" y="175"/>
                  </a:lnTo>
                  <a:lnTo>
                    <a:pt x="484" y="350"/>
                  </a:lnTo>
                  <a:lnTo>
                    <a:pt x="488" y="525"/>
                  </a:lnTo>
                  <a:lnTo>
                    <a:pt x="492" y="700"/>
                  </a:lnTo>
                  <a:lnTo>
                    <a:pt x="488" y="732"/>
                  </a:lnTo>
                  <a:lnTo>
                    <a:pt x="484" y="766"/>
                  </a:lnTo>
                  <a:lnTo>
                    <a:pt x="480" y="798"/>
                  </a:lnTo>
                  <a:lnTo>
                    <a:pt x="476" y="831"/>
                  </a:lnTo>
                  <a:lnTo>
                    <a:pt x="447" y="831"/>
                  </a:lnTo>
                  <a:lnTo>
                    <a:pt x="418" y="831"/>
                  </a:lnTo>
                  <a:lnTo>
                    <a:pt x="388" y="832"/>
                  </a:lnTo>
                  <a:lnTo>
                    <a:pt x="359" y="832"/>
                  </a:lnTo>
                  <a:lnTo>
                    <a:pt x="331" y="832"/>
                  </a:lnTo>
                  <a:lnTo>
                    <a:pt x="301" y="832"/>
                  </a:lnTo>
                  <a:lnTo>
                    <a:pt x="272" y="832"/>
                  </a:lnTo>
                  <a:lnTo>
                    <a:pt x="242" y="832"/>
                  </a:lnTo>
                  <a:lnTo>
                    <a:pt x="213" y="833"/>
                  </a:lnTo>
                  <a:lnTo>
                    <a:pt x="184" y="833"/>
                  </a:lnTo>
                  <a:lnTo>
                    <a:pt x="154" y="833"/>
                  </a:lnTo>
                  <a:lnTo>
                    <a:pt x="126" y="833"/>
                  </a:lnTo>
                  <a:lnTo>
                    <a:pt x="96" y="833"/>
                  </a:lnTo>
                  <a:lnTo>
                    <a:pt x="67" y="833"/>
                  </a:lnTo>
                  <a:lnTo>
                    <a:pt x="37" y="833"/>
                  </a:lnTo>
                  <a:lnTo>
                    <a:pt x="8" y="833"/>
                  </a:lnTo>
                  <a:lnTo>
                    <a:pt x="6" y="802"/>
                  </a:lnTo>
                  <a:lnTo>
                    <a:pt x="4" y="772"/>
                  </a:lnTo>
                  <a:lnTo>
                    <a:pt x="2" y="741"/>
                  </a:lnTo>
                  <a:lnTo>
                    <a:pt x="0" y="711"/>
                  </a:lnTo>
                  <a:lnTo>
                    <a:pt x="0" y="533"/>
                  </a:lnTo>
                  <a:lnTo>
                    <a:pt x="0" y="356"/>
                  </a:lnTo>
                  <a:lnTo>
                    <a:pt x="0" y="1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3846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176" name="Freeform 138"/>
            <p:cNvSpPr>
              <a:spLocks/>
            </p:cNvSpPr>
            <p:nvPr/>
          </p:nvSpPr>
          <p:spPr bwMode="auto">
            <a:xfrm>
              <a:off x="1508126" y="3257550"/>
              <a:ext cx="193675" cy="292100"/>
            </a:xfrm>
            <a:custGeom>
              <a:avLst/>
              <a:gdLst>
                <a:gd name="T0" fmla="*/ 0 w 489"/>
                <a:gd name="T1" fmla="*/ 0 h 739"/>
                <a:gd name="T2" fmla="*/ 11882 w 489"/>
                <a:gd name="T3" fmla="*/ 0 h 739"/>
                <a:gd name="T4" fmla="*/ 23764 w 489"/>
                <a:gd name="T5" fmla="*/ 0 h 739"/>
                <a:gd name="T6" fmla="*/ 34854 w 489"/>
                <a:gd name="T7" fmla="*/ 0 h 739"/>
                <a:gd name="T8" fmla="*/ 46735 w 489"/>
                <a:gd name="T9" fmla="*/ 0 h 739"/>
                <a:gd name="T10" fmla="*/ 58617 w 489"/>
                <a:gd name="T11" fmla="*/ 0 h 739"/>
                <a:gd name="T12" fmla="*/ 70499 w 489"/>
                <a:gd name="T13" fmla="*/ 0 h 739"/>
                <a:gd name="T14" fmla="*/ 82381 w 489"/>
                <a:gd name="T15" fmla="*/ 0 h 739"/>
                <a:gd name="T16" fmla="*/ 94263 w 489"/>
                <a:gd name="T17" fmla="*/ 0 h 739"/>
                <a:gd name="T18" fmla="*/ 106145 w 489"/>
                <a:gd name="T19" fmla="*/ 0 h 739"/>
                <a:gd name="T20" fmla="*/ 118027 w 489"/>
                <a:gd name="T21" fmla="*/ 0 h 739"/>
                <a:gd name="T22" fmla="*/ 129117 w 489"/>
                <a:gd name="T23" fmla="*/ 0 h 739"/>
                <a:gd name="T24" fmla="*/ 140999 w 489"/>
                <a:gd name="T25" fmla="*/ 0 h 739"/>
                <a:gd name="T26" fmla="*/ 152880 w 489"/>
                <a:gd name="T27" fmla="*/ 0 h 739"/>
                <a:gd name="T28" fmla="*/ 164762 w 489"/>
                <a:gd name="T29" fmla="*/ 0 h 739"/>
                <a:gd name="T30" fmla="*/ 176248 w 489"/>
                <a:gd name="T31" fmla="*/ 0 h 739"/>
                <a:gd name="T32" fmla="*/ 188130 w 489"/>
                <a:gd name="T33" fmla="*/ 0 h 739"/>
                <a:gd name="T34" fmla="*/ 189318 w 489"/>
                <a:gd name="T35" fmla="*/ 61266 h 739"/>
                <a:gd name="T36" fmla="*/ 190903 w 489"/>
                <a:gd name="T37" fmla="*/ 122927 h 739"/>
                <a:gd name="T38" fmla="*/ 192091 w 489"/>
                <a:gd name="T39" fmla="*/ 184193 h 739"/>
                <a:gd name="T40" fmla="*/ 193675 w 489"/>
                <a:gd name="T41" fmla="*/ 245459 h 739"/>
                <a:gd name="T42" fmla="*/ 192091 w 489"/>
                <a:gd name="T43" fmla="*/ 256922 h 739"/>
                <a:gd name="T44" fmla="*/ 190903 w 489"/>
                <a:gd name="T45" fmla="*/ 268384 h 739"/>
                <a:gd name="T46" fmla="*/ 189318 w 489"/>
                <a:gd name="T47" fmla="*/ 279847 h 739"/>
                <a:gd name="T48" fmla="*/ 188130 w 489"/>
                <a:gd name="T49" fmla="*/ 291705 h 739"/>
                <a:gd name="T50" fmla="*/ 176644 w 489"/>
                <a:gd name="T51" fmla="*/ 291705 h 739"/>
                <a:gd name="T52" fmla="*/ 165158 w 489"/>
                <a:gd name="T53" fmla="*/ 291705 h 739"/>
                <a:gd name="T54" fmla="*/ 153673 w 489"/>
                <a:gd name="T55" fmla="*/ 291705 h 739"/>
                <a:gd name="T56" fmla="*/ 142583 w 489"/>
                <a:gd name="T57" fmla="*/ 291705 h 739"/>
                <a:gd name="T58" fmla="*/ 131097 w 489"/>
                <a:gd name="T59" fmla="*/ 291705 h 739"/>
                <a:gd name="T60" fmla="*/ 119215 w 489"/>
                <a:gd name="T61" fmla="*/ 291705 h 739"/>
                <a:gd name="T62" fmla="*/ 107729 w 489"/>
                <a:gd name="T63" fmla="*/ 291705 h 739"/>
                <a:gd name="T64" fmla="*/ 96243 w 489"/>
                <a:gd name="T65" fmla="*/ 291705 h 739"/>
                <a:gd name="T66" fmla="*/ 84758 w 489"/>
                <a:gd name="T67" fmla="*/ 292100 h 739"/>
                <a:gd name="T68" fmla="*/ 72876 w 489"/>
                <a:gd name="T69" fmla="*/ 292100 h 739"/>
                <a:gd name="T70" fmla="*/ 61786 w 489"/>
                <a:gd name="T71" fmla="*/ 292100 h 739"/>
                <a:gd name="T72" fmla="*/ 50300 w 489"/>
                <a:gd name="T73" fmla="*/ 292100 h 739"/>
                <a:gd name="T74" fmla="*/ 38814 w 489"/>
                <a:gd name="T75" fmla="*/ 292100 h 739"/>
                <a:gd name="T76" fmla="*/ 26932 w 489"/>
                <a:gd name="T77" fmla="*/ 292100 h 739"/>
                <a:gd name="T78" fmla="*/ 15446 w 489"/>
                <a:gd name="T79" fmla="*/ 292100 h 739"/>
                <a:gd name="T80" fmla="*/ 3961 w 489"/>
                <a:gd name="T81" fmla="*/ 292100 h 739"/>
                <a:gd name="T82" fmla="*/ 2772 w 489"/>
                <a:gd name="T83" fmla="*/ 281428 h 739"/>
                <a:gd name="T84" fmla="*/ 1980 w 489"/>
                <a:gd name="T85" fmla="*/ 270756 h 739"/>
                <a:gd name="T86" fmla="*/ 792 w 489"/>
                <a:gd name="T87" fmla="*/ 260084 h 739"/>
                <a:gd name="T88" fmla="*/ 0 w 489"/>
                <a:gd name="T89" fmla="*/ 249412 h 739"/>
                <a:gd name="T90" fmla="*/ 0 w 489"/>
                <a:gd name="T91" fmla="*/ 186960 h 739"/>
                <a:gd name="T92" fmla="*/ 0 w 489"/>
                <a:gd name="T93" fmla="*/ 124508 h 739"/>
                <a:gd name="T94" fmla="*/ 0 w 489"/>
                <a:gd name="T95" fmla="*/ 62056 h 739"/>
                <a:gd name="T96" fmla="*/ 0 w 489"/>
                <a:gd name="T97" fmla="*/ 0 h 73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89"/>
                <a:gd name="T148" fmla="*/ 0 h 739"/>
                <a:gd name="T149" fmla="*/ 489 w 489"/>
                <a:gd name="T150" fmla="*/ 739 h 739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89" h="739">
                  <a:moveTo>
                    <a:pt x="0" y="0"/>
                  </a:moveTo>
                  <a:lnTo>
                    <a:pt x="30" y="0"/>
                  </a:lnTo>
                  <a:lnTo>
                    <a:pt x="60" y="0"/>
                  </a:lnTo>
                  <a:lnTo>
                    <a:pt x="88" y="0"/>
                  </a:lnTo>
                  <a:lnTo>
                    <a:pt x="118" y="0"/>
                  </a:lnTo>
                  <a:lnTo>
                    <a:pt x="148" y="0"/>
                  </a:lnTo>
                  <a:lnTo>
                    <a:pt x="178" y="0"/>
                  </a:lnTo>
                  <a:lnTo>
                    <a:pt x="208" y="0"/>
                  </a:lnTo>
                  <a:lnTo>
                    <a:pt x="238" y="0"/>
                  </a:lnTo>
                  <a:lnTo>
                    <a:pt x="268" y="0"/>
                  </a:lnTo>
                  <a:lnTo>
                    <a:pt x="298" y="0"/>
                  </a:lnTo>
                  <a:lnTo>
                    <a:pt x="326" y="0"/>
                  </a:lnTo>
                  <a:lnTo>
                    <a:pt x="356" y="0"/>
                  </a:lnTo>
                  <a:lnTo>
                    <a:pt x="386" y="0"/>
                  </a:lnTo>
                  <a:lnTo>
                    <a:pt x="416" y="0"/>
                  </a:lnTo>
                  <a:lnTo>
                    <a:pt x="445" y="0"/>
                  </a:lnTo>
                  <a:lnTo>
                    <a:pt x="475" y="0"/>
                  </a:lnTo>
                  <a:lnTo>
                    <a:pt x="478" y="155"/>
                  </a:lnTo>
                  <a:lnTo>
                    <a:pt x="482" y="311"/>
                  </a:lnTo>
                  <a:lnTo>
                    <a:pt x="485" y="466"/>
                  </a:lnTo>
                  <a:lnTo>
                    <a:pt x="489" y="621"/>
                  </a:lnTo>
                  <a:lnTo>
                    <a:pt x="485" y="650"/>
                  </a:lnTo>
                  <a:lnTo>
                    <a:pt x="482" y="679"/>
                  </a:lnTo>
                  <a:lnTo>
                    <a:pt x="478" y="708"/>
                  </a:lnTo>
                  <a:lnTo>
                    <a:pt x="475" y="738"/>
                  </a:lnTo>
                  <a:lnTo>
                    <a:pt x="446" y="738"/>
                  </a:lnTo>
                  <a:lnTo>
                    <a:pt x="417" y="738"/>
                  </a:lnTo>
                  <a:lnTo>
                    <a:pt x="388" y="738"/>
                  </a:lnTo>
                  <a:lnTo>
                    <a:pt x="360" y="738"/>
                  </a:lnTo>
                  <a:lnTo>
                    <a:pt x="331" y="738"/>
                  </a:lnTo>
                  <a:lnTo>
                    <a:pt x="301" y="738"/>
                  </a:lnTo>
                  <a:lnTo>
                    <a:pt x="272" y="738"/>
                  </a:lnTo>
                  <a:lnTo>
                    <a:pt x="243" y="738"/>
                  </a:lnTo>
                  <a:lnTo>
                    <a:pt x="214" y="739"/>
                  </a:lnTo>
                  <a:lnTo>
                    <a:pt x="184" y="739"/>
                  </a:lnTo>
                  <a:lnTo>
                    <a:pt x="156" y="739"/>
                  </a:lnTo>
                  <a:lnTo>
                    <a:pt x="127" y="739"/>
                  </a:lnTo>
                  <a:lnTo>
                    <a:pt x="98" y="739"/>
                  </a:lnTo>
                  <a:lnTo>
                    <a:pt x="68" y="739"/>
                  </a:lnTo>
                  <a:lnTo>
                    <a:pt x="39" y="739"/>
                  </a:lnTo>
                  <a:lnTo>
                    <a:pt x="10" y="739"/>
                  </a:lnTo>
                  <a:lnTo>
                    <a:pt x="7" y="712"/>
                  </a:lnTo>
                  <a:lnTo>
                    <a:pt x="5" y="685"/>
                  </a:lnTo>
                  <a:lnTo>
                    <a:pt x="2" y="658"/>
                  </a:lnTo>
                  <a:lnTo>
                    <a:pt x="0" y="631"/>
                  </a:lnTo>
                  <a:lnTo>
                    <a:pt x="0" y="473"/>
                  </a:lnTo>
                  <a:lnTo>
                    <a:pt x="0" y="315"/>
                  </a:lnTo>
                  <a:lnTo>
                    <a:pt x="0" y="1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A8C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177" name="Freeform 139"/>
            <p:cNvSpPr>
              <a:spLocks/>
            </p:cNvSpPr>
            <p:nvPr/>
          </p:nvSpPr>
          <p:spPr bwMode="auto">
            <a:xfrm>
              <a:off x="1508126" y="3257550"/>
              <a:ext cx="193675" cy="255587"/>
            </a:xfrm>
            <a:custGeom>
              <a:avLst/>
              <a:gdLst>
                <a:gd name="T0" fmla="*/ 0 w 487"/>
                <a:gd name="T1" fmla="*/ 0 h 645"/>
                <a:gd name="T2" fmla="*/ 11931 w 487"/>
                <a:gd name="T3" fmla="*/ 0 h 645"/>
                <a:gd name="T4" fmla="*/ 23861 w 487"/>
                <a:gd name="T5" fmla="*/ 0 h 645"/>
                <a:gd name="T6" fmla="*/ 35394 w 487"/>
                <a:gd name="T7" fmla="*/ 0 h 645"/>
                <a:gd name="T8" fmla="*/ 47325 w 487"/>
                <a:gd name="T9" fmla="*/ 0 h 645"/>
                <a:gd name="T10" fmla="*/ 59256 w 487"/>
                <a:gd name="T11" fmla="*/ 0 h 645"/>
                <a:gd name="T12" fmla="*/ 71187 w 487"/>
                <a:gd name="T13" fmla="*/ 0 h 645"/>
                <a:gd name="T14" fmla="*/ 82720 w 487"/>
                <a:gd name="T15" fmla="*/ 0 h 645"/>
                <a:gd name="T16" fmla="*/ 94650 w 487"/>
                <a:gd name="T17" fmla="*/ 0 h 645"/>
                <a:gd name="T18" fmla="*/ 106581 w 487"/>
                <a:gd name="T19" fmla="*/ 0 h 645"/>
                <a:gd name="T20" fmla="*/ 118512 w 487"/>
                <a:gd name="T21" fmla="*/ 0 h 645"/>
                <a:gd name="T22" fmla="*/ 130045 w 487"/>
                <a:gd name="T23" fmla="*/ 0 h 645"/>
                <a:gd name="T24" fmla="*/ 141578 w 487"/>
                <a:gd name="T25" fmla="*/ 0 h 645"/>
                <a:gd name="T26" fmla="*/ 153508 w 487"/>
                <a:gd name="T27" fmla="*/ 0 h 645"/>
                <a:gd name="T28" fmla="*/ 165439 w 487"/>
                <a:gd name="T29" fmla="*/ 0 h 645"/>
                <a:gd name="T30" fmla="*/ 176972 w 487"/>
                <a:gd name="T31" fmla="*/ 0 h 645"/>
                <a:gd name="T32" fmla="*/ 188903 w 487"/>
                <a:gd name="T33" fmla="*/ 0 h 645"/>
                <a:gd name="T34" fmla="*/ 190096 w 487"/>
                <a:gd name="T35" fmla="*/ 53891 h 645"/>
                <a:gd name="T36" fmla="*/ 191289 w 487"/>
                <a:gd name="T37" fmla="*/ 107386 h 645"/>
                <a:gd name="T38" fmla="*/ 192084 w 487"/>
                <a:gd name="T39" fmla="*/ 161277 h 645"/>
                <a:gd name="T40" fmla="*/ 193675 w 487"/>
                <a:gd name="T41" fmla="*/ 214772 h 645"/>
                <a:gd name="T42" fmla="*/ 192084 w 487"/>
                <a:gd name="T43" fmla="*/ 225075 h 645"/>
                <a:gd name="T44" fmla="*/ 190891 w 487"/>
                <a:gd name="T45" fmla="*/ 234982 h 645"/>
                <a:gd name="T46" fmla="*/ 189698 w 487"/>
                <a:gd name="T47" fmla="*/ 244888 h 645"/>
                <a:gd name="T48" fmla="*/ 188903 w 487"/>
                <a:gd name="T49" fmla="*/ 255191 h 645"/>
                <a:gd name="T50" fmla="*/ 177370 w 487"/>
                <a:gd name="T51" fmla="*/ 255191 h 645"/>
                <a:gd name="T52" fmla="*/ 165837 w 487"/>
                <a:gd name="T53" fmla="*/ 255191 h 645"/>
                <a:gd name="T54" fmla="*/ 154304 w 487"/>
                <a:gd name="T55" fmla="*/ 255191 h 645"/>
                <a:gd name="T56" fmla="*/ 143168 w 487"/>
                <a:gd name="T57" fmla="*/ 255191 h 645"/>
                <a:gd name="T58" fmla="*/ 131635 w 487"/>
                <a:gd name="T59" fmla="*/ 255191 h 645"/>
                <a:gd name="T60" fmla="*/ 120102 w 487"/>
                <a:gd name="T61" fmla="*/ 255191 h 645"/>
                <a:gd name="T62" fmla="*/ 108569 w 487"/>
                <a:gd name="T63" fmla="*/ 255191 h 645"/>
                <a:gd name="T64" fmla="*/ 97036 w 487"/>
                <a:gd name="T65" fmla="*/ 255191 h 645"/>
                <a:gd name="T66" fmla="*/ 85503 w 487"/>
                <a:gd name="T67" fmla="*/ 255587 h 645"/>
                <a:gd name="T68" fmla="*/ 74368 w 487"/>
                <a:gd name="T69" fmla="*/ 255587 h 645"/>
                <a:gd name="T70" fmla="*/ 62835 w 487"/>
                <a:gd name="T71" fmla="*/ 255587 h 645"/>
                <a:gd name="T72" fmla="*/ 51302 w 487"/>
                <a:gd name="T73" fmla="*/ 255587 h 645"/>
                <a:gd name="T74" fmla="*/ 39769 w 487"/>
                <a:gd name="T75" fmla="*/ 255587 h 645"/>
                <a:gd name="T76" fmla="*/ 27838 w 487"/>
                <a:gd name="T77" fmla="*/ 255587 h 645"/>
                <a:gd name="T78" fmla="*/ 16305 w 487"/>
                <a:gd name="T79" fmla="*/ 255587 h 645"/>
                <a:gd name="T80" fmla="*/ 5170 w 487"/>
                <a:gd name="T81" fmla="*/ 255587 h 645"/>
                <a:gd name="T82" fmla="*/ 3579 w 487"/>
                <a:gd name="T83" fmla="*/ 246077 h 645"/>
                <a:gd name="T84" fmla="*/ 2386 w 487"/>
                <a:gd name="T85" fmla="*/ 236963 h 645"/>
                <a:gd name="T86" fmla="*/ 1193 w 487"/>
                <a:gd name="T87" fmla="*/ 227453 h 645"/>
                <a:gd name="T88" fmla="*/ 0 w 487"/>
                <a:gd name="T89" fmla="*/ 218339 h 645"/>
                <a:gd name="T90" fmla="*/ 0 w 487"/>
                <a:gd name="T91" fmla="*/ 163655 h 645"/>
                <a:gd name="T92" fmla="*/ 0 w 487"/>
                <a:gd name="T93" fmla="*/ 109367 h 645"/>
                <a:gd name="T94" fmla="*/ 0 w 487"/>
                <a:gd name="T95" fmla="*/ 54684 h 645"/>
                <a:gd name="T96" fmla="*/ 0 w 487"/>
                <a:gd name="T97" fmla="*/ 0 h 64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87"/>
                <a:gd name="T148" fmla="*/ 0 h 645"/>
                <a:gd name="T149" fmla="*/ 487 w 487"/>
                <a:gd name="T150" fmla="*/ 645 h 64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87" h="645">
                  <a:moveTo>
                    <a:pt x="0" y="0"/>
                  </a:moveTo>
                  <a:lnTo>
                    <a:pt x="30" y="0"/>
                  </a:lnTo>
                  <a:lnTo>
                    <a:pt x="60" y="0"/>
                  </a:lnTo>
                  <a:lnTo>
                    <a:pt x="89" y="0"/>
                  </a:lnTo>
                  <a:lnTo>
                    <a:pt x="119" y="0"/>
                  </a:lnTo>
                  <a:lnTo>
                    <a:pt x="149" y="0"/>
                  </a:lnTo>
                  <a:lnTo>
                    <a:pt x="179" y="0"/>
                  </a:lnTo>
                  <a:lnTo>
                    <a:pt x="208" y="0"/>
                  </a:lnTo>
                  <a:lnTo>
                    <a:pt x="238" y="0"/>
                  </a:lnTo>
                  <a:lnTo>
                    <a:pt x="268" y="0"/>
                  </a:lnTo>
                  <a:lnTo>
                    <a:pt x="298" y="0"/>
                  </a:lnTo>
                  <a:lnTo>
                    <a:pt x="327" y="0"/>
                  </a:lnTo>
                  <a:lnTo>
                    <a:pt x="356" y="0"/>
                  </a:lnTo>
                  <a:lnTo>
                    <a:pt x="386" y="0"/>
                  </a:lnTo>
                  <a:lnTo>
                    <a:pt x="416" y="0"/>
                  </a:lnTo>
                  <a:lnTo>
                    <a:pt x="445" y="0"/>
                  </a:lnTo>
                  <a:lnTo>
                    <a:pt x="475" y="0"/>
                  </a:lnTo>
                  <a:lnTo>
                    <a:pt x="478" y="136"/>
                  </a:lnTo>
                  <a:lnTo>
                    <a:pt x="481" y="271"/>
                  </a:lnTo>
                  <a:lnTo>
                    <a:pt x="483" y="407"/>
                  </a:lnTo>
                  <a:lnTo>
                    <a:pt x="487" y="542"/>
                  </a:lnTo>
                  <a:lnTo>
                    <a:pt x="483" y="568"/>
                  </a:lnTo>
                  <a:lnTo>
                    <a:pt x="480" y="593"/>
                  </a:lnTo>
                  <a:lnTo>
                    <a:pt x="477" y="618"/>
                  </a:lnTo>
                  <a:lnTo>
                    <a:pt x="475" y="644"/>
                  </a:lnTo>
                  <a:lnTo>
                    <a:pt x="446" y="644"/>
                  </a:lnTo>
                  <a:lnTo>
                    <a:pt x="417" y="644"/>
                  </a:lnTo>
                  <a:lnTo>
                    <a:pt x="388" y="644"/>
                  </a:lnTo>
                  <a:lnTo>
                    <a:pt x="360" y="644"/>
                  </a:lnTo>
                  <a:lnTo>
                    <a:pt x="331" y="644"/>
                  </a:lnTo>
                  <a:lnTo>
                    <a:pt x="302" y="644"/>
                  </a:lnTo>
                  <a:lnTo>
                    <a:pt x="273" y="644"/>
                  </a:lnTo>
                  <a:lnTo>
                    <a:pt x="244" y="644"/>
                  </a:lnTo>
                  <a:lnTo>
                    <a:pt x="215" y="645"/>
                  </a:lnTo>
                  <a:lnTo>
                    <a:pt x="187" y="645"/>
                  </a:lnTo>
                  <a:lnTo>
                    <a:pt x="158" y="645"/>
                  </a:lnTo>
                  <a:lnTo>
                    <a:pt x="129" y="645"/>
                  </a:lnTo>
                  <a:lnTo>
                    <a:pt x="100" y="645"/>
                  </a:lnTo>
                  <a:lnTo>
                    <a:pt x="70" y="645"/>
                  </a:lnTo>
                  <a:lnTo>
                    <a:pt x="41" y="645"/>
                  </a:lnTo>
                  <a:lnTo>
                    <a:pt x="13" y="645"/>
                  </a:lnTo>
                  <a:lnTo>
                    <a:pt x="9" y="621"/>
                  </a:lnTo>
                  <a:lnTo>
                    <a:pt x="6" y="598"/>
                  </a:lnTo>
                  <a:lnTo>
                    <a:pt x="3" y="574"/>
                  </a:lnTo>
                  <a:lnTo>
                    <a:pt x="0" y="551"/>
                  </a:lnTo>
                  <a:lnTo>
                    <a:pt x="0" y="413"/>
                  </a:lnTo>
                  <a:lnTo>
                    <a:pt x="0" y="276"/>
                  </a:lnTo>
                  <a:lnTo>
                    <a:pt x="0" y="1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D8E7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178" name="Freeform 140"/>
            <p:cNvSpPr>
              <a:spLocks/>
            </p:cNvSpPr>
            <p:nvPr/>
          </p:nvSpPr>
          <p:spPr bwMode="auto">
            <a:xfrm>
              <a:off x="1508126" y="3257550"/>
              <a:ext cx="192088" cy="219075"/>
            </a:xfrm>
            <a:custGeom>
              <a:avLst/>
              <a:gdLst>
                <a:gd name="T0" fmla="*/ 0 w 484"/>
                <a:gd name="T1" fmla="*/ 0 h 552"/>
                <a:gd name="T2" fmla="*/ 11906 w 484"/>
                <a:gd name="T3" fmla="*/ 0 h 552"/>
                <a:gd name="T4" fmla="*/ 23813 w 484"/>
                <a:gd name="T5" fmla="*/ 0 h 552"/>
                <a:gd name="T6" fmla="*/ 35322 w 484"/>
                <a:gd name="T7" fmla="*/ 0 h 552"/>
                <a:gd name="T8" fmla="*/ 47228 w 484"/>
                <a:gd name="T9" fmla="*/ 0 h 552"/>
                <a:gd name="T10" fmla="*/ 59135 w 484"/>
                <a:gd name="T11" fmla="*/ 0 h 552"/>
                <a:gd name="T12" fmla="*/ 71041 w 484"/>
                <a:gd name="T13" fmla="*/ 0 h 552"/>
                <a:gd name="T14" fmla="*/ 82550 w 484"/>
                <a:gd name="T15" fmla="*/ 0 h 552"/>
                <a:gd name="T16" fmla="*/ 94456 w 484"/>
                <a:gd name="T17" fmla="*/ 0 h 552"/>
                <a:gd name="T18" fmla="*/ 106363 w 484"/>
                <a:gd name="T19" fmla="*/ 0 h 552"/>
                <a:gd name="T20" fmla="*/ 118269 w 484"/>
                <a:gd name="T21" fmla="*/ 0 h 552"/>
                <a:gd name="T22" fmla="*/ 129778 w 484"/>
                <a:gd name="T23" fmla="*/ 0 h 552"/>
                <a:gd name="T24" fmla="*/ 141288 w 484"/>
                <a:gd name="T25" fmla="*/ 0 h 552"/>
                <a:gd name="T26" fmla="*/ 153194 w 484"/>
                <a:gd name="T27" fmla="*/ 0 h 552"/>
                <a:gd name="T28" fmla="*/ 165100 w 484"/>
                <a:gd name="T29" fmla="*/ 0 h 552"/>
                <a:gd name="T30" fmla="*/ 176610 w 484"/>
                <a:gd name="T31" fmla="*/ 0 h 552"/>
                <a:gd name="T32" fmla="*/ 188516 w 484"/>
                <a:gd name="T33" fmla="*/ 0 h 552"/>
                <a:gd name="T34" fmla="*/ 189310 w 484"/>
                <a:gd name="T35" fmla="*/ 46434 h 552"/>
                <a:gd name="T36" fmla="*/ 190500 w 484"/>
                <a:gd name="T37" fmla="*/ 92075 h 552"/>
                <a:gd name="T38" fmla="*/ 191294 w 484"/>
                <a:gd name="T39" fmla="*/ 137716 h 552"/>
                <a:gd name="T40" fmla="*/ 192088 w 484"/>
                <a:gd name="T41" fmla="*/ 184150 h 552"/>
                <a:gd name="T42" fmla="*/ 191294 w 484"/>
                <a:gd name="T43" fmla="*/ 192484 h 552"/>
                <a:gd name="T44" fmla="*/ 190500 w 484"/>
                <a:gd name="T45" fmla="*/ 200819 h 552"/>
                <a:gd name="T46" fmla="*/ 189310 w 484"/>
                <a:gd name="T47" fmla="*/ 209947 h 552"/>
                <a:gd name="T48" fmla="*/ 188516 w 484"/>
                <a:gd name="T49" fmla="*/ 218281 h 552"/>
                <a:gd name="T50" fmla="*/ 177007 w 484"/>
                <a:gd name="T51" fmla="*/ 218281 h 552"/>
                <a:gd name="T52" fmla="*/ 165894 w 484"/>
                <a:gd name="T53" fmla="*/ 218281 h 552"/>
                <a:gd name="T54" fmla="*/ 154385 w 484"/>
                <a:gd name="T55" fmla="*/ 218281 h 552"/>
                <a:gd name="T56" fmla="*/ 143272 w 484"/>
                <a:gd name="T57" fmla="*/ 218678 h 552"/>
                <a:gd name="T58" fmla="*/ 131763 w 484"/>
                <a:gd name="T59" fmla="*/ 218678 h 552"/>
                <a:gd name="T60" fmla="*/ 120650 w 484"/>
                <a:gd name="T61" fmla="*/ 218678 h 552"/>
                <a:gd name="T62" fmla="*/ 109141 w 484"/>
                <a:gd name="T63" fmla="*/ 218678 h 552"/>
                <a:gd name="T64" fmla="*/ 97632 w 484"/>
                <a:gd name="T65" fmla="*/ 218678 h 552"/>
                <a:gd name="T66" fmla="*/ 86519 w 484"/>
                <a:gd name="T67" fmla="*/ 218678 h 552"/>
                <a:gd name="T68" fmla="*/ 75010 w 484"/>
                <a:gd name="T69" fmla="*/ 218678 h 552"/>
                <a:gd name="T70" fmla="*/ 63500 w 484"/>
                <a:gd name="T71" fmla="*/ 218678 h 552"/>
                <a:gd name="T72" fmla="*/ 51991 w 484"/>
                <a:gd name="T73" fmla="*/ 218678 h 552"/>
                <a:gd name="T74" fmla="*/ 40481 w 484"/>
                <a:gd name="T75" fmla="*/ 219075 h 552"/>
                <a:gd name="T76" fmla="*/ 28972 w 484"/>
                <a:gd name="T77" fmla="*/ 219075 h 552"/>
                <a:gd name="T78" fmla="*/ 17859 w 484"/>
                <a:gd name="T79" fmla="*/ 219075 h 552"/>
                <a:gd name="T80" fmla="*/ 6350 w 484"/>
                <a:gd name="T81" fmla="*/ 219075 h 552"/>
                <a:gd name="T82" fmla="*/ 4366 w 484"/>
                <a:gd name="T83" fmla="*/ 211138 h 552"/>
                <a:gd name="T84" fmla="*/ 3175 w 484"/>
                <a:gd name="T85" fmla="*/ 203200 h 552"/>
                <a:gd name="T86" fmla="*/ 1588 w 484"/>
                <a:gd name="T87" fmla="*/ 194866 h 552"/>
                <a:gd name="T88" fmla="*/ 0 w 484"/>
                <a:gd name="T89" fmla="*/ 186928 h 552"/>
                <a:gd name="T90" fmla="*/ 0 w 484"/>
                <a:gd name="T91" fmla="*/ 140494 h 552"/>
                <a:gd name="T92" fmla="*/ 0 w 484"/>
                <a:gd name="T93" fmla="*/ 93266 h 552"/>
                <a:gd name="T94" fmla="*/ 0 w 484"/>
                <a:gd name="T95" fmla="*/ 46831 h 552"/>
                <a:gd name="T96" fmla="*/ 0 w 484"/>
                <a:gd name="T97" fmla="*/ 0 h 55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84"/>
                <a:gd name="T148" fmla="*/ 0 h 552"/>
                <a:gd name="T149" fmla="*/ 484 w 484"/>
                <a:gd name="T150" fmla="*/ 552 h 55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84" h="552">
                  <a:moveTo>
                    <a:pt x="0" y="0"/>
                  </a:moveTo>
                  <a:lnTo>
                    <a:pt x="30" y="0"/>
                  </a:lnTo>
                  <a:lnTo>
                    <a:pt x="60" y="0"/>
                  </a:lnTo>
                  <a:lnTo>
                    <a:pt x="89" y="0"/>
                  </a:lnTo>
                  <a:lnTo>
                    <a:pt x="119" y="0"/>
                  </a:lnTo>
                  <a:lnTo>
                    <a:pt x="149" y="0"/>
                  </a:lnTo>
                  <a:lnTo>
                    <a:pt x="179" y="0"/>
                  </a:lnTo>
                  <a:lnTo>
                    <a:pt x="208" y="0"/>
                  </a:lnTo>
                  <a:lnTo>
                    <a:pt x="238" y="0"/>
                  </a:lnTo>
                  <a:lnTo>
                    <a:pt x="268" y="0"/>
                  </a:lnTo>
                  <a:lnTo>
                    <a:pt x="298" y="0"/>
                  </a:lnTo>
                  <a:lnTo>
                    <a:pt x="327" y="0"/>
                  </a:lnTo>
                  <a:lnTo>
                    <a:pt x="356" y="0"/>
                  </a:lnTo>
                  <a:lnTo>
                    <a:pt x="386" y="0"/>
                  </a:lnTo>
                  <a:lnTo>
                    <a:pt x="416" y="0"/>
                  </a:lnTo>
                  <a:lnTo>
                    <a:pt x="445" y="0"/>
                  </a:lnTo>
                  <a:lnTo>
                    <a:pt x="475" y="0"/>
                  </a:lnTo>
                  <a:lnTo>
                    <a:pt x="477" y="117"/>
                  </a:lnTo>
                  <a:lnTo>
                    <a:pt x="480" y="232"/>
                  </a:lnTo>
                  <a:lnTo>
                    <a:pt x="482" y="347"/>
                  </a:lnTo>
                  <a:lnTo>
                    <a:pt x="484" y="464"/>
                  </a:lnTo>
                  <a:lnTo>
                    <a:pt x="482" y="485"/>
                  </a:lnTo>
                  <a:lnTo>
                    <a:pt x="480" y="506"/>
                  </a:lnTo>
                  <a:lnTo>
                    <a:pt x="477" y="529"/>
                  </a:lnTo>
                  <a:lnTo>
                    <a:pt x="475" y="550"/>
                  </a:lnTo>
                  <a:lnTo>
                    <a:pt x="446" y="550"/>
                  </a:lnTo>
                  <a:lnTo>
                    <a:pt x="418" y="550"/>
                  </a:lnTo>
                  <a:lnTo>
                    <a:pt x="389" y="550"/>
                  </a:lnTo>
                  <a:lnTo>
                    <a:pt x="361" y="551"/>
                  </a:lnTo>
                  <a:lnTo>
                    <a:pt x="332" y="551"/>
                  </a:lnTo>
                  <a:lnTo>
                    <a:pt x="304" y="551"/>
                  </a:lnTo>
                  <a:lnTo>
                    <a:pt x="275" y="551"/>
                  </a:lnTo>
                  <a:lnTo>
                    <a:pt x="246" y="551"/>
                  </a:lnTo>
                  <a:lnTo>
                    <a:pt x="218" y="551"/>
                  </a:lnTo>
                  <a:lnTo>
                    <a:pt x="189" y="551"/>
                  </a:lnTo>
                  <a:lnTo>
                    <a:pt x="160" y="551"/>
                  </a:lnTo>
                  <a:lnTo>
                    <a:pt x="131" y="551"/>
                  </a:lnTo>
                  <a:lnTo>
                    <a:pt x="102" y="552"/>
                  </a:lnTo>
                  <a:lnTo>
                    <a:pt x="73" y="552"/>
                  </a:lnTo>
                  <a:lnTo>
                    <a:pt x="45" y="552"/>
                  </a:lnTo>
                  <a:lnTo>
                    <a:pt x="16" y="552"/>
                  </a:lnTo>
                  <a:lnTo>
                    <a:pt x="11" y="532"/>
                  </a:lnTo>
                  <a:lnTo>
                    <a:pt x="8" y="512"/>
                  </a:lnTo>
                  <a:lnTo>
                    <a:pt x="4" y="491"/>
                  </a:lnTo>
                  <a:lnTo>
                    <a:pt x="0" y="471"/>
                  </a:lnTo>
                  <a:lnTo>
                    <a:pt x="0" y="354"/>
                  </a:lnTo>
                  <a:lnTo>
                    <a:pt x="0" y="235"/>
                  </a:lnTo>
                  <a:lnTo>
                    <a:pt x="0" y="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967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179" name="Freeform 141"/>
            <p:cNvSpPr>
              <a:spLocks/>
            </p:cNvSpPr>
            <p:nvPr/>
          </p:nvSpPr>
          <p:spPr bwMode="auto">
            <a:xfrm>
              <a:off x="1508126" y="3257550"/>
              <a:ext cx="192088" cy="180975"/>
            </a:xfrm>
            <a:custGeom>
              <a:avLst/>
              <a:gdLst>
                <a:gd name="T0" fmla="*/ 0 w 481"/>
                <a:gd name="T1" fmla="*/ 0 h 458"/>
                <a:gd name="T2" fmla="*/ 11981 w 481"/>
                <a:gd name="T3" fmla="*/ 0 h 458"/>
                <a:gd name="T4" fmla="*/ 23961 w 481"/>
                <a:gd name="T5" fmla="*/ 0 h 458"/>
                <a:gd name="T6" fmla="*/ 35542 w 481"/>
                <a:gd name="T7" fmla="*/ 0 h 458"/>
                <a:gd name="T8" fmla="*/ 47523 w 481"/>
                <a:gd name="T9" fmla="*/ 0 h 458"/>
                <a:gd name="T10" fmla="*/ 59503 w 481"/>
                <a:gd name="T11" fmla="*/ 0 h 458"/>
                <a:gd name="T12" fmla="*/ 71085 w 481"/>
                <a:gd name="T13" fmla="*/ 0 h 458"/>
                <a:gd name="T14" fmla="*/ 83065 w 481"/>
                <a:gd name="T15" fmla="*/ 0 h 458"/>
                <a:gd name="T16" fmla="*/ 95046 w 481"/>
                <a:gd name="T17" fmla="*/ 0 h 458"/>
                <a:gd name="T18" fmla="*/ 107026 w 481"/>
                <a:gd name="T19" fmla="*/ 0 h 458"/>
                <a:gd name="T20" fmla="*/ 119007 w 481"/>
                <a:gd name="T21" fmla="*/ 0 h 458"/>
                <a:gd name="T22" fmla="*/ 130189 w 481"/>
                <a:gd name="T23" fmla="*/ 0 h 458"/>
                <a:gd name="T24" fmla="*/ 142169 w 481"/>
                <a:gd name="T25" fmla="*/ 0 h 458"/>
                <a:gd name="T26" fmla="*/ 154150 w 481"/>
                <a:gd name="T27" fmla="*/ 0 h 458"/>
                <a:gd name="T28" fmla="*/ 165731 w 481"/>
                <a:gd name="T29" fmla="*/ 0 h 458"/>
                <a:gd name="T30" fmla="*/ 177711 w 481"/>
                <a:gd name="T31" fmla="*/ 0 h 458"/>
                <a:gd name="T32" fmla="*/ 189293 w 481"/>
                <a:gd name="T33" fmla="*/ 0 h 458"/>
                <a:gd name="T34" fmla="*/ 190091 w 481"/>
                <a:gd name="T35" fmla="*/ 37934 h 458"/>
                <a:gd name="T36" fmla="*/ 190491 w 481"/>
                <a:gd name="T37" fmla="*/ 75867 h 458"/>
                <a:gd name="T38" fmla="*/ 191289 w 481"/>
                <a:gd name="T39" fmla="*/ 113801 h 458"/>
                <a:gd name="T40" fmla="*/ 192088 w 481"/>
                <a:gd name="T41" fmla="*/ 152130 h 458"/>
                <a:gd name="T42" fmla="*/ 191289 w 481"/>
                <a:gd name="T43" fmla="*/ 159242 h 458"/>
                <a:gd name="T44" fmla="*/ 190491 w 481"/>
                <a:gd name="T45" fmla="*/ 166355 h 458"/>
                <a:gd name="T46" fmla="*/ 190091 w 481"/>
                <a:gd name="T47" fmla="*/ 173467 h 458"/>
                <a:gd name="T48" fmla="*/ 189293 w 481"/>
                <a:gd name="T49" fmla="*/ 180580 h 458"/>
                <a:gd name="T50" fmla="*/ 178111 w 481"/>
                <a:gd name="T51" fmla="*/ 180580 h 458"/>
                <a:gd name="T52" fmla="*/ 166530 w 481"/>
                <a:gd name="T53" fmla="*/ 180580 h 458"/>
                <a:gd name="T54" fmla="*/ 154948 w 481"/>
                <a:gd name="T55" fmla="*/ 180580 h 458"/>
                <a:gd name="T56" fmla="*/ 144166 w 481"/>
                <a:gd name="T57" fmla="*/ 180580 h 458"/>
                <a:gd name="T58" fmla="*/ 132585 w 481"/>
                <a:gd name="T59" fmla="*/ 180580 h 458"/>
                <a:gd name="T60" fmla="*/ 121403 w 481"/>
                <a:gd name="T61" fmla="*/ 180580 h 458"/>
                <a:gd name="T62" fmla="*/ 109822 w 481"/>
                <a:gd name="T63" fmla="*/ 180580 h 458"/>
                <a:gd name="T64" fmla="*/ 98240 w 481"/>
                <a:gd name="T65" fmla="*/ 180580 h 458"/>
                <a:gd name="T66" fmla="*/ 87458 w 481"/>
                <a:gd name="T67" fmla="*/ 180580 h 458"/>
                <a:gd name="T68" fmla="*/ 75877 w 481"/>
                <a:gd name="T69" fmla="*/ 180580 h 458"/>
                <a:gd name="T70" fmla="*/ 64296 w 481"/>
                <a:gd name="T71" fmla="*/ 180580 h 458"/>
                <a:gd name="T72" fmla="*/ 52714 w 481"/>
                <a:gd name="T73" fmla="*/ 180580 h 458"/>
                <a:gd name="T74" fmla="*/ 41133 w 481"/>
                <a:gd name="T75" fmla="*/ 180975 h 458"/>
                <a:gd name="T76" fmla="*/ 30351 w 481"/>
                <a:gd name="T77" fmla="*/ 180975 h 458"/>
                <a:gd name="T78" fmla="*/ 18770 w 481"/>
                <a:gd name="T79" fmla="*/ 180975 h 458"/>
                <a:gd name="T80" fmla="*/ 7188 w 481"/>
                <a:gd name="T81" fmla="*/ 180975 h 458"/>
                <a:gd name="T82" fmla="*/ 5591 w 481"/>
                <a:gd name="T83" fmla="*/ 174258 h 458"/>
                <a:gd name="T84" fmla="*/ 3594 w 481"/>
                <a:gd name="T85" fmla="*/ 167540 h 458"/>
                <a:gd name="T86" fmla="*/ 1597 w 481"/>
                <a:gd name="T87" fmla="*/ 161218 h 458"/>
                <a:gd name="T88" fmla="*/ 0 w 481"/>
                <a:gd name="T89" fmla="*/ 154500 h 458"/>
                <a:gd name="T90" fmla="*/ 0 w 481"/>
                <a:gd name="T91" fmla="*/ 115777 h 458"/>
                <a:gd name="T92" fmla="*/ 0 w 481"/>
                <a:gd name="T93" fmla="*/ 77448 h 458"/>
                <a:gd name="T94" fmla="*/ 0 w 481"/>
                <a:gd name="T95" fmla="*/ 38329 h 458"/>
                <a:gd name="T96" fmla="*/ 0 w 481"/>
                <a:gd name="T97" fmla="*/ 0 h 45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81"/>
                <a:gd name="T148" fmla="*/ 0 h 458"/>
                <a:gd name="T149" fmla="*/ 481 w 481"/>
                <a:gd name="T150" fmla="*/ 458 h 45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81" h="458">
                  <a:moveTo>
                    <a:pt x="0" y="0"/>
                  </a:moveTo>
                  <a:lnTo>
                    <a:pt x="30" y="0"/>
                  </a:lnTo>
                  <a:lnTo>
                    <a:pt x="60" y="0"/>
                  </a:lnTo>
                  <a:lnTo>
                    <a:pt x="89" y="0"/>
                  </a:lnTo>
                  <a:lnTo>
                    <a:pt x="119" y="0"/>
                  </a:lnTo>
                  <a:lnTo>
                    <a:pt x="149" y="0"/>
                  </a:lnTo>
                  <a:lnTo>
                    <a:pt x="178" y="0"/>
                  </a:lnTo>
                  <a:lnTo>
                    <a:pt x="208" y="0"/>
                  </a:lnTo>
                  <a:lnTo>
                    <a:pt x="238" y="0"/>
                  </a:lnTo>
                  <a:lnTo>
                    <a:pt x="268" y="0"/>
                  </a:lnTo>
                  <a:lnTo>
                    <a:pt x="298" y="0"/>
                  </a:lnTo>
                  <a:lnTo>
                    <a:pt x="326" y="0"/>
                  </a:lnTo>
                  <a:lnTo>
                    <a:pt x="356" y="0"/>
                  </a:lnTo>
                  <a:lnTo>
                    <a:pt x="386" y="0"/>
                  </a:lnTo>
                  <a:lnTo>
                    <a:pt x="415" y="0"/>
                  </a:lnTo>
                  <a:lnTo>
                    <a:pt x="445" y="0"/>
                  </a:lnTo>
                  <a:lnTo>
                    <a:pt x="474" y="0"/>
                  </a:lnTo>
                  <a:lnTo>
                    <a:pt x="476" y="96"/>
                  </a:lnTo>
                  <a:lnTo>
                    <a:pt x="477" y="192"/>
                  </a:lnTo>
                  <a:lnTo>
                    <a:pt x="479" y="288"/>
                  </a:lnTo>
                  <a:lnTo>
                    <a:pt x="481" y="385"/>
                  </a:lnTo>
                  <a:lnTo>
                    <a:pt x="479" y="403"/>
                  </a:lnTo>
                  <a:lnTo>
                    <a:pt x="477" y="421"/>
                  </a:lnTo>
                  <a:lnTo>
                    <a:pt x="476" y="439"/>
                  </a:lnTo>
                  <a:lnTo>
                    <a:pt x="474" y="457"/>
                  </a:lnTo>
                  <a:lnTo>
                    <a:pt x="446" y="457"/>
                  </a:lnTo>
                  <a:lnTo>
                    <a:pt x="417" y="457"/>
                  </a:lnTo>
                  <a:lnTo>
                    <a:pt x="388" y="457"/>
                  </a:lnTo>
                  <a:lnTo>
                    <a:pt x="361" y="457"/>
                  </a:lnTo>
                  <a:lnTo>
                    <a:pt x="332" y="457"/>
                  </a:lnTo>
                  <a:lnTo>
                    <a:pt x="304" y="457"/>
                  </a:lnTo>
                  <a:lnTo>
                    <a:pt x="275" y="457"/>
                  </a:lnTo>
                  <a:lnTo>
                    <a:pt x="246" y="457"/>
                  </a:lnTo>
                  <a:lnTo>
                    <a:pt x="219" y="457"/>
                  </a:lnTo>
                  <a:lnTo>
                    <a:pt x="190" y="457"/>
                  </a:lnTo>
                  <a:lnTo>
                    <a:pt x="161" y="457"/>
                  </a:lnTo>
                  <a:lnTo>
                    <a:pt x="132" y="457"/>
                  </a:lnTo>
                  <a:lnTo>
                    <a:pt x="103" y="458"/>
                  </a:lnTo>
                  <a:lnTo>
                    <a:pt x="76" y="458"/>
                  </a:lnTo>
                  <a:lnTo>
                    <a:pt x="47" y="458"/>
                  </a:lnTo>
                  <a:lnTo>
                    <a:pt x="18" y="458"/>
                  </a:lnTo>
                  <a:lnTo>
                    <a:pt x="14" y="441"/>
                  </a:lnTo>
                  <a:lnTo>
                    <a:pt x="9" y="424"/>
                  </a:lnTo>
                  <a:lnTo>
                    <a:pt x="4" y="408"/>
                  </a:lnTo>
                  <a:lnTo>
                    <a:pt x="0" y="391"/>
                  </a:lnTo>
                  <a:lnTo>
                    <a:pt x="0" y="293"/>
                  </a:lnTo>
                  <a:lnTo>
                    <a:pt x="0" y="196"/>
                  </a:lnTo>
                  <a:lnTo>
                    <a:pt x="0" y="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C9E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180" name="Freeform 142"/>
            <p:cNvSpPr>
              <a:spLocks/>
            </p:cNvSpPr>
            <p:nvPr/>
          </p:nvSpPr>
          <p:spPr bwMode="auto">
            <a:xfrm>
              <a:off x="1509713" y="3257550"/>
              <a:ext cx="188913" cy="144462"/>
            </a:xfrm>
            <a:custGeom>
              <a:avLst/>
              <a:gdLst>
                <a:gd name="T0" fmla="*/ 0 w 477"/>
                <a:gd name="T1" fmla="*/ 0 h 364"/>
                <a:gd name="T2" fmla="*/ 11881 w 477"/>
                <a:gd name="T3" fmla="*/ 0 h 364"/>
                <a:gd name="T4" fmla="*/ 23763 w 477"/>
                <a:gd name="T5" fmla="*/ 0 h 364"/>
                <a:gd name="T6" fmla="*/ 34852 w 477"/>
                <a:gd name="T7" fmla="*/ 0 h 364"/>
                <a:gd name="T8" fmla="*/ 46733 w 477"/>
                <a:gd name="T9" fmla="*/ 0 h 364"/>
                <a:gd name="T10" fmla="*/ 58615 w 477"/>
                <a:gd name="T11" fmla="*/ 0 h 364"/>
                <a:gd name="T12" fmla="*/ 70496 w 477"/>
                <a:gd name="T13" fmla="*/ 0 h 364"/>
                <a:gd name="T14" fmla="*/ 81981 w 477"/>
                <a:gd name="T15" fmla="*/ 0 h 364"/>
                <a:gd name="T16" fmla="*/ 93862 w 477"/>
                <a:gd name="T17" fmla="*/ 0 h 364"/>
                <a:gd name="T18" fmla="*/ 105744 w 477"/>
                <a:gd name="T19" fmla="*/ 0 h 364"/>
                <a:gd name="T20" fmla="*/ 117625 w 477"/>
                <a:gd name="T21" fmla="*/ 0 h 364"/>
                <a:gd name="T22" fmla="*/ 128714 w 477"/>
                <a:gd name="T23" fmla="*/ 0 h 364"/>
                <a:gd name="T24" fmla="*/ 140596 w 477"/>
                <a:gd name="T25" fmla="*/ 0 h 364"/>
                <a:gd name="T26" fmla="*/ 152477 w 477"/>
                <a:gd name="T27" fmla="*/ 0 h 364"/>
                <a:gd name="T28" fmla="*/ 163962 w 477"/>
                <a:gd name="T29" fmla="*/ 0 h 364"/>
                <a:gd name="T30" fmla="*/ 175844 w 477"/>
                <a:gd name="T31" fmla="*/ 0 h 364"/>
                <a:gd name="T32" fmla="*/ 187329 w 477"/>
                <a:gd name="T33" fmla="*/ 0 h 364"/>
                <a:gd name="T34" fmla="*/ 187725 w 477"/>
                <a:gd name="T35" fmla="*/ 30162 h 364"/>
                <a:gd name="T36" fmla="*/ 188121 w 477"/>
                <a:gd name="T37" fmla="*/ 60722 h 364"/>
                <a:gd name="T38" fmla="*/ 188517 w 477"/>
                <a:gd name="T39" fmla="*/ 91281 h 364"/>
                <a:gd name="T40" fmla="*/ 188913 w 477"/>
                <a:gd name="T41" fmla="*/ 121443 h 364"/>
                <a:gd name="T42" fmla="*/ 188517 w 477"/>
                <a:gd name="T43" fmla="*/ 126603 h 364"/>
                <a:gd name="T44" fmla="*/ 188121 w 477"/>
                <a:gd name="T45" fmla="*/ 132556 h 364"/>
                <a:gd name="T46" fmla="*/ 187725 w 477"/>
                <a:gd name="T47" fmla="*/ 138112 h 364"/>
                <a:gd name="T48" fmla="*/ 187329 w 477"/>
                <a:gd name="T49" fmla="*/ 144065 h 364"/>
                <a:gd name="T50" fmla="*/ 176240 w 477"/>
                <a:gd name="T51" fmla="*/ 144065 h 364"/>
                <a:gd name="T52" fmla="*/ 164754 w 477"/>
                <a:gd name="T53" fmla="*/ 144065 h 364"/>
                <a:gd name="T54" fmla="*/ 153665 w 477"/>
                <a:gd name="T55" fmla="*/ 144065 h 364"/>
                <a:gd name="T56" fmla="*/ 142972 w 477"/>
                <a:gd name="T57" fmla="*/ 144065 h 364"/>
                <a:gd name="T58" fmla="*/ 131487 w 477"/>
                <a:gd name="T59" fmla="*/ 144065 h 364"/>
                <a:gd name="T60" fmla="*/ 120397 w 477"/>
                <a:gd name="T61" fmla="*/ 144065 h 364"/>
                <a:gd name="T62" fmla="*/ 108912 w 477"/>
                <a:gd name="T63" fmla="*/ 144065 h 364"/>
                <a:gd name="T64" fmla="*/ 98219 w 477"/>
                <a:gd name="T65" fmla="*/ 144065 h 364"/>
                <a:gd name="T66" fmla="*/ 86734 w 477"/>
                <a:gd name="T67" fmla="*/ 144462 h 364"/>
                <a:gd name="T68" fmla="*/ 75644 w 477"/>
                <a:gd name="T69" fmla="*/ 144462 h 364"/>
                <a:gd name="T70" fmla="*/ 64159 w 477"/>
                <a:gd name="T71" fmla="*/ 144462 h 364"/>
                <a:gd name="T72" fmla="*/ 52674 w 477"/>
                <a:gd name="T73" fmla="*/ 144462 h 364"/>
                <a:gd name="T74" fmla="*/ 41981 w 477"/>
                <a:gd name="T75" fmla="*/ 144462 h 364"/>
                <a:gd name="T76" fmla="*/ 30495 w 477"/>
                <a:gd name="T77" fmla="*/ 144462 h 364"/>
                <a:gd name="T78" fmla="*/ 19406 w 477"/>
                <a:gd name="T79" fmla="*/ 144462 h 364"/>
                <a:gd name="T80" fmla="*/ 7921 w 477"/>
                <a:gd name="T81" fmla="*/ 144462 h 364"/>
                <a:gd name="T82" fmla="*/ 5941 w 477"/>
                <a:gd name="T83" fmla="*/ 138906 h 364"/>
                <a:gd name="T84" fmla="*/ 4356 w 477"/>
                <a:gd name="T85" fmla="*/ 134143 h 364"/>
                <a:gd name="T86" fmla="*/ 1980 w 477"/>
                <a:gd name="T87" fmla="*/ 128984 h 364"/>
                <a:gd name="T88" fmla="*/ 0 w 477"/>
                <a:gd name="T89" fmla="*/ 123428 h 364"/>
                <a:gd name="T90" fmla="*/ 0 w 477"/>
                <a:gd name="T91" fmla="*/ 92472 h 364"/>
                <a:gd name="T92" fmla="*/ 0 w 477"/>
                <a:gd name="T93" fmla="*/ 61515 h 364"/>
                <a:gd name="T94" fmla="*/ 0 w 477"/>
                <a:gd name="T95" fmla="*/ 30956 h 364"/>
                <a:gd name="T96" fmla="*/ 0 w 477"/>
                <a:gd name="T97" fmla="*/ 0 h 36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77"/>
                <a:gd name="T148" fmla="*/ 0 h 364"/>
                <a:gd name="T149" fmla="*/ 477 w 477"/>
                <a:gd name="T150" fmla="*/ 364 h 36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77" h="364">
                  <a:moveTo>
                    <a:pt x="0" y="0"/>
                  </a:moveTo>
                  <a:lnTo>
                    <a:pt x="30" y="0"/>
                  </a:lnTo>
                  <a:lnTo>
                    <a:pt x="60" y="0"/>
                  </a:lnTo>
                  <a:lnTo>
                    <a:pt x="88" y="0"/>
                  </a:lnTo>
                  <a:lnTo>
                    <a:pt x="118" y="0"/>
                  </a:lnTo>
                  <a:lnTo>
                    <a:pt x="148" y="0"/>
                  </a:lnTo>
                  <a:lnTo>
                    <a:pt x="178" y="0"/>
                  </a:lnTo>
                  <a:lnTo>
                    <a:pt x="207" y="0"/>
                  </a:lnTo>
                  <a:lnTo>
                    <a:pt x="237" y="0"/>
                  </a:lnTo>
                  <a:lnTo>
                    <a:pt x="267" y="0"/>
                  </a:lnTo>
                  <a:lnTo>
                    <a:pt x="297" y="0"/>
                  </a:lnTo>
                  <a:lnTo>
                    <a:pt x="325" y="0"/>
                  </a:lnTo>
                  <a:lnTo>
                    <a:pt x="355" y="0"/>
                  </a:lnTo>
                  <a:lnTo>
                    <a:pt x="385" y="0"/>
                  </a:lnTo>
                  <a:lnTo>
                    <a:pt x="414" y="0"/>
                  </a:lnTo>
                  <a:lnTo>
                    <a:pt x="444" y="0"/>
                  </a:lnTo>
                  <a:lnTo>
                    <a:pt x="473" y="0"/>
                  </a:lnTo>
                  <a:lnTo>
                    <a:pt x="474" y="76"/>
                  </a:lnTo>
                  <a:lnTo>
                    <a:pt x="475" y="153"/>
                  </a:lnTo>
                  <a:lnTo>
                    <a:pt x="476" y="230"/>
                  </a:lnTo>
                  <a:lnTo>
                    <a:pt x="477" y="306"/>
                  </a:lnTo>
                  <a:lnTo>
                    <a:pt x="476" y="319"/>
                  </a:lnTo>
                  <a:lnTo>
                    <a:pt x="475" y="334"/>
                  </a:lnTo>
                  <a:lnTo>
                    <a:pt x="474" y="348"/>
                  </a:lnTo>
                  <a:lnTo>
                    <a:pt x="473" y="363"/>
                  </a:lnTo>
                  <a:lnTo>
                    <a:pt x="445" y="363"/>
                  </a:lnTo>
                  <a:lnTo>
                    <a:pt x="416" y="363"/>
                  </a:lnTo>
                  <a:lnTo>
                    <a:pt x="388" y="363"/>
                  </a:lnTo>
                  <a:lnTo>
                    <a:pt x="361" y="363"/>
                  </a:lnTo>
                  <a:lnTo>
                    <a:pt x="332" y="363"/>
                  </a:lnTo>
                  <a:lnTo>
                    <a:pt x="304" y="363"/>
                  </a:lnTo>
                  <a:lnTo>
                    <a:pt x="275" y="363"/>
                  </a:lnTo>
                  <a:lnTo>
                    <a:pt x="248" y="363"/>
                  </a:lnTo>
                  <a:lnTo>
                    <a:pt x="219" y="364"/>
                  </a:lnTo>
                  <a:lnTo>
                    <a:pt x="191" y="364"/>
                  </a:lnTo>
                  <a:lnTo>
                    <a:pt x="162" y="364"/>
                  </a:lnTo>
                  <a:lnTo>
                    <a:pt x="133" y="364"/>
                  </a:lnTo>
                  <a:lnTo>
                    <a:pt x="106" y="364"/>
                  </a:lnTo>
                  <a:lnTo>
                    <a:pt x="77" y="364"/>
                  </a:lnTo>
                  <a:lnTo>
                    <a:pt x="49" y="364"/>
                  </a:lnTo>
                  <a:lnTo>
                    <a:pt x="20" y="364"/>
                  </a:lnTo>
                  <a:lnTo>
                    <a:pt x="15" y="350"/>
                  </a:lnTo>
                  <a:lnTo>
                    <a:pt x="11" y="338"/>
                  </a:lnTo>
                  <a:lnTo>
                    <a:pt x="5" y="325"/>
                  </a:lnTo>
                  <a:lnTo>
                    <a:pt x="0" y="311"/>
                  </a:lnTo>
                  <a:lnTo>
                    <a:pt x="0" y="233"/>
                  </a:lnTo>
                  <a:lnTo>
                    <a:pt x="0" y="155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4A58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181" name="Freeform 143"/>
            <p:cNvSpPr>
              <a:spLocks/>
            </p:cNvSpPr>
            <p:nvPr/>
          </p:nvSpPr>
          <p:spPr bwMode="auto">
            <a:xfrm>
              <a:off x="1509713" y="3257550"/>
              <a:ext cx="187325" cy="106362"/>
            </a:xfrm>
            <a:custGeom>
              <a:avLst/>
              <a:gdLst>
                <a:gd name="T0" fmla="*/ 0 w 474"/>
                <a:gd name="T1" fmla="*/ 0 h 270"/>
                <a:gd name="T2" fmla="*/ 11856 w 474"/>
                <a:gd name="T3" fmla="*/ 0 h 270"/>
                <a:gd name="T4" fmla="*/ 23317 w 474"/>
                <a:gd name="T5" fmla="*/ 0 h 270"/>
                <a:gd name="T6" fmla="*/ 35173 w 474"/>
                <a:gd name="T7" fmla="*/ 0 h 270"/>
                <a:gd name="T8" fmla="*/ 46634 w 474"/>
                <a:gd name="T9" fmla="*/ 0 h 270"/>
                <a:gd name="T10" fmla="*/ 58490 w 474"/>
                <a:gd name="T11" fmla="*/ 0 h 270"/>
                <a:gd name="T12" fmla="*/ 69950 w 474"/>
                <a:gd name="T13" fmla="*/ 0 h 270"/>
                <a:gd name="T14" fmla="*/ 81806 w 474"/>
                <a:gd name="T15" fmla="*/ 0 h 270"/>
                <a:gd name="T16" fmla="*/ 93663 w 474"/>
                <a:gd name="T17" fmla="*/ 0 h 270"/>
                <a:gd name="T18" fmla="*/ 105123 w 474"/>
                <a:gd name="T19" fmla="*/ 0 h 270"/>
                <a:gd name="T20" fmla="*/ 116979 w 474"/>
                <a:gd name="T21" fmla="*/ 0 h 270"/>
                <a:gd name="T22" fmla="*/ 128835 w 474"/>
                <a:gd name="T23" fmla="*/ 0 h 270"/>
                <a:gd name="T24" fmla="*/ 139901 w 474"/>
                <a:gd name="T25" fmla="*/ 0 h 270"/>
                <a:gd name="T26" fmla="*/ 151757 w 474"/>
                <a:gd name="T27" fmla="*/ 0 h 270"/>
                <a:gd name="T28" fmla="*/ 163218 w 474"/>
                <a:gd name="T29" fmla="*/ 0 h 270"/>
                <a:gd name="T30" fmla="*/ 175074 w 474"/>
                <a:gd name="T31" fmla="*/ 0 h 270"/>
                <a:gd name="T32" fmla="*/ 186535 w 474"/>
                <a:gd name="T33" fmla="*/ 0 h 270"/>
                <a:gd name="T34" fmla="*/ 186930 w 474"/>
                <a:gd name="T35" fmla="*/ 22454 h 270"/>
                <a:gd name="T36" fmla="*/ 186930 w 474"/>
                <a:gd name="T37" fmla="*/ 44514 h 270"/>
                <a:gd name="T38" fmla="*/ 187325 w 474"/>
                <a:gd name="T39" fmla="*/ 66969 h 270"/>
                <a:gd name="T40" fmla="*/ 187325 w 474"/>
                <a:gd name="T41" fmla="*/ 89423 h 270"/>
                <a:gd name="T42" fmla="*/ 187325 w 474"/>
                <a:gd name="T43" fmla="*/ 93362 h 270"/>
                <a:gd name="T44" fmla="*/ 186930 w 474"/>
                <a:gd name="T45" fmla="*/ 97695 h 270"/>
                <a:gd name="T46" fmla="*/ 186930 w 474"/>
                <a:gd name="T47" fmla="*/ 102423 h 270"/>
                <a:gd name="T48" fmla="*/ 186535 w 474"/>
                <a:gd name="T49" fmla="*/ 106362 h 270"/>
                <a:gd name="T50" fmla="*/ 175469 w 474"/>
                <a:gd name="T51" fmla="*/ 106362 h 270"/>
                <a:gd name="T52" fmla="*/ 164403 w 474"/>
                <a:gd name="T53" fmla="*/ 106362 h 270"/>
                <a:gd name="T54" fmla="*/ 153733 w 474"/>
                <a:gd name="T55" fmla="*/ 106362 h 270"/>
                <a:gd name="T56" fmla="*/ 142667 w 474"/>
                <a:gd name="T57" fmla="*/ 106362 h 270"/>
                <a:gd name="T58" fmla="*/ 131207 w 474"/>
                <a:gd name="T59" fmla="*/ 106362 h 270"/>
                <a:gd name="T60" fmla="*/ 120141 w 474"/>
                <a:gd name="T61" fmla="*/ 106362 h 270"/>
                <a:gd name="T62" fmla="*/ 109075 w 474"/>
                <a:gd name="T63" fmla="*/ 106362 h 270"/>
                <a:gd name="T64" fmla="*/ 98405 w 474"/>
                <a:gd name="T65" fmla="*/ 106362 h 270"/>
                <a:gd name="T66" fmla="*/ 86944 w 474"/>
                <a:gd name="T67" fmla="*/ 106362 h 270"/>
                <a:gd name="T68" fmla="*/ 75878 w 474"/>
                <a:gd name="T69" fmla="*/ 106362 h 270"/>
                <a:gd name="T70" fmla="*/ 64813 w 474"/>
                <a:gd name="T71" fmla="*/ 106362 h 270"/>
                <a:gd name="T72" fmla="*/ 53747 w 474"/>
                <a:gd name="T73" fmla="*/ 106362 h 270"/>
                <a:gd name="T74" fmla="*/ 42682 w 474"/>
                <a:gd name="T75" fmla="*/ 106362 h 270"/>
                <a:gd name="T76" fmla="*/ 31221 w 474"/>
                <a:gd name="T77" fmla="*/ 106362 h 270"/>
                <a:gd name="T78" fmla="*/ 20155 w 474"/>
                <a:gd name="T79" fmla="*/ 106362 h 270"/>
                <a:gd name="T80" fmla="*/ 8694 w 474"/>
                <a:gd name="T81" fmla="*/ 106362 h 270"/>
                <a:gd name="T82" fmla="*/ 6718 w 474"/>
                <a:gd name="T83" fmla="*/ 102817 h 270"/>
                <a:gd name="T84" fmla="*/ 4742 w 474"/>
                <a:gd name="T85" fmla="*/ 98483 h 270"/>
                <a:gd name="T86" fmla="*/ 1976 w 474"/>
                <a:gd name="T87" fmla="*/ 94544 h 270"/>
                <a:gd name="T88" fmla="*/ 0 w 474"/>
                <a:gd name="T89" fmla="*/ 90999 h 270"/>
                <a:gd name="T90" fmla="*/ 0 w 474"/>
                <a:gd name="T91" fmla="*/ 68150 h 270"/>
                <a:gd name="T92" fmla="*/ 0 w 474"/>
                <a:gd name="T93" fmla="*/ 45696 h 270"/>
                <a:gd name="T94" fmla="*/ 0 w 474"/>
                <a:gd name="T95" fmla="*/ 22848 h 270"/>
                <a:gd name="T96" fmla="*/ 0 w 474"/>
                <a:gd name="T97" fmla="*/ 0 h 27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74"/>
                <a:gd name="T148" fmla="*/ 0 h 270"/>
                <a:gd name="T149" fmla="*/ 474 w 474"/>
                <a:gd name="T150" fmla="*/ 270 h 27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74" h="270">
                  <a:moveTo>
                    <a:pt x="0" y="0"/>
                  </a:moveTo>
                  <a:lnTo>
                    <a:pt x="30" y="0"/>
                  </a:lnTo>
                  <a:lnTo>
                    <a:pt x="59" y="0"/>
                  </a:lnTo>
                  <a:lnTo>
                    <a:pt x="89" y="0"/>
                  </a:lnTo>
                  <a:lnTo>
                    <a:pt x="118" y="0"/>
                  </a:lnTo>
                  <a:lnTo>
                    <a:pt x="148" y="0"/>
                  </a:lnTo>
                  <a:lnTo>
                    <a:pt x="177" y="0"/>
                  </a:lnTo>
                  <a:lnTo>
                    <a:pt x="207" y="0"/>
                  </a:lnTo>
                  <a:lnTo>
                    <a:pt x="237" y="0"/>
                  </a:lnTo>
                  <a:lnTo>
                    <a:pt x="266" y="0"/>
                  </a:lnTo>
                  <a:lnTo>
                    <a:pt x="296" y="0"/>
                  </a:lnTo>
                  <a:lnTo>
                    <a:pt x="326" y="0"/>
                  </a:lnTo>
                  <a:lnTo>
                    <a:pt x="354" y="0"/>
                  </a:lnTo>
                  <a:lnTo>
                    <a:pt x="384" y="0"/>
                  </a:lnTo>
                  <a:lnTo>
                    <a:pt x="413" y="0"/>
                  </a:lnTo>
                  <a:lnTo>
                    <a:pt x="443" y="0"/>
                  </a:lnTo>
                  <a:lnTo>
                    <a:pt x="472" y="0"/>
                  </a:lnTo>
                  <a:lnTo>
                    <a:pt x="473" y="57"/>
                  </a:lnTo>
                  <a:lnTo>
                    <a:pt x="473" y="113"/>
                  </a:lnTo>
                  <a:lnTo>
                    <a:pt x="474" y="170"/>
                  </a:lnTo>
                  <a:lnTo>
                    <a:pt x="474" y="227"/>
                  </a:lnTo>
                  <a:lnTo>
                    <a:pt x="474" y="237"/>
                  </a:lnTo>
                  <a:lnTo>
                    <a:pt x="473" y="248"/>
                  </a:lnTo>
                  <a:lnTo>
                    <a:pt x="473" y="260"/>
                  </a:lnTo>
                  <a:lnTo>
                    <a:pt x="472" y="270"/>
                  </a:lnTo>
                  <a:lnTo>
                    <a:pt x="444" y="270"/>
                  </a:lnTo>
                  <a:lnTo>
                    <a:pt x="416" y="270"/>
                  </a:lnTo>
                  <a:lnTo>
                    <a:pt x="389" y="270"/>
                  </a:lnTo>
                  <a:lnTo>
                    <a:pt x="361" y="270"/>
                  </a:lnTo>
                  <a:lnTo>
                    <a:pt x="332" y="270"/>
                  </a:lnTo>
                  <a:lnTo>
                    <a:pt x="304" y="270"/>
                  </a:lnTo>
                  <a:lnTo>
                    <a:pt x="276" y="270"/>
                  </a:lnTo>
                  <a:lnTo>
                    <a:pt x="249" y="270"/>
                  </a:lnTo>
                  <a:lnTo>
                    <a:pt x="220" y="270"/>
                  </a:lnTo>
                  <a:lnTo>
                    <a:pt x="192" y="270"/>
                  </a:lnTo>
                  <a:lnTo>
                    <a:pt x="164" y="270"/>
                  </a:lnTo>
                  <a:lnTo>
                    <a:pt x="136" y="270"/>
                  </a:lnTo>
                  <a:lnTo>
                    <a:pt x="108" y="270"/>
                  </a:lnTo>
                  <a:lnTo>
                    <a:pt x="79" y="270"/>
                  </a:lnTo>
                  <a:lnTo>
                    <a:pt x="51" y="270"/>
                  </a:lnTo>
                  <a:lnTo>
                    <a:pt x="22" y="270"/>
                  </a:lnTo>
                  <a:lnTo>
                    <a:pt x="17" y="261"/>
                  </a:lnTo>
                  <a:lnTo>
                    <a:pt x="12" y="250"/>
                  </a:lnTo>
                  <a:lnTo>
                    <a:pt x="5" y="240"/>
                  </a:lnTo>
                  <a:lnTo>
                    <a:pt x="0" y="231"/>
                  </a:lnTo>
                  <a:lnTo>
                    <a:pt x="0" y="173"/>
                  </a:lnTo>
                  <a:lnTo>
                    <a:pt x="0" y="116"/>
                  </a:lnTo>
                  <a:lnTo>
                    <a:pt x="0" y="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9A89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182" name="Freeform 144"/>
            <p:cNvSpPr>
              <a:spLocks/>
            </p:cNvSpPr>
            <p:nvPr/>
          </p:nvSpPr>
          <p:spPr bwMode="auto">
            <a:xfrm>
              <a:off x="1509713" y="3257550"/>
              <a:ext cx="187325" cy="69850"/>
            </a:xfrm>
            <a:custGeom>
              <a:avLst/>
              <a:gdLst>
                <a:gd name="T0" fmla="*/ 0 w 472"/>
                <a:gd name="T1" fmla="*/ 0 h 176"/>
                <a:gd name="T2" fmla="*/ 187325 w 472"/>
                <a:gd name="T3" fmla="*/ 0 h 176"/>
                <a:gd name="T4" fmla="*/ 187325 w 472"/>
                <a:gd name="T5" fmla="*/ 59134 h 176"/>
                <a:gd name="T6" fmla="*/ 187325 w 472"/>
                <a:gd name="T7" fmla="*/ 69850 h 176"/>
                <a:gd name="T8" fmla="*/ 10319 w 472"/>
                <a:gd name="T9" fmla="*/ 69850 h 176"/>
                <a:gd name="T10" fmla="*/ 0 w 472"/>
                <a:gd name="T11" fmla="*/ 59928 h 176"/>
                <a:gd name="T12" fmla="*/ 0 w 472"/>
                <a:gd name="T13" fmla="*/ 0 h 1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72"/>
                <a:gd name="T22" fmla="*/ 0 h 176"/>
                <a:gd name="T23" fmla="*/ 472 w 472"/>
                <a:gd name="T24" fmla="*/ 176 h 17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72" h="176">
                  <a:moveTo>
                    <a:pt x="0" y="0"/>
                  </a:moveTo>
                  <a:lnTo>
                    <a:pt x="472" y="0"/>
                  </a:lnTo>
                  <a:lnTo>
                    <a:pt x="472" y="149"/>
                  </a:lnTo>
                  <a:lnTo>
                    <a:pt x="472" y="176"/>
                  </a:lnTo>
                  <a:lnTo>
                    <a:pt x="26" y="176"/>
                  </a:lnTo>
                  <a:lnTo>
                    <a:pt x="0" y="1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A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183" name="Freeform 157"/>
            <p:cNvSpPr>
              <a:spLocks/>
            </p:cNvSpPr>
            <p:nvPr/>
          </p:nvSpPr>
          <p:spPr bwMode="auto">
            <a:xfrm>
              <a:off x="1695451" y="3236913"/>
              <a:ext cx="17463" cy="500062"/>
            </a:xfrm>
            <a:custGeom>
              <a:avLst/>
              <a:gdLst>
                <a:gd name="T0" fmla="*/ 1940 w 45"/>
                <a:gd name="T1" fmla="*/ 19859 h 1259"/>
                <a:gd name="T2" fmla="*/ 17075 w 45"/>
                <a:gd name="T3" fmla="*/ 0 h 1259"/>
                <a:gd name="T4" fmla="*/ 17075 w 45"/>
                <a:gd name="T5" fmla="*/ 76658 h 1259"/>
                <a:gd name="T6" fmla="*/ 17463 w 45"/>
                <a:gd name="T7" fmla="*/ 359854 h 1259"/>
                <a:gd name="T8" fmla="*/ 17463 w 45"/>
                <a:gd name="T9" fmla="*/ 424596 h 1259"/>
                <a:gd name="T10" fmla="*/ 2716 w 45"/>
                <a:gd name="T11" fmla="*/ 497282 h 1259"/>
                <a:gd name="T12" fmla="*/ 0 w 45"/>
                <a:gd name="T13" fmla="*/ 500062 h 1259"/>
                <a:gd name="T14" fmla="*/ 1552 w 45"/>
                <a:gd name="T15" fmla="*/ 433334 h 1259"/>
                <a:gd name="T16" fmla="*/ 1552 w 45"/>
                <a:gd name="T17" fmla="*/ 366209 h 1259"/>
                <a:gd name="T18" fmla="*/ 1552 w 45"/>
                <a:gd name="T19" fmla="*/ 53621 h 1259"/>
                <a:gd name="T20" fmla="*/ 1940 w 45"/>
                <a:gd name="T21" fmla="*/ 19859 h 125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5"/>
                <a:gd name="T34" fmla="*/ 0 h 1259"/>
                <a:gd name="T35" fmla="*/ 45 w 45"/>
                <a:gd name="T36" fmla="*/ 1259 h 125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5" h="1259">
                  <a:moveTo>
                    <a:pt x="5" y="50"/>
                  </a:moveTo>
                  <a:lnTo>
                    <a:pt x="44" y="0"/>
                  </a:lnTo>
                  <a:lnTo>
                    <a:pt x="44" y="193"/>
                  </a:lnTo>
                  <a:lnTo>
                    <a:pt x="45" y="906"/>
                  </a:lnTo>
                  <a:lnTo>
                    <a:pt x="45" y="1069"/>
                  </a:lnTo>
                  <a:lnTo>
                    <a:pt x="7" y="1252"/>
                  </a:lnTo>
                  <a:lnTo>
                    <a:pt x="0" y="1259"/>
                  </a:lnTo>
                  <a:lnTo>
                    <a:pt x="4" y="1091"/>
                  </a:lnTo>
                  <a:lnTo>
                    <a:pt x="4" y="922"/>
                  </a:lnTo>
                  <a:lnTo>
                    <a:pt x="4" y="135"/>
                  </a:lnTo>
                  <a:lnTo>
                    <a:pt x="5" y="50"/>
                  </a:lnTo>
                  <a:close/>
                </a:path>
              </a:pathLst>
            </a:custGeom>
            <a:solidFill>
              <a:srgbClr val="C9997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184" name="Freeform 159"/>
            <p:cNvSpPr>
              <a:spLocks/>
            </p:cNvSpPr>
            <p:nvPr/>
          </p:nvSpPr>
          <p:spPr bwMode="auto">
            <a:xfrm>
              <a:off x="1466851" y="3214688"/>
              <a:ext cx="246063" cy="42862"/>
            </a:xfrm>
            <a:custGeom>
              <a:avLst/>
              <a:gdLst>
                <a:gd name="T0" fmla="*/ 0 w 621"/>
                <a:gd name="T1" fmla="*/ 0 h 108"/>
                <a:gd name="T2" fmla="*/ 219911 w 621"/>
                <a:gd name="T3" fmla="*/ 0 h 108"/>
                <a:gd name="T4" fmla="*/ 246063 w 621"/>
                <a:gd name="T5" fmla="*/ 23018 h 108"/>
                <a:gd name="T6" fmla="*/ 229817 w 621"/>
                <a:gd name="T7" fmla="*/ 42862 h 108"/>
                <a:gd name="T8" fmla="*/ 41605 w 621"/>
                <a:gd name="T9" fmla="*/ 42862 h 108"/>
                <a:gd name="T10" fmla="*/ 0 w 621"/>
                <a:gd name="T11" fmla="*/ 0 h 1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1"/>
                <a:gd name="T19" fmla="*/ 0 h 108"/>
                <a:gd name="T20" fmla="*/ 621 w 621"/>
                <a:gd name="T21" fmla="*/ 108 h 1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1" h="108">
                  <a:moveTo>
                    <a:pt x="0" y="0"/>
                  </a:moveTo>
                  <a:lnTo>
                    <a:pt x="555" y="0"/>
                  </a:lnTo>
                  <a:lnTo>
                    <a:pt x="621" y="58"/>
                  </a:lnTo>
                  <a:lnTo>
                    <a:pt x="580" y="108"/>
                  </a:lnTo>
                  <a:lnTo>
                    <a:pt x="105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EAE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185" name="Freeform 161"/>
            <p:cNvSpPr>
              <a:spLocks/>
            </p:cNvSpPr>
            <p:nvPr/>
          </p:nvSpPr>
          <p:spPr bwMode="auto">
            <a:xfrm>
              <a:off x="1535113" y="3686175"/>
              <a:ext cx="133350" cy="34925"/>
            </a:xfrm>
            <a:custGeom>
              <a:avLst/>
              <a:gdLst>
                <a:gd name="T0" fmla="*/ 17462 w 336"/>
                <a:gd name="T1" fmla="*/ 0 h 89"/>
                <a:gd name="T2" fmla="*/ 117078 w 336"/>
                <a:gd name="T3" fmla="*/ 0 h 89"/>
                <a:gd name="T4" fmla="*/ 120253 w 336"/>
                <a:gd name="T5" fmla="*/ 392 h 89"/>
                <a:gd name="T6" fmla="*/ 123428 w 336"/>
                <a:gd name="T7" fmla="*/ 1570 h 89"/>
                <a:gd name="T8" fmla="*/ 126206 w 336"/>
                <a:gd name="T9" fmla="*/ 3139 h 89"/>
                <a:gd name="T10" fmla="*/ 128588 w 336"/>
                <a:gd name="T11" fmla="*/ 5101 h 89"/>
                <a:gd name="T12" fmla="*/ 130572 w 336"/>
                <a:gd name="T13" fmla="*/ 8241 h 89"/>
                <a:gd name="T14" fmla="*/ 132159 w 336"/>
                <a:gd name="T15" fmla="*/ 10988 h 89"/>
                <a:gd name="T16" fmla="*/ 132953 w 336"/>
                <a:gd name="T17" fmla="*/ 14519 h 89"/>
                <a:gd name="T18" fmla="*/ 133350 w 336"/>
                <a:gd name="T19" fmla="*/ 17659 h 89"/>
                <a:gd name="T20" fmla="*/ 133350 w 336"/>
                <a:gd name="T21" fmla="*/ 17659 h 89"/>
                <a:gd name="T22" fmla="*/ 132953 w 336"/>
                <a:gd name="T23" fmla="*/ 21190 h 89"/>
                <a:gd name="T24" fmla="*/ 132159 w 336"/>
                <a:gd name="T25" fmla="*/ 24330 h 89"/>
                <a:gd name="T26" fmla="*/ 130572 w 336"/>
                <a:gd name="T27" fmla="*/ 27469 h 89"/>
                <a:gd name="T28" fmla="*/ 128588 w 336"/>
                <a:gd name="T29" fmla="*/ 29824 h 89"/>
                <a:gd name="T30" fmla="*/ 126206 w 336"/>
                <a:gd name="T31" fmla="*/ 31786 h 89"/>
                <a:gd name="T32" fmla="*/ 123428 w 336"/>
                <a:gd name="T33" fmla="*/ 33748 h 89"/>
                <a:gd name="T34" fmla="*/ 120253 w 336"/>
                <a:gd name="T35" fmla="*/ 34533 h 89"/>
                <a:gd name="T36" fmla="*/ 117078 w 336"/>
                <a:gd name="T37" fmla="*/ 34925 h 89"/>
                <a:gd name="T38" fmla="*/ 17462 w 336"/>
                <a:gd name="T39" fmla="*/ 34925 h 89"/>
                <a:gd name="T40" fmla="*/ 13891 w 336"/>
                <a:gd name="T41" fmla="*/ 34533 h 89"/>
                <a:gd name="T42" fmla="*/ 10716 w 336"/>
                <a:gd name="T43" fmla="*/ 33748 h 89"/>
                <a:gd name="T44" fmla="*/ 7541 w 336"/>
                <a:gd name="T45" fmla="*/ 31786 h 89"/>
                <a:gd name="T46" fmla="*/ 5159 w 336"/>
                <a:gd name="T47" fmla="*/ 29824 h 89"/>
                <a:gd name="T48" fmla="*/ 3175 w 336"/>
                <a:gd name="T49" fmla="*/ 27469 h 89"/>
                <a:gd name="T50" fmla="*/ 1191 w 336"/>
                <a:gd name="T51" fmla="*/ 24330 h 89"/>
                <a:gd name="T52" fmla="*/ 397 w 336"/>
                <a:gd name="T53" fmla="*/ 21190 h 89"/>
                <a:gd name="T54" fmla="*/ 0 w 336"/>
                <a:gd name="T55" fmla="*/ 17659 h 89"/>
                <a:gd name="T56" fmla="*/ 0 w 336"/>
                <a:gd name="T57" fmla="*/ 17659 h 89"/>
                <a:gd name="T58" fmla="*/ 397 w 336"/>
                <a:gd name="T59" fmla="*/ 14519 h 89"/>
                <a:gd name="T60" fmla="*/ 1191 w 336"/>
                <a:gd name="T61" fmla="*/ 10988 h 89"/>
                <a:gd name="T62" fmla="*/ 3175 w 336"/>
                <a:gd name="T63" fmla="*/ 8241 h 89"/>
                <a:gd name="T64" fmla="*/ 5159 w 336"/>
                <a:gd name="T65" fmla="*/ 5101 h 89"/>
                <a:gd name="T66" fmla="*/ 7541 w 336"/>
                <a:gd name="T67" fmla="*/ 3139 h 89"/>
                <a:gd name="T68" fmla="*/ 10716 w 336"/>
                <a:gd name="T69" fmla="*/ 1570 h 89"/>
                <a:gd name="T70" fmla="*/ 13891 w 336"/>
                <a:gd name="T71" fmla="*/ 392 h 89"/>
                <a:gd name="T72" fmla="*/ 17462 w 336"/>
                <a:gd name="T73" fmla="*/ 0 h 8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36"/>
                <a:gd name="T112" fmla="*/ 0 h 89"/>
                <a:gd name="T113" fmla="*/ 336 w 336"/>
                <a:gd name="T114" fmla="*/ 89 h 8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36" h="89">
                  <a:moveTo>
                    <a:pt x="44" y="0"/>
                  </a:moveTo>
                  <a:lnTo>
                    <a:pt x="295" y="0"/>
                  </a:lnTo>
                  <a:lnTo>
                    <a:pt x="303" y="1"/>
                  </a:lnTo>
                  <a:lnTo>
                    <a:pt x="311" y="4"/>
                  </a:lnTo>
                  <a:lnTo>
                    <a:pt x="318" y="8"/>
                  </a:lnTo>
                  <a:lnTo>
                    <a:pt x="324" y="13"/>
                  </a:lnTo>
                  <a:lnTo>
                    <a:pt x="329" y="21"/>
                  </a:lnTo>
                  <a:lnTo>
                    <a:pt x="333" y="28"/>
                  </a:lnTo>
                  <a:lnTo>
                    <a:pt x="335" y="37"/>
                  </a:lnTo>
                  <a:lnTo>
                    <a:pt x="336" y="45"/>
                  </a:lnTo>
                  <a:lnTo>
                    <a:pt x="335" y="54"/>
                  </a:lnTo>
                  <a:lnTo>
                    <a:pt x="333" y="62"/>
                  </a:lnTo>
                  <a:lnTo>
                    <a:pt x="329" y="70"/>
                  </a:lnTo>
                  <a:lnTo>
                    <a:pt x="324" y="76"/>
                  </a:lnTo>
                  <a:lnTo>
                    <a:pt x="318" y="81"/>
                  </a:lnTo>
                  <a:lnTo>
                    <a:pt x="311" y="86"/>
                  </a:lnTo>
                  <a:lnTo>
                    <a:pt x="303" y="88"/>
                  </a:lnTo>
                  <a:lnTo>
                    <a:pt x="295" y="89"/>
                  </a:lnTo>
                  <a:lnTo>
                    <a:pt x="44" y="89"/>
                  </a:lnTo>
                  <a:lnTo>
                    <a:pt x="35" y="88"/>
                  </a:lnTo>
                  <a:lnTo>
                    <a:pt x="27" y="86"/>
                  </a:lnTo>
                  <a:lnTo>
                    <a:pt x="19" y="81"/>
                  </a:lnTo>
                  <a:lnTo>
                    <a:pt x="13" y="76"/>
                  </a:lnTo>
                  <a:lnTo>
                    <a:pt x="8" y="70"/>
                  </a:lnTo>
                  <a:lnTo>
                    <a:pt x="3" y="62"/>
                  </a:lnTo>
                  <a:lnTo>
                    <a:pt x="1" y="54"/>
                  </a:lnTo>
                  <a:lnTo>
                    <a:pt x="0" y="45"/>
                  </a:lnTo>
                  <a:lnTo>
                    <a:pt x="1" y="37"/>
                  </a:lnTo>
                  <a:lnTo>
                    <a:pt x="3" y="28"/>
                  </a:lnTo>
                  <a:lnTo>
                    <a:pt x="8" y="21"/>
                  </a:lnTo>
                  <a:lnTo>
                    <a:pt x="13" y="13"/>
                  </a:lnTo>
                  <a:lnTo>
                    <a:pt x="19" y="8"/>
                  </a:lnTo>
                  <a:lnTo>
                    <a:pt x="27" y="4"/>
                  </a:lnTo>
                  <a:lnTo>
                    <a:pt x="35" y="1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B28C5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186" name="Freeform 163"/>
            <p:cNvSpPr>
              <a:spLocks/>
            </p:cNvSpPr>
            <p:nvPr/>
          </p:nvSpPr>
          <p:spPr bwMode="auto">
            <a:xfrm>
              <a:off x="1544638" y="3684588"/>
              <a:ext cx="127000" cy="33337"/>
            </a:xfrm>
            <a:custGeom>
              <a:avLst/>
              <a:gdLst>
                <a:gd name="T0" fmla="*/ 16907 w 323"/>
                <a:gd name="T1" fmla="*/ 0 h 84"/>
                <a:gd name="T2" fmla="*/ 110879 w 323"/>
                <a:gd name="T3" fmla="*/ 0 h 84"/>
                <a:gd name="T4" fmla="*/ 114025 w 323"/>
                <a:gd name="T5" fmla="*/ 397 h 84"/>
                <a:gd name="T6" fmla="*/ 116777 w 323"/>
                <a:gd name="T7" fmla="*/ 1191 h 84"/>
                <a:gd name="T8" fmla="*/ 119923 w 323"/>
                <a:gd name="T9" fmla="*/ 3175 h 84"/>
                <a:gd name="T10" fmla="*/ 122282 w 323"/>
                <a:gd name="T11" fmla="*/ 5159 h 84"/>
                <a:gd name="T12" fmla="*/ 123854 w 323"/>
                <a:gd name="T13" fmla="*/ 7144 h 84"/>
                <a:gd name="T14" fmla="*/ 125820 w 323"/>
                <a:gd name="T15" fmla="*/ 10319 h 84"/>
                <a:gd name="T16" fmla="*/ 126607 w 323"/>
                <a:gd name="T17" fmla="*/ 13097 h 84"/>
                <a:gd name="T18" fmla="*/ 127000 w 323"/>
                <a:gd name="T19" fmla="*/ 16669 h 84"/>
                <a:gd name="T20" fmla="*/ 127000 w 323"/>
                <a:gd name="T21" fmla="*/ 16669 h 84"/>
                <a:gd name="T22" fmla="*/ 126607 w 323"/>
                <a:gd name="T23" fmla="*/ 19843 h 84"/>
                <a:gd name="T24" fmla="*/ 125820 w 323"/>
                <a:gd name="T25" fmla="*/ 23415 h 84"/>
                <a:gd name="T26" fmla="*/ 123854 w 323"/>
                <a:gd name="T27" fmla="*/ 25796 h 84"/>
                <a:gd name="T28" fmla="*/ 122282 w 323"/>
                <a:gd name="T29" fmla="*/ 28575 h 84"/>
                <a:gd name="T30" fmla="*/ 119923 w 323"/>
                <a:gd name="T31" fmla="*/ 30559 h 84"/>
                <a:gd name="T32" fmla="*/ 116777 w 323"/>
                <a:gd name="T33" fmla="*/ 32146 h 84"/>
                <a:gd name="T34" fmla="*/ 114025 w 323"/>
                <a:gd name="T35" fmla="*/ 32940 h 84"/>
                <a:gd name="T36" fmla="*/ 110879 w 323"/>
                <a:gd name="T37" fmla="*/ 33337 h 84"/>
                <a:gd name="T38" fmla="*/ 16907 w 323"/>
                <a:gd name="T39" fmla="*/ 33337 h 84"/>
                <a:gd name="T40" fmla="*/ 13762 w 323"/>
                <a:gd name="T41" fmla="*/ 32940 h 84"/>
                <a:gd name="T42" fmla="*/ 10223 w 323"/>
                <a:gd name="T43" fmla="*/ 32146 h 84"/>
                <a:gd name="T44" fmla="*/ 7864 w 323"/>
                <a:gd name="T45" fmla="*/ 30559 h 84"/>
                <a:gd name="T46" fmla="*/ 5111 w 323"/>
                <a:gd name="T47" fmla="*/ 28575 h 84"/>
                <a:gd name="T48" fmla="*/ 3146 w 323"/>
                <a:gd name="T49" fmla="*/ 25796 h 84"/>
                <a:gd name="T50" fmla="*/ 1573 w 323"/>
                <a:gd name="T51" fmla="*/ 23415 h 84"/>
                <a:gd name="T52" fmla="*/ 393 w 323"/>
                <a:gd name="T53" fmla="*/ 19843 h 84"/>
                <a:gd name="T54" fmla="*/ 0 w 323"/>
                <a:gd name="T55" fmla="*/ 16669 h 84"/>
                <a:gd name="T56" fmla="*/ 0 w 323"/>
                <a:gd name="T57" fmla="*/ 16669 h 84"/>
                <a:gd name="T58" fmla="*/ 393 w 323"/>
                <a:gd name="T59" fmla="*/ 13097 h 84"/>
                <a:gd name="T60" fmla="*/ 1573 w 323"/>
                <a:gd name="T61" fmla="*/ 10319 h 84"/>
                <a:gd name="T62" fmla="*/ 3146 w 323"/>
                <a:gd name="T63" fmla="*/ 7144 h 84"/>
                <a:gd name="T64" fmla="*/ 5111 w 323"/>
                <a:gd name="T65" fmla="*/ 5159 h 84"/>
                <a:gd name="T66" fmla="*/ 7864 w 323"/>
                <a:gd name="T67" fmla="*/ 3175 h 84"/>
                <a:gd name="T68" fmla="*/ 10223 w 323"/>
                <a:gd name="T69" fmla="*/ 1191 h 84"/>
                <a:gd name="T70" fmla="*/ 13762 w 323"/>
                <a:gd name="T71" fmla="*/ 397 h 84"/>
                <a:gd name="T72" fmla="*/ 16907 w 323"/>
                <a:gd name="T73" fmla="*/ 0 h 8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23"/>
                <a:gd name="T112" fmla="*/ 0 h 84"/>
                <a:gd name="T113" fmla="*/ 323 w 323"/>
                <a:gd name="T114" fmla="*/ 84 h 8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23" h="84">
                  <a:moveTo>
                    <a:pt x="43" y="0"/>
                  </a:moveTo>
                  <a:lnTo>
                    <a:pt x="282" y="0"/>
                  </a:lnTo>
                  <a:lnTo>
                    <a:pt x="290" y="1"/>
                  </a:lnTo>
                  <a:lnTo>
                    <a:pt x="297" y="3"/>
                  </a:lnTo>
                  <a:lnTo>
                    <a:pt x="305" y="8"/>
                  </a:lnTo>
                  <a:lnTo>
                    <a:pt x="311" y="13"/>
                  </a:lnTo>
                  <a:lnTo>
                    <a:pt x="315" y="18"/>
                  </a:lnTo>
                  <a:lnTo>
                    <a:pt x="320" y="26"/>
                  </a:lnTo>
                  <a:lnTo>
                    <a:pt x="322" y="33"/>
                  </a:lnTo>
                  <a:lnTo>
                    <a:pt x="323" y="42"/>
                  </a:lnTo>
                  <a:lnTo>
                    <a:pt x="322" y="50"/>
                  </a:lnTo>
                  <a:lnTo>
                    <a:pt x="320" y="59"/>
                  </a:lnTo>
                  <a:lnTo>
                    <a:pt x="315" y="65"/>
                  </a:lnTo>
                  <a:lnTo>
                    <a:pt x="311" y="72"/>
                  </a:lnTo>
                  <a:lnTo>
                    <a:pt x="305" y="77"/>
                  </a:lnTo>
                  <a:lnTo>
                    <a:pt x="297" y="81"/>
                  </a:lnTo>
                  <a:lnTo>
                    <a:pt x="290" y="83"/>
                  </a:lnTo>
                  <a:lnTo>
                    <a:pt x="282" y="84"/>
                  </a:lnTo>
                  <a:lnTo>
                    <a:pt x="43" y="84"/>
                  </a:lnTo>
                  <a:lnTo>
                    <a:pt x="35" y="83"/>
                  </a:lnTo>
                  <a:lnTo>
                    <a:pt x="26" y="81"/>
                  </a:lnTo>
                  <a:lnTo>
                    <a:pt x="20" y="77"/>
                  </a:lnTo>
                  <a:lnTo>
                    <a:pt x="13" y="72"/>
                  </a:lnTo>
                  <a:lnTo>
                    <a:pt x="8" y="65"/>
                  </a:lnTo>
                  <a:lnTo>
                    <a:pt x="4" y="59"/>
                  </a:lnTo>
                  <a:lnTo>
                    <a:pt x="1" y="50"/>
                  </a:lnTo>
                  <a:lnTo>
                    <a:pt x="0" y="42"/>
                  </a:lnTo>
                  <a:lnTo>
                    <a:pt x="1" y="33"/>
                  </a:lnTo>
                  <a:lnTo>
                    <a:pt x="4" y="26"/>
                  </a:lnTo>
                  <a:lnTo>
                    <a:pt x="8" y="18"/>
                  </a:lnTo>
                  <a:lnTo>
                    <a:pt x="13" y="13"/>
                  </a:lnTo>
                  <a:lnTo>
                    <a:pt x="20" y="8"/>
                  </a:lnTo>
                  <a:lnTo>
                    <a:pt x="26" y="3"/>
                  </a:lnTo>
                  <a:lnTo>
                    <a:pt x="35" y="1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30230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187" name="Freeform 165"/>
            <p:cNvSpPr>
              <a:spLocks/>
            </p:cNvSpPr>
            <p:nvPr/>
          </p:nvSpPr>
          <p:spPr bwMode="auto">
            <a:xfrm>
              <a:off x="1530351" y="3308350"/>
              <a:ext cx="166688" cy="315912"/>
            </a:xfrm>
            <a:custGeom>
              <a:avLst/>
              <a:gdLst>
                <a:gd name="T0" fmla="*/ 0 w 422"/>
                <a:gd name="T1" fmla="*/ 2778 h 796"/>
                <a:gd name="T2" fmla="*/ 166688 w 422"/>
                <a:gd name="T3" fmla="*/ 0 h 796"/>
                <a:gd name="T4" fmla="*/ 166688 w 422"/>
                <a:gd name="T5" fmla="*/ 295671 h 796"/>
                <a:gd name="T6" fmla="*/ 160368 w 422"/>
                <a:gd name="T7" fmla="*/ 300831 h 796"/>
                <a:gd name="T8" fmla="*/ 152863 w 422"/>
                <a:gd name="T9" fmla="*/ 305196 h 796"/>
                <a:gd name="T10" fmla="*/ 144173 w 422"/>
                <a:gd name="T11" fmla="*/ 309165 h 796"/>
                <a:gd name="T12" fmla="*/ 134693 w 422"/>
                <a:gd name="T13" fmla="*/ 311943 h 796"/>
                <a:gd name="T14" fmla="*/ 124029 w 422"/>
                <a:gd name="T15" fmla="*/ 313928 h 796"/>
                <a:gd name="T16" fmla="*/ 112969 w 422"/>
                <a:gd name="T17" fmla="*/ 315515 h 796"/>
                <a:gd name="T18" fmla="*/ 101119 w 422"/>
                <a:gd name="T19" fmla="*/ 315912 h 796"/>
                <a:gd name="T20" fmla="*/ 89269 w 422"/>
                <a:gd name="T21" fmla="*/ 315912 h 796"/>
                <a:gd name="T22" fmla="*/ 77024 w 422"/>
                <a:gd name="T23" fmla="*/ 314325 h 796"/>
                <a:gd name="T24" fmla="*/ 65174 w 422"/>
                <a:gd name="T25" fmla="*/ 312340 h 796"/>
                <a:gd name="T26" fmla="*/ 53324 w 422"/>
                <a:gd name="T27" fmla="*/ 309562 h 796"/>
                <a:gd name="T28" fmla="*/ 41475 w 422"/>
                <a:gd name="T29" fmla="*/ 305593 h 796"/>
                <a:gd name="T30" fmla="*/ 30020 w 422"/>
                <a:gd name="T31" fmla="*/ 300831 h 796"/>
                <a:gd name="T32" fmla="*/ 18960 w 422"/>
                <a:gd name="T33" fmla="*/ 295275 h 796"/>
                <a:gd name="T34" fmla="*/ 9480 w 422"/>
                <a:gd name="T35" fmla="*/ 288528 h 796"/>
                <a:gd name="T36" fmla="*/ 0 w 422"/>
                <a:gd name="T37" fmla="*/ 280987 h 796"/>
                <a:gd name="T38" fmla="*/ 0 w 422"/>
                <a:gd name="T39" fmla="*/ 2778 h 79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22"/>
                <a:gd name="T61" fmla="*/ 0 h 796"/>
                <a:gd name="T62" fmla="*/ 422 w 422"/>
                <a:gd name="T63" fmla="*/ 796 h 79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22" h="796">
                  <a:moveTo>
                    <a:pt x="0" y="7"/>
                  </a:moveTo>
                  <a:lnTo>
                    <a:pt x="422" y="0"/>
                  </a:lnTo>
                  <a:lnTo>
                    <a:pt x="422" y="745"/>
                  </a:lnTo>
                  <a:lnTo>
                    <a:pt x="406" y="758"/>
                  </a:lnTo>
                  <a:lnTo>
                    <a:pt x="387" y="769"/>
                  </a:lnTo>
                  <a:lnTo>
                    <a:pt x="365" y="779"/>
                  </a:lnTo>
                  <a:lnTo>
                    <a:pt x="341" y="786"/>
                  </a:lnTo>
                  <a:lnTo>
                    <a:pt x="314" y="791"/>
                  </a:lnTo>
                  <a:lnTo>
                    <a:pt x="286" y="795"/>
                  </a:lnTo>
                  <a:lnTo>
                    <a:pt x="256" y="796"/>
                  </a:lnTo>
                  <a:lnTo>
                    <a:pt x="226" y="796"/>
                  </a:lnTo>
                  <a:lnTo>
                    <a:pt x="195" y="792"/>
                  </a:lnTo>
                  <a:lnTo>
                    <a:pt x="165" y="787"/>
                  </a:lnTo>
                  <a:lnTo>
                    <a:pt x="135" y="780"/>
                  </a:lnTo>
                  <a:lnTo>
                    <a:pt x="105" y="770"/>
                  </a:lnTo>
                  <a:lnTo>
                    <a:pt x="76" y="758"/>
                  </a:lnTo>
                  <a:lnTo>
                    <a:pt x="48" y="744"/>
                  </a:lnTo>
                  <a:lnTo>
                    <a:pt x="24" y="727"/>
                  </a:lnTo>
                  <a:lnTo>
                    <a:pt x="0" y="70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D1A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188" name="Freeform 167"/>
            <p:cNvSpPr>
              <a:spLocks/>
            </p:cNvSpPr>
            <p:nvPr/>
          </p:nvSpPr>
          <p:spPr bwMode="auto">
            <a:xfrm>
              <a:off x="1530351" y="3297238"/>
              <a:ext cx="166688" cy="319087"/>
            </a:xfrm>
            <a:custGeom>
              <a:avLst/>
              <a:gdLst>
                <a:gd name="T0" fmla="*/ 0 w 422"/>
                <a:gd name="T1" fmla="*/ 3183 h 802"/>
                <a:gd name="T2" fmla="*/ 166688 w 422"/>
                <a:gd name="T3" fmla="*/ 0 h 802"/>
                <a:gd name="T4" fmla="*/ 166688 w 422"/>
                <a:gd name="T5" fmla="*/ 297204 h 802"/>
                <a:gd name="T6" fmla="*/ 160368 w 422"/>
                <a:gd name="T7" fmla="*/ 301979 h 802"/>
                <a:gd name="T8" fmla="*/ 152863 w 422"/>
                <a:gd name="T9" fmla="*/ 306753 h 802"/>
                <a:gd name="T10" fmla="*/ 144173 w 422"/>
                <a:gd name="T11" fmla="*/ 310334 h 802"/>
                <a:gd name="T12" fmla="*/ 134693 w 422"/>
                <a:gd name="T13" fmla="*/ 313517 h 802"/>
                <a:gd name="T14" fmla="*/ 124029 w 422"/>
                <a:gd name="T15" fmla="*/ 316302 h 802"/>
                <a:gd name="T16" fmla="*/ 112969 w 422"/>
                <a:gd name="T17" fmla="*/ 317893 h 802"/>
                <a:gd name="T18" fmla="*/ 101119 w 422"/>
                <a:gd name="T19" fmla="*/ 318689 h 802"/>
                <a:gd name="T20" fmla="*/ 89269 w 422"/>
                <a:gd name="T21" fmla="*/ 319087 h 802"/>
                <a:gd name="T22" fmla="*/ 77024 w 422"/>
                <a:gd name="T23" fmla="*/ 318689 h 802"/>
                <a:gd name="T24" fmla="*/ 65174 w 422"/>
                <a:gd name="T25" fmla="*/ 317496 h 802"/>
                <a:gd name="T26" fmla="*/ 53324 w 422"/>
                <a:gd name="T27" fmla="*/ 315506 h 802"/>
                <a:gd name="T28" fmla="*/ 41475 w 422"/>
                <a:gd name="T29" fmla="*/ 312721 h 802"/>
                <a:gd name="T30" fmla="*/ 30020 w 422"/>
                <a:gd name="T31" fmla="*/ 309538 h 802"/>
                <a:gd name="T32" fmla="*/ 18960 w 422"/>
                <a:gd name="T33" fmla="*/ 304764 h 802"/>
                <a:gd name="T34" fmla="*/ 9480 w 422"/>
                <a:gd name="T35" fmla="*/ 299592 h 802"/>
                <a:gd name="T36" fmla="*/ 0 w 422"/>
                <a:gd name="T37" fmla="*/ 293624 h 802"/>
                <a:gd name="T38" fmla="*/ 0 w 422"/>
                <a:gd name="T39" fmla="*/ 3183 h 80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22"/>
                <a:gd name="T61" fmla="*/ 0 h 802"/>
                <a:gd name="T62" fmla="*/ 422 w 422"/>
                <a:gd name="T63" fmla="*/ 802 h 80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22" h="802">
                  <a:moveTo>
                    <a:pt x="0" y="8"/>
                  </a:moveTo>
                  <a:lnTo>
                    <a:pt x="422" y="0"/>
                  </a:lnTo>
                  <a:lnTo>
                    <a:pt x="422" y="747"/>
                  </a:lnTo>
                  <a:lnTo>
                    <a:pt x="406" y="759"/>
                  </a:lnTo>
                  <a:lnTo>
                    <a:pt x="387" y="771"/>
                  </a:lnTo>
                  <a:lnTo>
                    <a:pt x="365" y="780"/>
                  </a:lnTo>
                  <a:lnTo>
                    <a:pt x="341" y="788"/>
                  </a:lnTo>
                  <a:lnTo>
                    <a:pt x="314" y="795"/>
                  </a:lnTo>
                  <a:lnTo>
                    <a:pt x="286" y="799"/>
                  </a:lnTo>
                  <a:lnTo>
                    <a:pt x="256" y="801"/>
                  </a:lnTo>
                  <a:lnTo>
                    <a:pt x="226" y="802"/>
                  </a:lnTo>
                  <a:lnTo>
                    <a:pt x="195" y="801"/>
                  </a:lnTo>
                  <a:lnTo>
                    <a:pt x="165" y="798"/>
                  </a:lnTo>
                  <a:lnTo>
                    <a:pt x="135" y="793"/>
                  </a:lnTo>
                  <a:lnTo>
                    <a:pt x="105" y="786"/>
                  </a:lnTo>
                  <a:lnTo>
                    <a:pt x="76" y="778"/>
                  </a:lnTo>
                  <a:lnTo>
                    <a:pt x="48" y="766"/>
                  </a:lnTo>
                  <a:lnTo>
                    <a:pt x="24" y="753"/>
                  </a:lnTo>
                  <a:lnTo>
                    <a:pt x="0" y="73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51442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189" name="Freeform 169"/>
            <p:cNvSpPr>
              <a:spLocks/>
            </p:cNvSpPr>
            <p:nvPr/>
          </p:nvSpPr>
          <p:spPr bwMode="auto">
            <a:xfrm>
              <a:off x="1562101" y="3606800"/>
              <a:ext cx="58738" cy="15875"/>
            </a:xfrm>
            <a:custGeom>
              <a:avLst/>
              <a:gdLst>
                <a:gd name="T0" fmla="*/ 0 w 150"/>
                <a:gd name="T1" fmla="*/ 0 h 40"/>
                <a:gd name="T2" fmla="*/ 19188 w 150"/>
                <a:gd name="T3" fmla="*/ 7938 h 40"/>
                <a:gd name="T4" fmla="*/ 39159 w 150"/>
                <a:gd name="T5" fmla="*/ 9525 h 40"/>
                <a:gd name="T6" fmla="*/ 58738 w 150"/>
                <a:gd name="T7" fmla="*/ 12700 h 40"/>
                <a:gd name="T8" fmla="*/ 55997 w 150"/>
                <a:gd name="T9" fmla="*/ 15875 h 40"/>
                <a:gd name="T10" fmla="*/ 46599 w 150"/>
                <a:gd name="T11" fmla="*/ 15875 h 40"/>
                <a:gd name="T12" fmla="*/ 25062 w 150"/>
                <a:gd name="T13" fmla="*/ 11509 h 40"/>
                <a:gd name="T14" fmla="*/ 5482 w 150"/>
                <a:gd name="T15" fmla="*/ 6350 h 40"/>
                <a:gd name="T16" fmla="*/ 0 w 150"/>
                <a:gd name="T17" fmla="*/ 0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0"/>
                <a:gd name="T28" fmla="*/ 0 h 40"/>
                <a:gd name="T29" fmla="*/ 150 w 150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0" h="40">
                  <a:moveTo>
                    <a:pt x="0" y="0"/>
                  </a:moveTo>
                  <a:lnTo>
                    <a:pt x="49" y="20"/>
                  </a:lnTo>
                  <a:lnTo>
                    <a:pt x="100" y="24"/>
                  </a:lnTo>
                  <a:lnTo>
                    <a:pt x="150" y="32"/>
                  </a:lnTo>
                  <a:lnTo>
                    <a:pt x="143" y="40"/>
                  </a:lnTo>
                  <a:lnTo>
                    <a:pt x="119" y="40"/>
                  </a:lnTo>
                  <a:lnTo>
                    <a:pt x="64" y="29"/>
                  </a:lnTo>
                  <a:lnTo>
                    <a:pt x="14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BC9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190" name="Freeform 171"/>
            <p:cNvSpPr>
              <a:spLocks/>
            </p:cNvSpPr>
            <p:nvPr/>
          </p:nvSpPr>
          <p:spPr bwMode="auto">
            <a:xfrm>
              <a:off x="1530351" y="3289300"/>
              <a:ext cx="166688" cy="11112"/>
            </a:xfrm>
            <a:custGeom>
              <a:avLst/>
              <a:gdLst>
                <a:gd name="T0" fmla="*/ 0 w 422"/>
                <a:gd name="T1" fmla="*/ 11112 h 30"/>
                <a:gd name="T2" fmla="*/ 9480 w 422"/>
                <a:gd name="T3" fmla="*/ 0 h 30"/>
                <a:gd name="T4" fmla="*/ 166688 w 422"/>
                <a:gd name="T5" fmla="*/ 0 h 30"/>
                <a:gd name="T6" fmla="*/ 166688 w 422"/>
                <a:gd name="T7" fmla="*/ 11112 h 30"/>
                <a:gd name="T8" fmla="*/ 0 w 422"/>
                <a:gd name="T9" fmla="*/ 11112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2"/>
                <a:gd name="T16" fmla="*/ 0 h 30"/>
                <a:gd name="T17" fmla="*/ 422 w 422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2" h="30">
                  <a:moveTo>
                    <a:pt x="0" y="30"/>
                  </a:moveTo>
                  <a:lnTo>
                    <a:pt x="24" y="0"/>
                  </a:lnTo>
                  <a:lnTo>
                    <a:pt x="422" y="0"/>
                  </a:lnTo>
                  <a:lnTo>
                    <a:pt x="422" y="3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776B4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191" name="Freeform 173"/>
            <p:cNvSpPr>
              <a:spLocks/>
            </p:cNvSpPr>
            <p:nvPr/>
          </p:nvSpPr>
          <p:spPr bwMode="auto">
            <a:xfrm>
              <a:off x="1531938" y="3289300"/>
              <a:ext cx="6350" cy="304800"/>
            </a:xfrm>
            <a:custGeom>
              <a:avLst/>
              <a:gdLst>
                <a:gd name="T0" fmla="*/ 6350 w 20"/>
                <a:gd name="T1" fmla="*/ 0 h 771"/>
                <a:gd name="T2" fmla="*/ 6350 w 20"/>
                <a:gd name="T3" fmla="*/ 25697 h 771"/>
                <a:gd name="T4" fmla="*/ 6350 w 20"/>
                <a:gd name="T5" fmla="*/ 304800 h 771"/>
                <a:gd name="T6" fmla="*/ 318 w 20"/>
                <a:gd name="T7" fmla="*/ 285824 h 771"/>
                <a:gd name="T8" fmla="*/ 0 w 20"/>
                <a:gd name="T9" fmla="*/ 11069 h 771"/>
                <a:gd name="T10" fmla="*/ 6350 w 20"/>
                <a:gd name="T11" fmla="*/ 0 h 7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"/>
                <a:gd name="T19" fmla="*/ 0 h 771"/>
                <a:gd name="T20" fmla="*/ 20 w 20"/>
                <a:gd name="T21" fmla="*/ 771 h 7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" h="771">
                  <a:moveTo>
                    <a:pt x="20" y="0"/>
                  </a:moveTo>
                  <a:lnTo>
                    <a:pt x="20" y="65"/>
                  </a:lnTo>
                  <a:lnTo>
                    <a:pt x="20" y="771"/>
                  </a:lnTo>
                  <a:lnTo>
                    <a:pt x="1" y="723"/>
                  </a:lnTo>
                  <a:lnTo>
                    <a:pt x="0" y="28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30230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192" name="Freeform 175"/>
            <p:cNvSpPr>
              <a:spLocks/>
            </p:cNvSpPr>
            <p:nvPr/>
          </p:nvSpPr>
          <p:spPr bwMode="auto">
            <a:xfrm>
              <a:off x="1695451" y="3275013"/>
              <a:ext cx="17463" cy="320675"/>
            </a:xfrm>
            <a:custGeom>
              <a:avLst/>
              <a:gdLst>
                <a:gd name="T0" fmla="*/ 832 w 42"/>
                <a:gd name="T1" fmla="*/ 15459 h 809"/>
                <a:gd name="T2" fmla="*/ 12889 w 42"/>
                <a:gd name="T3" fmla="*/ 7928 h 809"/>
                <a:gd name="T4" fmla="*/ 17463 w 42"/>
                <a:gd name="T5" fmla="*/ 0 h 809"/>
                <a:gd name="T6" fmla="*/ 17463 w 42"/>
                <a:gd name="T7" fmla="*/ 295703 h 809"/>
                <a:gd name="T8" fmla="*/ 10395 w 42"/>
                <a:gd name="T9" fmla="*/ 312351 h 809"/>
                <a:gd name="T10" fmla="*/ 0 w 42"/>
                <a:gd name="T11" fmla="*/ 320675 h 809"/>
                <a:gd name="T12" fmla="*/ 832 w 42"/>
                <a:gd name="T13" fmla="*/ 15459 h 80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2"/>
                <a:gd name="T22" fmla="*/ 0 h 809"/>
                <a:gd name="T23" fmla="*/ 42 w 42"/>
                <a:gd name="T24" fmla="*/ 809 h 80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2" h="809">
                  <a:moveTo>
                    <a:pt x="2" y="39"/>
                  </a:moveTo>
                  <a:lnTo>
                    <a:pt x="31" y="20"/>
                  </a:lnTo>
                  <a:lnTo>
                    <a:pt x="42" y="0"/>
                  </a:lnTo>
                  <a:lnTo>
                    <a:pt x="42" y="746"/>
                  </a:lnTo>
                  <a:lnTo>
                    <a:pt x="25" y="788"/>
                  </a:lnTo>
                  <a:lnTo>
                    <a:pt x="0" y="809"/>
                  </a:lnTo>
                  <a:lnTo>
                    <a:pt x="2" y="39"/>
                  </a:lnTo>
                  <a:close/>
                </a:path>
              </a:pathLst>
            </a:custGeom>
            <a:solidFill>
              <a:srgbClr val="776B4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193" name="Freeform 177"/>
            <p:cNvSpPr>
              <a:spLocks/>
            </p:cNvSpPr>
            <p:nvPr/>
          </p:nvSpPr>
          <p:spPr bwMode="auto">
            <a:xfrm>
              <a:off x="1541463" y="3638550"/>
              <a:ext cx="26988" cy="28575"/>
            </a:xfrm>
            <a:custGeom>
              <a:avLst/>
              <a:gdLst>
                <a:gd name="T0" fmla="*/ 13494 w 70"/>
                <a:gd name="T1" fmla="*/ 0 h 71"/>
                <a:gd name="T2" fmla="*/ 16578 w 70"/>
                <a:gd name="T3" fmla="*/ 402 h 71"/>
                <a:gd name="T4" fmla="*/ 18892 w 70"/>
                <a:gd name="T5" fmla="*/ 1207 h 71"/>
                <a:gd name="T6" fmla="*/ 21205 w 70"/>
                <a:gd name="T7" fmla="*/ 2415 h 71"/>
                <a:gd name="T8" fmla="*/ 23518 w 70"/>
                <a:gd name="T9" fmla="*/ 4427 h 71"/>
                <a:gd name="T10" fmla="*/ 25060 w 70"/>
                <a:gd name="T11" fmla="*/ 6439 h 71"/>
                <a:gd name="T12" fmla="*/ 26217 w 70"/>
                <a:gd name="T13" fmla="*/ 8854 h 71"/>
                <a:gd name="T14" fmla="*/ 26602 w 70"/>
                <a:gd name="T15" fmla="*/ 11671 h 71"/>
                <a:gd name="T16" fmla="*/ 26988 w 70"/>
                <a:gd name="T17" fmla="*/ 14489 h 71"/>
                <a:gd name="T18" fmla="*/ 26602 w 70"/>
                <a:gd name="T19" fmla="*/ 17708 h 71"/>
                <a:gd name="T20" fmla="*/ 26217 w 70"/>
                <a:gd name="T21" fmla="*/ 20123 h 71"/>
                <a:gd name="T22" fmla="*/ 25060 w 70"/>
                <a:gd name="T23" fmla="*/ 22136 h 71"/>
                <a:gd name="T24" fmla="*/ 23518 w 70"/>
                <a:gd name="T25" fmla="*/ 24550 h 71"/>
                <a:gd name="T26" fmla="*/ 21205 w 70"/>
                <a:gd name="T27" fmla="*/ 26160 h 71"/>
                <a:gd name="T28" fmla="*/ 18892 w 70"/>
                <a:gd name="T29" fmla="*/ 27368 h 71"/>
                <a:gd name="T30" fmla="*/ 16578 w 70"/>
                <a:gd name="T31" fmla="*/ 28173 h 71"/>
                <a:gd name="T32" fmla="*/ 13494 w 70"/>
                <a:gd name="T33" fmla="*/ 28575 h 71"/>
                <a:gd name="T34" fmla="*/ 10795 w 70"/>
                <a:gd name="T35" fmla="*/ 28173 h 71"/>
                <a:gd name="T36" fmla="*/ 8096 w 70"/>
                <a:gd name="T37" fmla="*/ 27368 h 71"/>
                <a:gd name="T38" fmla="*/ 6169 w 70"/>
                <a:gd name="T39" fmla="*/ 26160 h 71"/>
                <a:gd name="T40" fmla="*/ 4241 w 70"/>
                <a:gd name="T41" fmla="*/ 24550 h 71"/>
                <a:gd name="T42" fmla="*/ 2313 w 70"/>
                <a:gd name="T43" fmla="*/ 22136 h 71"/>
                <a:gd name="T44" fmla="*/ 1157 w 70"/>
                <a:gd name="T45" fmla="*/ 20123 h 71"/>
                <a:gd name="T46" fmla="*/ 386 w 70"/>
                <a:gd name="T47" fmla="*/ 17708 h 71"/>
                <a:gd name="T48" fmla="*/ 0 w 70"/>
                <a:gd name="T49" fmla="*/ 14489 h 71"/>
                <a:gd name="T50" fmla="*/ 386 w 70"/>
                <a:gd name="T51" fmla="*/ 11671 h 71"/>
                <a:gd name="T52" fmla="*/ 1157 w 70"/>
                <a:gd name="T53" fmla="*/ 8854 h 71"/>
                <a:gd name="T54" fmla="*/ 2313 w 70"/>
                <a:gd name="T55" fmla="*/ 6439 h 71"/>
                <a:gd name="T56" fmla="*/ 4241 w 70"/>
                <a:gd name="T57" fmla="*/ 4427 h 71"/>
                <a:gd name="T58" fmla="*/ 6169 w 70"/>
                <a:gd name="T59" fmla="*/ 2415 h 71"/>
                <a:gd name="T60" fmla="*/ 8096 w 70"/>
                <a:gd name="T61" fmla="*/ 1207 h 71"/>
                <a:gd name="T62" fmla="*/ 10795 w 70"/>
                <a:gd name="T63" fmla="*/ 402 h 71"/>
                <a:gd name="T64" fmla="*/ 13494 w 70"/>
                <a:gd name="T65" fmla="*/ 0 h 7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0"/>
                <a:gd name="T100" fmla="*/ 0 h 71"/>
                <a:gd name="T101" fmla="*/ 70 w 70"/>
                <a:gd name="T102" fmla="*/ 71 h 7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0" h="71">
                  <a:moveTo>
                    <a:pt x="35" y="0"/>
                  </a:moveTo>
                  <a:lnTo>
                    <a:pt x="43" y="1"/>
                  </a:lnTo>
                  <a:lnTo>
                    <a:pt x="49" y="3"/>
                  </a:lnTo>
                  <a:lnTo>
                    <a:pt x="55" y="6"/>
                  </a:lnTo>
                  <a:lnTo>
                    <a:pt x="61" y="11"/>
                  </a:lnTo>
                  <a:lnTo>
                    <a:pt x="65" y="16"/>
                  </a:lnTo>
                  <a:lnTo>
                    <a:pt x="68" y="22"/>
                  </a:lnTo>
                  <a:lnTo>
                    <a:pt x="69" y="29"/>
                  </a:lnTo>
                  <a:lnTo>
                    <a:pt x="70" y="36"/>
                  </a:lnTo>
                  <a:lnTo>
                    <a:pt x="69" y="44"/>
                  </a:lnTo>
                  <a:lnTo>
                    <a:pt x="68" y="50"/>
                  </a:lnTo>
                  <a:lnTo>
                    <a:pt x="65" y="55"/>
                  </a:lnTo>
                  <a:lnTo>
                    <a:pt x="61" y="61"/>
                  </a:lnTo>
                  <a:lnTo>
                    <a:pt x="55" y="65"/>
                  </a:lnTo>
                  <a:lnTo>
                    <a:pt x="49" y="68"/>
                  </a:lnTo>
                  <a:lnTo>
                    <a:pt x="43" y="70"/>
                  </a:lnTo>
                  <a:lnTo>
                    <a:pt x="35" y="71"/>
                  </a:lnTo>
                  <a:lnTo>
                    <a:pt x="28" y="70"/>
                  </a:lnTo>
                  <a:lnTo>
                    <a:pt x="21" y="68"/>
                  </a:lnTo>
                  <a:lnTo>
                    <a:pt x="16" y="65"/>
                  </a:lnTo>
                  <a:lnTo>
                    <a:pt x="11" y="61"/>
                  </a:lnTo>
                  <a:lnTo>
                    <a:pt x="6" y="55"/>
                  </a:lnTo>
                  <a:lnTo>
                    <a:pt x="3" y="50"/>
                  </a:lnTo>
                  <a:lnTo>
                    <a:pt x="1" y="44"/>
                  </a:lnTo>
                  <a:lnTo>
                    <a:pt x="0" y="36"/>
                  </a:lnTo>
                  <a:lnTo>
                    <a:pt x="1" y="29"/>
                  </a:lnTo>
                  <a:lnTo>
                    <a:pt x="3" y="22"/>
                  </a:lnTo>
                  <a:lnTo>
                    <a:pt x="6" y="16"/>
                  </a:lnTo>
                  <a:lnTo>
                    <a:pt x="11" y="11"/>
                  </a:lnTo>
                  <a:lnTo>
                    <a:pt x="16" y="6"/>
                  </a:lnTo>
                  <a:lnTo>
                    <a:pt x="21" y="3"/>
                  </a:lnTo>
                  <a:lnTo>
                    <a:pt x="28" y="1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194" name="Freeform 179"/>
            <p:cNvSpPr>
              <a:spLocks/>
            </p:cNvSpPr>
            <p:nvPr/>
          </p:nvSpPr>
          <p:spPr bwMode="auto">
            <a:xfrm>
              <a:off x="1582738" y="3638550"/>
              <a:ext cx="28575" cy="28575"/>
            </a:xfrm>
            <a:custGeom>
              <a:avLst/>
              <a:gdLst>
                <a:gd name="T0" fmla="*/ 14288 w 70"/>
                <a:gd name="T1" fmla="*/ 0 h 71"/>
                <a:gd name="T2" fmla="*/ 17145 w 70"/>
                <a:gd name="T3" fmla="*/ 402 h 71"/>
                <a:gd name="T4" fmla="*/ 20411 w 70"/>
                <a:gd name="T5" fmla="*/ 1207 h 71"/>
                <a:gd name="T6" fmla="*/ 22452 w 70"/>
                <a:gd name="T7" fmla="*/ 2415 h 71"/>
                <a:gd name="T8" fmla="*/ 24493 w 70"/>
                <a:gd name="T9" fmla="*/ 4427 h 71"/>
                <a:gd name="T10" fmla="*/ 26534 w 70"/>
                <a:gd name="T11" fmla="*/ 6439 h 71"/>
                <a:gd name="T12" fmla="*/ 27759 w 70"/>
                <a:gd name="T13" fmla="*/ 8854 h 71"/>
                <a:gd name="T14" fmla="*/ 28167 w 70"/>
                <a:gd name="T15" fmla="*/ 11671 h 71"/>
                <a:gd name="T16" fmla="*/ 28575 w 70"/>
                <a:gd name="T17" fmla="*/ 14489 h 71"/>
                <a:gd name="T18" fmla="*/ 28167 w 70"/>
                <a:gd name="T19" fmla="*/ 17708 h 71"/>
                <a:gd name="T20" fmla="*/ 27759 w 70"/>
                <a:gd name="T21" fmla="*/ 20123 h 71"/>
                <a:gd name="T22" fmla="*/ 26534 w 70"/>
                <a:gd name="T23" fmla="*/ 22136 h 71"/>
                <a:gd name="T24" fmla="*/ 24493 w 70"/>
                <a:gd name="T25" fmla="*/ 24550 h 71"/>
                <a:gd name="T26" fmla="*/ 22452 w 70"/>
                <a:gd name="T27" fmla="*/ 26160 h 71"/>
                <a:gd name="T28" fmla="*/ 20411 w 70"/>
                <a:gd name="T29" fmla="*/ 27368 h 71"/>
                <a:gd name="T30" fmla="*/ 17145 w 70"/>
                <a:gd name="T31" fmla="*/ 28173 h 71"/>
                <a:gd name="T32" fmla="*/ 14288 w 70"/>
                <a:gd name="T33" fmla="*/ 28575 h 71"/>
                <a:gd name="T34" fmla="*/ 11022 w 70"/>
                <a:gd name="T35" fmla="*/ 28173 h 71"/>
                <a:gd name="T36" fmla="*/ 8572 w 70"/>
                <a:gd name="T37" fmla="*/ 27368 h 71"/>
                <a:gd name="T38" fmla="*/ 6531 w 70"/>
                <a:gd name="T39" fmla="*/ 26160 h 71"/>
                <a:gd name="T40" fmla="*/ 4082 w 70"/>
                <a:gd name="T41" fmla="*/ 24550 h 71"/>
                <a:gd name="T42" fmla="*/ 2449 w 70"/>
                <a:gd name="T43" fmla="*/ 22136 h 71"/>
                <a:gd name="T44" fmla="*/ 1225 w 70"/>
                <a:gd name="T45" fmla="*/ 20123 h 71"/>
                <a:gd name="T46" fmla="*/ 408 w 70"/>
                <a:gd name="T47" fmla="*/ 17708 h 71"/>
                <a:gd name="T48" fmla="*/ 0 w 70"/>
                <a:gd name="T49" fmla="*/ 14489 h 71"/>
                <a:gd name="T50" fmla="*/ 408 w 70"/>
                <a:gd name="T51" fmla="*/ 11671 h 71"/>
                <a:gd name="T52" fmla="*/ 1225 w 70"/>
                <a:gd name="T53" fmla="*/ 8854 h 71"/>
                <a:gd name="T54" fmla="*/ 2449 w 70"/>
                <a:gd name="T55" fmla="*/ 6439 h 71"/>
                <a:gd name="T56" fmla="*/ 4082 w 70"/>
                <a:gd name="T57" fmla="*/ 4427 h 71"/>
                <a:gd name="T58" fmla="*/ 6531 w 70"/>
                <a:gd name="T59" fmla="*/ 2415 h 71"/>
                <a:gd name="T60" fmla="*/ 8572 w 70"/>
                <a:gd name="T61" fmla="*/ 1207 h 71"/>
                <a:gd name="T62" fmla="*/ 11022 w 70"/>
                <a:gd name="T63" fmla="*/ 402 h 71"/>
                <a:gd name="T64" fmla="*/ 14288 w 70"/>
                <a:gd name="T65" fmla="*/ 0 h 7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0"/>
                <a:gd name="T100" fmla="*/ 0 h 71"/>
                <a:gd name="T101" fmla="*/ 70 w 70"/>
                <a:gd name="T102" fmla="*/ 71 h 7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0" h="71">
                  <a:moveTo>
                    <a:pt x="35" y="0"/>
                  </a:moveTo>
                  <a:lnTo>
                    <a:pt x="42" y="1"/>
                  </a:lnTo>
                  <a:lnTo>
                    <a:pt x="50" y="3"/>
                  </a:lnTo>
                  <a:lnTo>
                    <a:pt x="55" y="6"/>
                  </a:lnTo>
                  <a:lnTo>
                    <a:pt x="60" y="11"/>
                  </a:lnTo>
                  <a:lnTo>
                    <a:pt x="65" y="16"/>
                  </a:lnTo>
                  <a:lnTo>
                    <a:pt x="68" y="22"/>
                  </a:lnTo>
                  <a:lnTo>
                    <a:pt x="69" y="29"/>
                  </a:lnTo>
                  <a:lnTo>
                    <a:pt x="70" y="36"/>
                  </a:lnTo>
                  <a:lnTo>
                    <a:pt x="69" y="44"/>
                  </a:lnTo>
                  <a:lnTo>
                    <a:pt x="68" y="50"/>
                  </a:lnTo>
                  <a:lnTo>
                    <a:pt x="65" y="55"/>
                  </a:lnTo>
                  <a:lnTo>
                    <a:pt x="60" y="61"/>
                  </a:lnTo>
                  <a:lnTo>
                    <a:pt x="55" y="65"/>
                  </a:lnTo>
                  <a:lnTo>
                    <a:pt x="50" y="68"/>
                  </a:lnTo>
                  <a:lnTo>
                    <a:pt x="42" y="70"/>
                  </a:lnTo>
                  <a:lnTo>
                    <a:pt x="35" y="71"/>
                  </a:lnTo>
                  <a:lnTo>
                    <a:pt x="27" y="70"/>
                  </a:lnTo>
                  <a:lnTo>
                    <a:pt x="21" y="68"/>
                  </a:lnTo>
                  <a:lnTo>
                    <a:pt x="16" y="65"/>
                  </a:lnTo>
                  <a:lnTo>
                    <a:pt x="10" y="61"/>
                  </a:lnTo>
                  <a:lnTo>
                    <a:pt x="6" y="55"/>
                  </a:lnTo>
                  <a:lnTo>
                    <a:pt x="3" y="50"/>
                  </a:lnTo>
                  <a:lnTo>
                    <a:pt x="1" y="44"/>
                  </a:lnTo>
                  <a:lnTo>
                    <a:pt x="0" y="36"/>
                  </a:lnTo>
                  <a:lnTo>
                    <a:pt x="1" y="29"/>
                  </a:lnTo>
                  <a:lnTo>
                    <a:pt x="3" y="22"/>
                  </a:lnTo>
                  <a:lnTo>
                    <a:pt x="6" y="16"/>
                  </a:lnTo>
                  <a:lnTo>
                    <a:pt x="10" y="11"/>
                  </a:lnTo>
                  <a:lnTo>
                    <a:pt x="16" y="6"/>
                  </a:lnTo>
                  <a:lnTo>
                    <a:pt x="21" y="3"/>
                  </a:lnTo>
                  <a:lnTo>
                    <a:pt x="27" y="1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195" name="Freeform 181"/>
            <p:cNvSpPr>
              <a:spLocks/>
            </p:cNvSpPr>
            <p:nvPr/>
          </p:nvSpPr>
          <p:spPr bwMode="auto">
            <a:xfrm>
              <a:off x="1543051" y="3641725"/>
              <a:ext cx="23813" cy="22225"/>
            </a:xfrm>
            <a:custGeom>
              <a:avLst/>
              <a:gdLst>
                <a:gd name="T0" fmla="*/ 12108 w 59"/>
                <a:gd name="T1" fmla="*/ 0 h 59"/>
                <a:gd name="T2" fmla="*/ 16952 w 59"/>
                <a:gd name="T3" fmla="*/ 753 h 59"/>
                <a:gd name="T4" fmla="*/ 20181 w 59"/>
                <a:gd name="T5" fmla="*/ 3390 h 59"/>
                <a:gd name="T6" fmla="*/ 23006 w 59"/>
                <a:gd name="T7" fmla="*/ 6781 h 59"/>
                <a:gd name="T8" fmla="*/ 23813 w 59"/>
                <a:gd name="T9" fmla="*/ 11301 h 59"/>
                <a:gd name="T10" fmla="*/ 23006 w 59"/>
                <a:gd name="T11" fmla="*/ 15821 h 59"/>
                <a:gd name="T12" fmla="*/ 20181 w 59"/>
                <a:gd name="T13" fmla="*/ 18835 h 59"/>
                <a:gd name="T14" fmla="*/ 16952 w 59"/>
                <a:gd name="T15" fmla="*/ 21472 h 59"/>
                <a:gd name="T16" fmla="*/ 12108 w 59"/>
                <a:gd name="T17" fmla="*/ 22225 h 59"/>
                <a:gd name="T18" fmla="*/ 7265 w 59"/>
                <a:gd name="T19" fmla="*/ 21472 h 59"/>
                <a:gd name="T20" fmla="*/ 3632 w 59"/>
                <a:gd name="T21" fmla="*/ 18835 h 59"/>
                <a:gd name="T22" fmla="*/ 807 w 59"/>
                <a:gd name="T23" fmla="*/ 15821 h 59"/>
                <a:gd name="T24" fmla="*/ 0 w 59"/>
                <a:gd name="T25" fmla="*/ 11301 h 59"/>
                <a:gd name="T26" fmla="*/ 807 w 59"/>
                <a:gd name="T27" fmla="*/ 6781 h 59"/>
                <a:gd name="T28" fmla="*/ 3632 w 59"/>
                <a:gd name="T29" fmla="*/ 3390 h 59"/>
                <a:gd name="T30" fmla="*/ 7265 w 59"/>
                <a:gd name="T31" fmla="*/ 753 h 59"/>
                <a:gd name="T32" fmla="*/ 12108 w 59"/>
                <a:gd name="T33" fmla="*/ 0 h 5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9"/>
                <a:gd name="T52" fmla="*/ 0 h 59"/>
                <a:gd name="T53" fmla="*/ 59 w 59"/>
                <a:gd name="T54" fmla="*/ 59 h 5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9" h="59">
                  <a:moveTo>
                    <a:pt x="30" y="0"/>
                  </a:moveTo>
                  <a:lnTo>
                    <a:pt x="42" y="2"/>
                  </a:lnTo>
                  <a:lnTo>
                    <a:pt x="50" y="9"/>
                  </a:lnTo>
                  <a:lnTo>
                    <a:pt x="57" y="18"/>
                  </a:lnTo>
                  <a:lnTo>
                    <a:pt x="59" y="30"/>
                  </a:lnTo>
                  <a:lnTo>
                    <a:pt x="57" y="42"/>
                  </a:lnTo>
                  <a:lnTo>
                    <a:pt x="50" y="50"/>
                  </a:lnTo>
                  <a:lnTo>
                    <a:pt x="42" y="57"/>
                  </a:lnTo>
                  <a:lnTo>
                    <a:pt x="30" y="59"/>
                  </a:lnTo>
                  <a:lnTo>
                    <a:pt x="18" y="57"/>
                  </a:lnTo>
                  <a:lnTo>
                    <a:pt x="9" y="50"/>
                  </a:lnTo>
                  <a:lnTo>
                    <a:pt x="2" y="42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9"/>
                  </a:lnTo>
                  <a:lnTo>
                    <a:pt x="18" y="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473A2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196" name="Freeform 183"/>
            <p:cNvSpPr>
              <a:spLocks/>
            </p:cNvSpPr>
            <p:nvPr/>
          </p:nvSpPr>
          <p:spPr bwMode="auto">
            <a:xfrm>
              <a:off x="1584326" y="3641725"/>
              <a:ext cx="23813" cy="22225"/>
            </a:xfrm>
            <a:custGeom>
              <a:avLst/>
              <a:gdLst>
                <a:gd name="T0" fmla="*/ 12108 w 59"/>
                <a:gd name="T1" fmla="*/ 0 h 59"/>
                <a:gd name="T2" fmla="*/ 16952 w 59"/>
                <a:gd name="T3" fmla="*/ 753 h 59"/>
                <a:gd name="T4" fmla="*/ 20181 w 59"/>
                <a:gd name="T5" fmla="*/ 3390 h 59"/>
                <a:gd name="T6" fmla="*/ 23006 w 59"/>
                <a:gd name="T7" fmla="*/ 6781 h 59"/>
                <a:gd name="T8" fmla="*/ 23813 w 59"/>
                <a:gd name="T9" fmla="*/ 11301 h 59"/>
                <a:gd name="T10" fmla="*/ 23006 w 59"/>
                <a:gd name="T11" fmla="*/ 15821 h 59"/>
                <a:gd name="T12" fmla="*/ 20181 w 59"/>
                <a:gd name="T13" fmla="*/ 18835 h 59"/>
                <a:gd name="T14" fmla="*/ 16952 w 59"/>
                <a:gd name="T15" fmla="*/ 21472 h 59"/>
                <a:gd name="T16" fmla="*/ 12108 w 59"/>
                <a:gd name="T17" fmla="*/ 22225 h 59"/>
                <a:gd name="T18" fmla="*/ 7265 w 59"/>
                <a:gd name="T19" fmla="*/ 21472 h 59"/>
                <a:gd name="T20" fmla="*/ 3229 w 59"/>
                <a:gd name="T21" fmla="*/ 18835 h 59"/>
                <a:gd name="T22" fmla="*/ 807 w 59"/>
                <a:gd name="T23" fmla="*/ 15821 h 59"/>
                <a:gd name="T24" fmla="*/ 0 w 59"/>
                <a:gd name="T25" fmla="*/ 11301 h 59"/>
                <a:gd name="T26" fmla="*/ 807 w 59"/>
                <a:gd name="T27" fmla="*/ 6781 h 59"/>
                <a:gd name="T28" fmla="*/ 3229 w 59"/>
                <a:gd name="T29" fmla="*/ 3390 h 59"/>
                <a:gd name="T30" fmla="*/ 7265 w 59"/>
                <a:gd name="T31" fmla="*/ 753 h 59"/>
                <a:gd name="T32" fmla="*/ 12108 w 59"/>
                <a:gd name="T33" fmla="*/ 0 h 5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9"/>
                <a:gd name="T52" fmla="*/ 0 h 59"/>
                <a:gd name="T53" fmla="*/ 59 w 59"/>
                <a:gd name="T54" fmla="*/ 59 h 5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9" h="59">
                  <a:moveTo>
                    <a:pt x="30" y="0"/>
                  </a:moveTo>
                  <a:lnTo>
                    <a:pt x="42" y="2"/>
                  </a:lnTo>
                  <a:lnTo>
                    <a:pt x="50" y="9"/>
                  </a:lnTo>
                  <a:lnTo>
                    <a:pt x="57" y="18"/>
                  </a:lnTo>
                  <a:lnTo>
                    <a:pt x="59" y="30"/>
                  </a:lnTo>
                  <a:lnTo>
                    <a:pt x="57" y="42"/>
                  </a:lnTo>
                  <a:lnTo>
                    <a:pt x="50" y="50"/>
                  </a:lnTo>
                  <a:lnTo>
                    <a:pt x="42" y="57"/>
                  </a:lnTo>
                  <a:lnTo>
                    <a:pt x="30" y="59"/>
                  </a:lnTo>
                  <a:lnTo>
                    <a:pt x="18" y="57"/>
                  </a:lnTo>
                  <a:lnTo>
                    <a:pt x="8" y="50"/>
                  </a:lnTo>
                  <a:lnTo>
                    <a:pt x="2" y="42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8" y="9"/>
                  </a:lnTo>
                  <a:lnTo>
                    <a:pt x="18" y="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473A2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197" name="Freeform 185"/>
            <p:cNvSpPr>
              <a:spLocks/>
            </p:cNvSpPr>
            <p:nvPr/>
          </p:nvSpPr>
          <p:spPr bwMode="auto">
            <a:xfrm>
              <a:off x="1546226" y="3643313"/>
              <a:ext cx="20638" cy="19050"/>
            </a:xfrm>
            <a:custGeom>
              <a:avLst/>
              <a:gdLst>
                <a:gd name="T0" fmla="*/ 9906 w 50"/>
                <a:gd name="T1" fmla="*/ 0 h 52"/>
                <a:gd name="T2" fmla="*/ 14034 w 50"/>
                <a:gd name="T3" fmla="*/ 1099 h 52"/>
                <a:gd name="T4" fmla="*/ 17749 w 50"/>
                <a:gd name="T5" fmla="*/ 2931 h 52"/>
                <a:gd name="T6" fmla="*/ 19812 w 50"/>
                <a:gd name="T7" fmla="*/ 5862 h 52"/>
                <a:gd name="T8" fmla="*/ 20638 w 50"/>
                <a:gd name="T9" fmla="*/ 9525 h 52"/>
                <a:gd name="T10" fmla="*/ 19812 w 50"/>
                <a:gd name="T11" fmla="*/ 13188 h 52"/>
                <a:gd name="T12" fmla="*/ 17749 w 50"/>
                <a:gd name="T13" fmla="*/ 16119 h 52"/>
                <a:gd name="T14" fmla="*/ 14034 w 50"/>
                <a:gd name="T15" fmla="*/ 18317 h 52"/>
                <a:gd name="T16" fmla="*/ 9906 w 50"/>
                <a:gd name="T17" fmla="*/ 19050 h 52"/>
                <a:gd name="T18" fmla="*/ 6191 w 50"/>
                <a:gd name="T19" fmla="*/ 18317 h 52"/>
                <a:gd name="T20" fmla="*/ 2889 w 50"/>
                <a:gd name="T21" fmla="*/ 16119 h 52"/>
                <a:gd name="T22" fmla="*/ 826 w 50"/>
                <a:gd name="T23" fmla="*/ 13188 h 52"/>
                <a:gd name="T24" fmla="*/ 0 w 50"/>
                <a:gd name="T25" fmla="*/ 9525 h 52"/>
                <a:gd name="T26" fmla="*/ 826 w 50"/>
                <a:gd name="T27" fmla="*/ 5862 h 52"/>
                <a:gd name="T28" fmla="*/ 2889 w 50"/>
                <a:gd name="T29" fmla="*/ 2931 h 52"/>
                <a:gd name="T30" fmla="*/ 6191 w 50"/>
                <a:gd name="T31" fmla="*/ 1099 h 52"/>
                <a:gd name="T32" fmla="*/ 9906 w 50"/>
                <a:gd name="T33" fmla="*/ 0 h 5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0"/>
                <a:gd name="T52" fmla="*/ 0 h 52"/>
                <a:gd name="T53" fmla="*/ 50 w 50"/>
                <a:gd name="T54" fmla="*/ 52 h 5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0" h="52">
                  <a:moveTo>
                    <a:pt x="24" y="0"/>
                  </a:moveTo>
                  <a:lnTo>
                    <a:pt x="34" y="3"/>
                  </a:lnTo>
                  <a:lnTo>
                    <a:pt x="43" y="8"/>
                  </a:lnTo>
                  <a:lnTo>
                    <a:pt x="48" y="16"/>
                  </a:lnTo>
                  <a:lnTo>
                    <a:pt x="50" y="26"/>
                  </a:lnTo>
                  <a:lnTo>
                    <a:pt x="48" y="36"/>
                  </a:lnTo>
                  <a:lnTo>
                    <a:pt x="43" y="44"/>
                  </a:lnTo>
                  <a:lnTo>
                    <a:pt x="34" y="50"/>
                  </a:lnTo>
                  <a:lnTo>
                    <a:pt x="24" y="52"/>
                  </a:lnTo>
                  <a:lnTo>
                    <a:pt x="15" y="50"/>
                  </a:lnTo>
                  <a:lnTo>
                    <a:pt x="7" y="44"/>
                  </a:lnTo>
                  <a:lnTo>
                    <a:pt x="2" y="36"/>
                  </a:lnTo>
                  <a:lnTo>
                    <a:pt x="0" y="26"/>
                  </a:lnTo>
                  <a:lnTo>
                    <a:pt x="2" y="16"/>
                  </a:lnTo>
                  <a:lnTo>
                    <a:pt x="7" y="8"/>
                  </a:lnTo>
                  <a:lnTo>
                    <a:pt x="15" y="3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776B4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198" name="Freeform 187"/>
            <p:cNvSpPr>
              <a:spLocks/>
            </p:cNvSpPr>
            <p:nvPr/>
          </p:nvSpPr>
          <p:spPr bwMode="auto">
            <a:xfrm>
              <a:off x="1589088" y="3643313"/>
              <a:ext cx="19050" cy="19050"/>
            </a:xfrm>
            <a:custGeom>
              <a:avLst/>
              <a:gdLst>
                <a:gd name="T0" fmla="*/ 9338 w 51"/>
                <a:gd name="T1" fmla="*/ 0 h 52"/>
                <a:gd name="T2" fmla="*/ 13074 w 51"/>
                <a:gd name="T3" fmla="*/ 1099 h 52"/>
                <a:gd name="T4" fmla="*/ 16062 w 51"/>
                <a:gd name="T5" fmla="*/ 2931 h 52"/>
                <a:gd name="T6" fmla="*/ 18303 w 51"/>
                <a:gd name="T7" fmla="*/ 5862 h 52"/>
                <a:gd name="T8" fmla="*/ 19050 w 51"/>
                <a:gd name="T9" fmla="*/ 9525 h 52"/>
                <a:gd name="T10" fmla="*/ 18303 w 51"/>
                <a:gd name="T11" fmla="*/ 13188 h 52"/>
                <a:gd name="T12" fmla="*/ 16062 w 51"/>
                <a:gd name="T13" fmla="*/ 16119 h 52"/>
                <a:gd name="T14" fmla="*/ 13074 w 51"/>
                <a:gd name="T15" fmla="*/ 18317 h 52"/>
                <a:gd name="T16" fmla="*/ 9338 w 51"/>
                <a:gd name="T17" fmla="*/ 19050 h 52"/>
                <a:gd name="T18" fmla="*/ 5603 w 51"/>
                <a:gd name="T19" fmla="*/ 18317 h 52"/>
                <a:gd name="T20" fmla="*/ 2988 w 51"/>
                <a:gd name="T21" fmla="*/ 16119 h 52"/>
                <a:gd name="T22" fmla="*/ 1121 w 51"/>
                <a:gd name="T23" fmla="*/ 13188 h 52"/>
                <a:gd name="T24" fmla="*/ 0 w 51"/>
                <a:gd name="T25" fmla="*/ 9525 h 52"/>
                <a:gd name="T26" fmla="*/ 1121 w 51"/>
                <a:gd name="T27" fmla="*/ 5862 h 52"/>
                <a:gd name="T28" fmla="*/ 2988 w 51"/>
                <a:gd name="T29" fmla="*/ 2931 h 52"/>
                <a:gd name="T30" fmla="*/ 5603 w 51"/>
                <a:gd name="T31" fmla="*/ 1099 h 52"/>
                <a:gd name="T32" fmla="*/ 9338 w 51"/>
                <a:gd name="T33" fmla="*/ 0 h 5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1"/>
                <a:gd name="T52" fmla="*/ 0 h 52"/>
                <a:gd name="T53" fmla="*/ 51 w 51"/>
                <a:gd name="T54" fmla="*/ 52 h 5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1" h="52">
                  <a:moveTo>
                    <a:pt x="25" y="0"/>
                  </a:moveTo>
                  <a:lnTo>
                    <a:pt x="35" y="3"/>
                  </a:lnTo>
                  <a:lnTo>
                    <a:pt x="43" y="8"/>
                  </a:lnTo>
                  <a:lnTo>
                    <a:pt x="49" y="16"/>
                  </a:lnTo>
                  <a:lnTo>
                    <a:pt x="51" y="26"/>
                  </a:lnTo>
                  <a:lnTo>
                    <a:pt x="49" y="36"/>
                  </a:lnTo>
                  <a:lnTo>
                    <a:pt x="43" y="44"/>
                  </a:lnTo>
                  <a:lnTo>
                    <a:pt x="35" y="50"/>
                  </a:lnTo>
                  <a:lnTo>
                    <a:pt x="25" y="52"/>
                  </a:lnTo>
                  <a:lnTo>
                    <a:pt x="15" y="50"/>
                  </a:lnTo>
                  <a:lnTo>
                    <a:pt x="8" y="44"/>
                  </a:lnTo>
                  <a:lnTo>
                    <a:pt x="3" y="36"/>
                  </a:lnTo>
                  <a:lnTo>
                    <a:pt x="0" y="26"/>
                  </a:lnTo>
                  <a:lnTo>
                    <a:pt x="3" y="16"/>
                  </a:lnTo>
                  <a:lnTo>
                    <a:pt x="8" y="8"/>
                  </a:lnTo>
                  <a:lnTo>
                    <a:pt x="15" y="3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776B4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199" name="Freeform 189"/>
            <p:cNvSpPr>
              <a:spLocks/>
            </p:cNvSpPr>
            <p:nvPr/>
          </p:nvSpPr>
          <p:spPr bwMode="auto">
            <a:xfrm>
              <a:off x="1552576" y="3646488"/>
              <a:ext cx="14288" cy="14287"/>
            </a:xfrm>
            <a:custGeom>
              <a:avLst/>
              <a:gdLst>
                <a:gd name="T0" fmla="*/ 6940 w 35"/>
                <a:gd name="T1" fmla="*/ 0 h 35"/>
                <a:gd name="T2" fmla="*/ 9797 w 35"/>
                <a:gd name="T3" fmla="*/ 408 h 35"/>
                <a:gd name="T4" fmla="*/ 12247 w 35"/>
                <a:gd name="T5" fmla="*/ 2041 h 35"/>
                <a:gd name="T6" fmla="*/ 13880 w 35"/>
                <a:gd name="T7" fmla="*/ 4490 h 35"/>
                <a:gd name="T8" fmla="*/ 14288 w 35"/>
                <a:gd name="T9" fmla="*/ 6939 h 35"/>
                <a:gd name="T10" fmla="*/ 13880 w 35"/>
                <a:gd name="T11" fmla="*/ 10205 h 35"/>
                <a:gd name="T12" fmla="*/ 12247 w 35"/>
                <a:gd name="T13" fmla="*/ 12246 h 35"/>
                <a:gd name="T14" fmla="*/ 9797 w 35"/>
                <a:gd name="T15" fmla="*/ 13879 h 35"/>
                <a:gd name="T16" fmla="*/ 6940 w 35"/>
                <a:gd name="T17" fmla="*/ 14287 h 35"/>
                <a:gd name="T18" fmla="*/ 4082 w 35"/>
                <a:gd name="T19" fmla="*/ 13879 h 35"/>
                <a:gd name="T20" fmla="*/ 2041 w 35"/>
                <a:gd name="T21" fmla="*/ 12246 h 35"/>
                <a:gd name="T22" fmla="*/ 408 w 35"/>
                <a:gd name="T23" fmla="*/ 10205 h 35"/>
                <a:gd name="T24" fmla="*/ 0 w 35"/>
                <a:gd name="T25" fmla="*/ 6939 h 35"/>
                <a:gd name="T26" fmla="*/ 408 w 35"/>
                <a:gd name="T27" fmla="*/ 4490 h 35"/>
                <a:gd name="T28" fmla="*/ 2041 w 35"/>
                <a:gd name="T29" fmla="*/ 2041 h 35"/>
                <a:gd name="T30" fmla="*/ 4082 w 35"/>
                <a:gd name="T31" fmla="*/ 408 h 35"/>
                <a:gd name="T32" fmla="*/ 6940 w 35"/>
                <a:gd name="T33" fmla="*/ 0 h 3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5"/>
                <a:gd name="T52" fmla="*/ 0 h 35"/>
                <a:gd name="T53" fmla="*/ 35 w 35"/>
                <a:gd name="T54" fmla="*/ 35 h 3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5" h="35">
                  <a:moveTo>
                    <a:pt x="17" y="0"/>
                  </a:moveTo>
                  <a:lnTo>
                    <a:pt x="24" y="1"/>
                  </a:lnTo>
                  <a:lnTo>
                    <a:pt x="30" y="5"/>
                  </a:lnTo>
                  <a:lnTo>
                    <a:pt x="34" y="11"/>
                  </a:lnTo>
                  <a:lnTo>
                    <a:pt x="35" y="17"/>
                  </a:lnTo>
                  <a:lnTo>
                    <a:pt x="34" y="25"/>
                  </a:lnTo>
                  <a:lnTo>
                    <a:pt x="30" y="30"/>
                  </a:lnTo>
                  <a:lnTo>
                    <a:pt x="24" y="34"/>
                  </a:lnTo>
                  <a:lnTo>
                    <a:pt x="17" y="35"/>
                  </a:lnTo>
                  <a:lnTo>
                    <a:pt x="10" y="34"/>
                  </a:lnTo>
                  <a:lnTo>
                    <a:pt x="5" y="30"/>
                  </a:lnTo>
                  <a:lnTo>
                    <a:pt x="1" y="25"/>
                  </a:lnTo>
                  <a:lnTo>
                    <a:pt x="0" y="17"/>
                  </a:lnTo>
                  <a:lnTo>
                    <a:pt x="1" y="11"/>
                  </a:lnTo>
                  <a:lnTo>
                    <a:pt x="5" y="5"/>
                  </a:lnTo>
                  <a:lnTo>
                    <a:pt x="10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B28C5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00" name="Freeform 191"/>
            <p:cNvSpPr>
              <a:spLocks/>
            </p:cNvSpPr>
            <p:nvPr/>
          </p:nvSpPr>
          <p:spPr bwMode="auto">
            <a:xfrm>
              <a:off x="1593851" y="3646488"/>
              <a:ext cx="14288" cy="14287"/>
            </a:xfrm>
            <a:custGeom>
              <a:avLst/>
              <a:gdLst>
                <a:gd name="T0" fmla="*/ 7144 w 36"/>
                <a:gd name="T1" fmla="*/ 0 h 35"/>
                <a:gd name="T2" fmla="*/ 9922 w 36"/>
                <a:gd name="T3" fmla="*/ 408 h 35"/>
                <a:gd name="T4" fmla="*/ 11907 w 36"/>
                <a:gd name="T5" fmla="*/ 2041 h 35"/>
                <a:gd name="T6" fmla="*/ 13891 w 36"/>
                <a:gd name="T7" fmla="*/ 4490 h 35"/>
                <a:gd name="T8" fmla="*/ 14288 w 36"/>
                <a:gd name="T9" fmla="*/ 6939 h 35"/>
                <a:gd name="T10" fmla="*/ 13891 w 36"/>
                <a:gd name="T11" fmla="*/ 10205 h 35"/>
                <a:gd name="T12" fmla="*/ 11907 w 36"/>
                <a:gd name="T13" fmla="*/ 12246 h 35"/>
                <a:gd name="T14" fmla="*/ 9922 w 36"/>
                <a:gd name="T15" fmla="*/ 13879 h 35"/>
                <a:gd name="T16" fmla="*/ 7144 w 36"/>
                <a:gd name="T17" fmla="*/ 14287 h 35"/>
                <a:gd name="T18" fmla="*/ 4366 w 36"/>
                <a:gd name="T19" fmla="*/ 13879 h 35"/>
                <a:gd name="T20" fmla="*/ 2381 w 36"/>
                <a:gd name="T21" fmla="*/ 12246 h 35"/>
                <a:gd name="T22" fmla="*/ 794 w 36"/>
                <a:gd name="T23" fmla="*/ 10205 h 35"/>
                <a:gd name="T24" fmla="*/ 0 w 36"/>
                <a:gd name="T25" fmla="*/ 6939 h 35"/>
                <a:gd name="T26" fmla="*/ 794 w 36"/>
                <a:gd name="T27" fmla="*/ 4490 h 35"/>
                <a:gd name="T28" fmla="*/ 2381 w 36"/>
                <a:gd name="T29" fmla="*/ 2041 h 35"/>
                <a:gd name="T30" fmla="*/ 4366 w 36"/>
                <a:gd name="T31" fmla="*/ 408 h 35"/>
                <a:gd name="T32" fmla="*/ 7144 w 36"/>
                <a:gd name="T33" fmla="*/ 0 h 3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35"/>
                <a:gd name="T53" fmla="*/ 36 w 36"/>
                <a:gd name="T54" fmla="*/ 35 h 3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35">
                  <a:moveTo>
                    <a:pt x="18" y="0"/>
                  </a:moveTo>
                  <a:lnTo>
                    <a:pt x="25" y="1"/>
                  </a:lnTo>
                  <a:lnTo>
                    <a:pt x="30" y="5"/>
                  </a:lnTo>
                  <a:lnTo>
                    <a:pt x="35" y="11"/>
                  </a:lnTo>
                  <a:lnTo>
                    <a:pt x="36" y="17"/>
                  </a:lnTo>
                  <a:lnTo>
                    <a:pt x="35" y="25"/>
                  </a:lnTo>
                  <a:lnTo>
                    <a:pt x="30" y="30"/>
                  </a:lnTo>
                  <a:lnTo>
                    <a:pt x="25" y="34"/>
                  </a:lnTo>
                  <a:lnTo>
                    <a:pt x="18" y="35"/>
                  </a:lnTo>
                  <a:lnTo>
                    <a:pt x="11" y="34"/>
                  </a:lnTo>
                  <a:lnTo>
                    <a:pt x="6" y="30"/>
                  </a:lnTo>
                  <a:lnTo>
                    <a:pt x="2" y="25"/>
                  </a:lnTo>
                  <a:lnTo>
                    <a:pt x="0" y="17"/>
                  </a:lnTo>
                  <a:lnTo>
                    <a:pt x="2" y="11"/>
                  </a:lnTo>
                  <a:lnTo>
                    <a:pt x="6" y="5"/>
                  </a:lnTo>
                  <a:lnTo>
                    <a:pt x="11" y="1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B28C5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01" name="Freeform 193"/>
            <p:cNvSpPr>
              <a:spLocks/>
            </p:cNvSpPr>
            <p:nvPr/>
          </p:nvSpPr>
          <p:spPr bwMode="auto">
            <a:xfrm>
              <a:off x="1641476" y="3652838"/>
              <a:ext cx="9525" cy="9525"/>
            </a:xfrm>
            <a:custGeom>
              <a:avLst/>
              <a:gdLst>
                <a:gd name="T0" fmla="*/ 4989 w 21"/>
                <a:gd name="T1" fmla="*/ 0 h 23"/>
                <a:gd name="T2" fmla="*/ 6804 w 21"/>
                <a:gd name="T3" fmla="*/ 414 h 23"/>
                <a:gd name="T4" fmla="*/ 8164 w 21"/>
                <a:gd name="T5" fmla="*/ 1242 h 23"/>
                <a:gd name="T6" fmla="*/ 9071 w 21"/>
                <a:gd name="T7" fmla="*/ 2899 h 23"/>
                <a:gd name="T8" fmla="*/ 9525 w 21"/>
                <a:gd name="T9" fmla="*/ 4970 h 23"/>
                <a:gd name="T10" fmla="*/ 9071 w 21"/>
                <a:gd name="T11" fmla="*/ 6626 h 23"/>
                <a:gd name="T12" fmla="*/ 8164 w 21"/>
                <a:gd name="T13" fmla="*/ 8283 h 23"/>
                <a:gd name="T14" fmla="*/ 6804 w 21"/>
                <a:gd name="T15" fmla="*/ 9111 h 23"/>
                <a:gd name="T16" fmla="*/ 4989 w 21"/>
                <a:gd name="T17" fmla="*/ 9525 h 23"/>
                <a:gd name="T18" fmla="*/ 2721 w 21"/>
                <a:gd name="T19" fmla="*/ 9111 h 23"/>
                <a:gd name="T20" fmla="*/ 1361 w 21"/>
                <a:gd name="T21" fmla="*/ 8283 h 23"/>
                <a:gd name="T22" fmla="*/ 454 w 21"/>
                <a:gd name="T23" fmla="*/ 6626 h 23"/>
                <a:gd name="T24" fmla="*/ 0 w 21"/>
                <a:gd name="T25" fmla="*/ 4970 h 23"/>
                <a:gd name="T26" fmla="*/ 454 w 21"/>
                <a:gd name="T27" fmla="*/ 2899 h 23"/>
                <a:gd name="T28" fmla="*/ 1361 w 21"/>
                <a:gd name="T29" fmla="*/ 1242 h 23"/>
                <a:gd name="T30" fmla="*/ 2721 w 21"/>
                <a:gd name="T31" fmla="*/ 414 h 23"/>
                <a:gd name="T32" fmla="*/ 4989 w 21"/>
                <a:gd name="T33" fmla="*/ 0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1"/>
                <a:gd name="T52" fmla="*/ 0 h 23"/>
                <a:gd name="T53" fmla="*/ 21 w 21"/>
                <a:gd name="T54" fmla="*/ 23 h 2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1" h="23">
                  <a:moveTo>
                    <a:pt x="11" y="0"/>
                  </a:moveTo>
                  <a:lnTo>
                    <a:pt x="15" y="1"/>
                  </a:lnTo>
                  <a:lnTo>
                    <a:pt x="18" y="3"/>
                  </a:lnTo>
                  <a:lnTo>
                    <a:pt x="20" y="7"/>
                  </a:lnTo>
                  <a:lnTo>
                    <a:pt x="21" y="12"/>
                  </a:lnTo>
                  <a:lnTo>
                    <a:pt x="20" y="16"/>
                  </a:lnTo>
                  <a:lnTo>
                    <a:pt x="18" y="20"/>
                  </a:lnTo>
                  <a:lnTo>
                    <a:pt x="15" y="22"/>
                  </a:lnTo>
                  <a:lnTo>
                    <a:pt x="11" y="23"/>
                  </a:lnTo>
                  <a:lnTo>
                    <a:pt x="6" y="22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2"/>
                  </a:lnTo>
                  <a:lnTo>
                    <a:pt x="1" y="7"/>
                  </a:lnTo>
                  <a:lnTo>
                    <a:pt x="3" y="3"/>
                  </a:lnTo>
                  <a:lnTo>
                    <a:pt x="6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4235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02" name="Freeform 195"/>
            <p:cNvSpPr>
              <a:spLocks/>
            </p:cNvSpPr>
            <p:nvPr/>
          </p:nvSpPr>
          <p:spPr bwMode="auto">
            <a:xfrm>
              <a:off x="1658938" y="3652838"/>
              <a:ext cx="9525" cy="9525"/>
            </a:xfrm>
            <a:custGeom>
              <a:avLst/>
              <a:gdLst>
                <a:gd name="T0" fmla="*/ 4989 w 21"/>
                <a:gd name="T1" fmla="*/ 0 h 23"/>
                <a:gd name="T2" fmla="*/ 6804 w 21"/>
                <a:gd name="T3" fmla="*/ 414 h 23"/>
                <a:gd name="T4" fmla="*/ 8164 w 21"/>
                <a:gd name="T5" fmla="*/ 1242 h 23"/>
                <a:gd name="T6" fmla="*/ 9071 w 21"/>
                <a:gd name="T7" fmla="*/ 2899 h 23"/>
                <a:gd name="T8" fmla="*/ 9525 w 21"/>
                <a:gd name="T9" fmla="*/ 4970 h 23"/>
                <a:gd name="T10" fmla="*/ 9071 w 21"/>
                <a:gd name="T11" fmla="*/ 6626 h 23"/>
                <a:gd name="T12" fmla="*/ 8164 w 21"/>
                <a:gd name="T13" fmla="*/ 8283 h 23"/>
                <a:gd name="T14" fmla="*/ 6804 w 21"/>
                <a:gd name="T15" fmla="*/ 9111 h 23"/>
                <a:gd name="T16" fmla="*/ 4989 w 21"/>
                <a:gd name="T17" fmla="*/ 9525 h 23"/>
                <a:gd name="T18" fmla="*/ 2721 w 21"/>
                <a:gd name="T19" fmla="*/ 9111 h 23"/>
                <a:gd name="T20" fmla="*/ 1361 w 21"/>
                <a:gd name="T21" fmla="*/ 8283 h 23"/>
                <a:gd name="T22" fmla="*/ 454 w 21"/>
                <a:gd name="T23" fmla="*/ 6626 h 23"/>
                <a:gd name="T24" fmla="*/ 0 w 21"/>
                <a:gd name="T25" fmla="*/ 4970 h 23"/>
                <a:gd name="T26" fmla="*/ 454 w 21"/>
                <a:gd name="T27" fmla="*/ 2899 h 23"/>
                <a:gd name="T28" fmla="*/ 1361 w 21"/>
                <a:gd name="T29" fmla="*/ 1242 h 23"/>
                <a:gd name="T30" fmla="*/ 2721 w 21"/>
                <a:gd name="T31" fmla="*/ 414 h 23"/>
                <a:gd name="T32" fmla="*/ 4989 w 21"/>
                <a:gd name="T33" fmla="*/ 0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1"/>
                <a:gd name="T52" fmla="*/ 0 h 23"/>
                <a:gd name="T53" fmla="*/ 21 w 21"/>
                <a:gd name="T54" fmla="*/ 23 h 2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1" h="23">
                  <a:moveTo>
                    <a:pt x="11" y="0"/>
                  </a:moveTo>
                  <a:lnTo>
                    <a:pt x="15" y="1"/>
                  </a:lnTo>
                  <a:lnTo>
                    <a:pt x="18" y="3"/>
                  </a:lnTo>
                  <a:lnTo>
                    <a:pt x="20" y="7"/>
                  </a:lnTo>
                  <a:lnTo>
                    <a:pt x="21" y="12"/>
                  </a:lnTo>
                  <a:lnTo>
                    <a:pt x="20" y="16"/>
                  </a:lnTo>
                  <a:lnTo>
                    <a:pt x="18" y="20"/>
                  </a:lnTo>
                  <a:lnTo>
                    <a:pt x="15" y="22"/>
                  </a:lnTo>
                  <a:lnTo>
                    <a:pt x="11" y="23"/>
                  </a:lnTo>
                  <a:lnTo>
                    <a:pt x="6" y="22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2"/>
                  </a:lnTo>
                  <a:lnTo>
                    <a:pt x="1" y="7"/>
                  </a:lnTo>
                  <a:lnTo>
                    <a:pt x="3" y="3"/>
                  </a:lnTo>
                  <a:lnTo>
                    <a:pt x="6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4235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03" name="Freeform 197"/>
            <p:cNvSpPr>
              <a:spLocks/>
            </p:cNvSpPr>
            <p:nvPr/>
          </p:nvSpPr>
          <p:spPr bwMode="auto">
            <a:xfrm>
              <a:off x="1676401" y="3652838"/>
              <a:ext cx="7938" cy="9525"/>
            </a:xfrm>
            <a:custGeom>
              <a:avLst/>
              <a:gdLst>
                <a:gd name="T0" fmla="*/ 3780 w 21"/>
                <a:gd name="T1" fmla="*/ 0 h 23"/>
                <a:gd name="T2" fmla="*/ 6048 w 21"/>
                <a:gd name="T3" fmla="*/ 414 h 23"/>
                <a:gd name="T4" fmla="*/ 7182 w 21"/>
                <a:gd name="T5" fmla="*/ 1242 h 23"/>
                <a:gd name="T6" fmla="*/ 7560 w 21"/>
                <a:gd name="T7" fmla="*/ 2899 h 23"/>
                <a:gd name="T8" fmla="*/ 7938 w 21"/>
                <a:gd name="T9" fmla="*/ 4970 h 23"/>
                <a:gd name="T10" fmla="*/ 7560 w 21"/>
                <a:gd name="T11" fmla="*/ 6626 h 23"/>
                <a:gd name="T12" fmla="*/ 7182 w 21"/>
                <a:gd name="T13" fmla="*/ 8283 h 23"/>
                <a:gd name="T14" fmla="*/ 6048 w 21"/>
                <a:gd name="T15" fmla="*/ 9111 h 23"/>
                <a:gd name="T16" fmla="*/ 3780 w 21"/>
                <a:gd name="T17" fmla="*/ 9525 h 23"/>
                <a:gd name="T18" fmla="*/ 2268 w 21"/>
                <a:gd name="T19" fmla="*/ 9111 h 23"/>
                <a:gd name="T20" fmla="*/ 1134 w 21"/>
                <a:gd name="T21" fmla="*/ 8283 h 23"/>
                <a:gd name="T22" fmla="*/ 378 w 21"/>
                <a:gd name="T23" fmla="*/ 6626 h 23"/>
                <a:gd name="T24" fmla="*/ 0 w 21"/>
                <a:gd name="T25" fmla="*/ 4970 h 23"/>
                <a:gd name="T26" fmla="*/ 378 w 21"/>
                <a:gd name="T27" fmla="*/ 2899 h 23"/>
                <a:gd name="T28" fmla="*/ 1134 w 21"/>
                <a:gd name="T29" fmla="*/ 1242 h 23"/>
                <a:gd name="T30" fmla="*/ 2268 w 21"/>
                <a:gd name="T31" fmla="*/ 414 h 23"/>
                <a:gd name="T32" fmla="*/ 3780 w 21"/>
                <a:gd name="T33" fmla="*/ 0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1"/>
                <a:gd name="T52" fmla="*/ 0 h 23"/>
                <a:gd name="T53" fmla="*/ 21 w 21"/>
                <a:gd name="T54" fmla="*/ 23 h 2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1" h="23">
                  <a:moveTo>
                    <a:pt x="10" y="0"/>
                  </a:moveTo>
                  <a:lnTo>
                    <a:pt x="16" y="1"/>
                  </a:lnTo>
                  <a:lnTo>
                    <a:pt x="19" y="3"/>
                  </a:lnTo>
                  <a:lnTo>
                    <a:pt x="20" y="7"/>
                  </a:lnTo>
                  <a:lnTo>
                    <a:pt x="21" y="12"/>
                  </a:lnTo>
                  <a:lnTo>
                    <a:pt x="20" y="16"/>
                  </a:lnTo>
                  <a:lnTo>
                    <a:pt x="19" y="20"/>
                  </a:lnTo>
                  <a:lnTo>
                    <a:pt x="16" y="22"/>
                  </a:lnTo>
                  <a:lnTo>
                    <a:pt x="10" y="23"/>
                  </a:lnTo>
                  <a:lnTo>
                    <a:pt x="6" y="22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2"/>
                  </a:lnTo>
                  <a:lnTo>
                    <a:pt x="1" y="7"/>
                  </a:lnTo>
                  <a:lnTo>
                    <a:pt x="3" y="3"/>
                  </a:lnTo>
                  <a:lnTo>
                    <a:pt x="6" y="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4235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04" name="Freeform 199"/>
            <p:cNvSpPr>
              <a:spLocks/>
            </p:cNvSpPr>
            <p:nvPr/>
          </p:nvSpPr>
          <p:spPr bwMode="auto">
            <a:xfrm>
              <a:off x="1590676" y="3267075"/>
              <a:ext cx="42863" cy="14287"/>
            </a:xfrm>
            <a:custGeom>
              <a:avLst/>
              <a:gdLst>
                <a:gd name="T0" fmla="*/ 21238 w 111"/>
                <a:gd name="T1" fmla="*/ 0 h 36"/>
                <a:gd name="T2" fmla="*/ 25872 w 111"/>
                <a:gd name="T3" fmla="*/ 0 h 36"/>
                <a:gd name="T4" fmla="*/ 29734 w 111"/>
                <a:gd name="T5" fmla="*/ 397 h 36"/>
                <a:gd name="T6" fmla="*/ 33209 w 111"/>
                <a:gd name="T7" fmla="*/ 1191 h 36"/>
                <a:gd name="T8" fmla="*/ 36685 w 111"/>
                <a:gd name="T9" fmla="*/ 1984 h 36"/>
                <a:gd name="T10" fmla="*/ 39001 w 111"/>
                <a:gd name="T11" fmla="*/ 2778 h 36"/>
                <a:gd name="T12" fmla="*/ 41318 w 111"/>
                <a:gd name="T13" fmla="*/ 4365 h 36"/>
                <a:gd name="T14" fmla="*/ 42477 w 111"/>
                <a:gd name="T15" fmla="*/ 5556 h 36"/>
                <a:gd name="T16" fmla="*/ 42863 w 111"/>
                <a:gd name="T17" fmla="*/ 7144 h 36"/>
                <a:gd name="T18" fmla="*/ 42477 w 111"/>
                <a:gd name="T19" fmla="*/ 8334 h 36"/>
                <a:gd name="T20" fmla="*/ 41318 w 111"/>
                <a:gd name="T21" fmla="*/ 9922 h 36"/>
                <a:gd name="T22" fmla="*/ 39001 w 111"/>
                <a:gd name="T23" fmla="*/ 11112 h 36"/>
                <a:gd name="T24" fmla="*/ 36685 w 111"/>
                <a:gd name="T25" fmla="*/ 12303 h 36"/>
                <a:gd name="T26" fmla="*/ 33209 w 111"/>
                <a:gd name="T27" fmla="*/ 13096 h 36"/>
                <a:gd name="T28" fmla="*/ 29734 w 111"/>
                <a:gd name="T29" fmla="*/ 13890 h 36"/>
                <a:gd name="T30" fmla="*/ 25872 w 111"/>
                <a:gd name="T31" fmla="*/ 14287 h 36"/>
                <a:gd name="T32" fmla="*/ 21238 w 111"/>
                <a:gd name="T33" fmla="*/ 14287 h 36"/>
                <a:gd name="T34" fmla="*/ 16991 w 111"/>
                <a:gd name="T35" fmla="*/ 14287 h 36"/>
                <a:gd name="T36" fmla="*/ 13129 w 111"/>
                <a:gd name="T37" fmla="*/ 13890 h 36"/>
                <a:gd name="T38" fmla="*/ 9268 w 111"/>
                <a:gd name="T39" fmla="*/ 13096 h 36"/>
                <a:gd name="T40" fmla="*/ 6178 w 111"/>
                <a:gd name="T41" fmla="*/ 12303 h 36"/>
                <a:gd name="T42" fmla="*/ 3475 w 111"/>
                <a:gd name="T43" fmla="*/ 11112 h 36"/>
                <a:gd name="T44" fmla="*/ 1545 w 111"/>
                <a:gd name="T45" fmla="*/ 9922 h 36"/>
                <a:gd name="T46" fmla="*/ 386 w 111"/>
                <a:gd name="T47" fmla="*/ 8334 h 36"/>
                <a:gd name="T48" fmla="*/ 0 w 111"/>
                <a:gd name="T49" fmla="*/ 7144 h 36"/>
                <a:gd name="T50" fmla="*/ 386 w 111"/>
                <a:gd name="T51" fmla="*/ 5556 h 36"/>
                <a:gd name="T52" fmla="*/ 1545 w 111"/>
                <a:gd name="T53" fmla="*/ 4365 h 36"/>
                <a:gd name="T54" fmla="*/ 3475 w 111"/>
                <a:gd name="T55" fmla="*/ 2778 h 36"/>
                <a:gd name="T56" fmla="*/ 6178 w 111"/>
                <a:gd name="T57" fmla="*/ 1984 h 36"/>
                <a:gd name="T58" fmla="*/ 9268 w 111"/>
                <a:gd name="T59" fmla="*/ 1191 h 36"/>
                <a:gd name="T60" fmla="*/ 13129 w 111"/>
                <a:gd name="T61" fmla="*/ 397 h 36"/>
                <a:gd name="T62" fmla="*/ 16991 w 111"/>
                <a:gd name="T63" fmla="*/ 0 h 36"/>
                <a:gd name="T64" fmla="*/ 21238 w 111"/>
                <a:gd name="T65" fmla="*/ 0 h 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11"/>
                <a:gd name="T100" fmla="*/ 0 h 36"/>
                <a:gd name="T101" fmla="*/ 111 w 111"/>
                <a:gd name="T102" fmla="*/ 36 h 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11" h="36">
                  <a:moveTo>
                    <a:pt x="55" y="0"/>
                  </a:moveTo>
                  <a:lnTo>
                    <a:pt x="67" y="0"/>
                  </a:lnTo>
                  <a:lnTo>
                    <a:pt x="77" y="1"/>
                  </a:lnTo>
                  <a:lnTo>
                    <a:pt x="86" y="3"/>
                  </a:lnTo>
                  <a:lnTo>
                    <a:pt x="95" y="5"/>
                  </a:lnTo>
                  <a:lnTo>
                    <a:pt x="101" y="7"/>
                  </a:lnTo>
                  <a:lnTo>
                    <a:pt x="107" y="11"/>
                  </a:lnTo>
                  <a:lnTo>
                    <a:pt x="110" y="14"/>
                  </a:lnTo>
                  <a:lnTo>
                    <a:pt x="111" y="18"/>
                  </a:lnTo>
                  <a:lnTo>
                    <a:pt x="110" y="21"/>
                  </a:lnTo>
                  <a:lnTo>
                    <a:pt x="107" y="25"/>
                  </a:lnTo>
                  <a:lnTo>
                    <a:pt x="101" y="28"/>
                  </a:lnTo>
                  <a:lnTo>
                    <a:pt x="95" y="31"/>
                  </a:lnTo>
                  <a:lnTo>
                    <a:pt x="86" y="33"/>
                  </a:lnTo>
                  <a:lnTo>
                    <a:pt x="77" y="35"/>
                  </a:lnTo>
                  <a:lnTo>
                    <a:pt x="67" y="36"/>
                  </a:lnTo>
                  <a:lnTo>
                    <a:pt x="55" y="36"/>
                  </a:lnTo>
                  <a:lnTo>
                    <a:pt x="44" y="36"/>
                  </a:lnTo>
                  <a:lnTo>
                    <a:pt x="34" y="35"/>
                  </a:lnTo>
                  <a:lnTo>
                    <a:pt x="24" y="33"/>
                  </a:lnTo>
                  <a:lnTo>
                    <a:pt x="16" y="31"/>
                  </a:lnTo>
                  <a:lnTo>
                    <a:pt x="9" y="28"/>
                  </a:lnTo>
                  <a:lnTo>
                    <a:pt x="4" y="25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1" y="14"/>
                  </a:lnTo>
                  <a:lnTo>
                    <a:pt x="4" y="11"/>
                  </a:lnTo>
                  <a:lnTo>
                    <a:pt x="9" y="7"/>
                  </a:lnTo>
                  <a:lnTo>
                    <a:pt x="16" y="5"/>
                  </a:lnTo>
                  <a:lnTo>
                    <a:pt x="24" y="3"/>
                  </a:lnTo>
                  <a:lnTo>
                    <a:pt x="34" y="1"/>
                  </a:lnTo>
                  <a:lnTo>
                    <a:pt x="44" y="0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6356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</p:grpSp>
      <p:grpSp>
        <p:nvGrpSpPr>
          <p:cNvPr id="205" name="Gruppieren 233"/>
          <p:cNvGrpSpPr>
            <a:grpSpLocks/>
          </p:cNvGrpSpPr>
          <p:nvPr/>
        </p:nvGrpSpPr>
        <p:grpSpPr bwMode="auto">
          <a:xfrm>
            <a:off x="1155016" y="3004978"/>
            <a:ext cx="307975" cy="404813"/>
            <a:chOff x="1404938" y="3213100"/>
            <a:chExt cx="307976" cy="523875"/>
          </a:xfrm>
        </p:grpSpPr>
        <p:sp>
          <p:nvSpPr>
            <p:cNvPr id="206" name="Freeform 129"/>
            <p:cNvSpPr>
              <a:spLocks/>
            </p:cNvSpPr>
            <p:nvPr/>
          </p:nvSpPr>
          <p:spPr bwMode="auto">
            <a:xfrm>
              <a:off x="1404938" y="3446463"/>
              <a:ext cx="300038" cy="290512"/>
            </a:xfrm>
            <a:custGeom>
              <a:avLst/>
              <a:gdLst>
                <a:gd name="T0" fmla="*/ 0 w 756"/>
                <a:gd name="T1" fmla="*/ 0 h 730"/>
                <a:gd name="T2" fmla="*/ 53975 w 756"/>
                <a:gd name="T3" fmla="*/ 251910 h 730"/>
                <a:gd name="T4" fmla="*/ 92075 w 756"/>
                <a:gd name="T5" fmla="*/ 290512 h 730"/>
                <a:gd name="T6" fmla="*/ 285750 w 756"/>
                <a:gd name="T7" fmla="*/ 290114 h 730"/>
                <a:gd name="T8" fmla="*/ 300038 w 756"/>
                <a:gd name="T9" fmla="*/ 248328 h 730"/>
                <a:gd name="T10" fmla="*/ 250825 w 756"/>
                <a:gd name="T11" fmla="*/ 31837 h 730"/>
                <a:gd name="T12" fmla="*/ 232569 w 756"/>
                <a:gd name="T13" fmla="*/ 8357 h 730"/>
                <a:gd name="T14" fmla="*/ 0 w 756"/>
                <a:gd name="T15" fmla="*/ 0 h 7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56"/>
                <a:gd name="T25" fmla="*/ 0 h 730"/>
                <a:gd name="T26" fmla="*/ 756 w 756"/>
                <a:gd name="T27" fmla="*/ 730 h 73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56" h="730">
                  <a:moveTo>
                    <a:pt x="0" y="0"/>
                  </a:moveTo>
                  <a:lnTo>
                    <a:pt x="136" y="633"/>
                  </a:lnTo>
                  <a:lnTo>
                    <a:pt x="232" y="730"/>
                  </a:lnTo>
                  <a:lnTo>
                    <a:pt x="720" y="729"/>
                  </a:lnTo>
                  <a:lnTo>
                    <a:pt x="756" y="624"/>
                  </a:lnTo>
                  <a:lnTo>
                    <a:pt x="632" y="80"/>
                  </a:lnTo>
                  <a:lnTo>
                    <a:pt x="586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919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07" name="Freeform 131"/>
            <p:cNvSpPr>
              <a:spLocks/>
            </p:cNvSpPr>
            <p:nvPr/>
          </p:nvSpPr>
          <p:spPr bwMode="auto">
            <a:xfrm>
              <a:off x="1466851" y="3213100"/>
              <a:ext cx="246063" cy="523875"/>
            </a:xfrm>
            <a:custGeom>
              <a:avLst/>
              <a:gdLst>
                <a:gd name="T0" fmla="*/ 0 w 621"/>
                <a:gd name="T1" fmla="*/ 0 h 1320"/>
                <a:gd name="T2" fmla="*/ 0 w 621"/>
                <a:gd name="T3" fmla="*/ 454025 h 1320"/>
                <a:gd name="T4" fmla="*/ 29718 w 621"/>
                <a:gd name="T5" fmla="*/ 523875 h 1320"/>
                <a:gd name="T6" fmla="*/ 223081 w 621"/>
                <a:gd name="T7" fmla="*/ 523081 h 1320"/>
                <a:gd name="T8" fmla="*/ 246063 w 621"/>
                <a:gd name="T9" fmla="*/ 447278 h 1320"/>
                <a:gd name="T10" fmla="*/ 242893 w 621"/>
                <a:gd name="T11" fmla="*/ 57547 h 1320"/>
                <a:gd name="T12" fmla="*/ 229817 w 621"/>
                <a:gd name="T13" fmla="*/ 14684 h 1320"/>
                <a:gd name="T14" fmla="*/ 0 w 621"/>
                <a:gd name="T15" fmla="*/ 0 h 13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21"/>
                <a:gd name="T25" fmla="*/ 0 h 1320"/>
                <a:gd name="T26" fmla="*/ 621 w 621"/>
                <a:gd name="T27" fmla="*/ 1320 h 132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21" h="1320">
                  <a:moveTo>
                    <a:pt x="0" y="0"/>
                  </a:moveTo>
                  <a:lnTo>
                    <a:pt x="0" y="1144"/>
                  </a:lnTo>
                  <a:lnTo>
                    <a:pt x="75" y="1320"/>
                  </a:lnTo>
                  <a:lnTo>
                    <a:pt x="563" y="1318"/>
                  </a:lnTo>
                  <a:lnTo>
                    <a:pt x="621" y="1127"/>
                  </a:lnTo>
                  <a:lnTo>
                    <a:pt x="613" y="145"/>
                  </a:lnTo>
                  <a:lnTo>
                    <a:pt x="580" y="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1442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08" name="Freeform 133"/>
            <p:cNvSpPr>
              <a:spLocks/>
            </p:cNvSpPr>
            <p:nvPr/>
          </p:nvSpPr>
          <p:spPr bwMode="auto">
            <a:xfrm>
              <a:off x="1506538" y="3257550"/>
              <a:ext cx="200025" cy="479425"/>
            </a:xfrm>
            <a:custGeom>
              <a:avLst/>
              <a:gdLst>
                <a:gd name="T0" fmla="*/ 0 w 506"/>
                <a:gd name="T1" fmla="*/ 0 h 1208"/>
                <a:gd name="T2" fmla="*/ 190142 w 506"/>
                <a:gd name="T3" fmla="*/ 0 h 1208"/>
                <a:gd name="T4" fmla="*/ 200025 w 506"/>
                <a:gd name="T5" fmla="*/ 402828 h 1208"/>
                <a:gd name="T6" fmla="*/ 189747 w 506"/>
                <a:gd name="T7" fmla="*/ 478234 h 1208"/>
                <a:gd name="T8" fmla="*/ 0 w 506"/>
                <a:gd name="T9" fmla="*/ 479425 h 1208"/>
                <a:gd name="T10" fmla="*/ 0 w 506"/>
                <a:gd name="T11" fmla="*/ 409575 h 1208"/>
                <a:gd name="T12" fmla="*/ 0 w 506"/>
                <a:gd name="T13" fmla="*/ 0 h 120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06"/>
                <a:gd name="T22" fmla="*/ 0 h 1208"/>
                <a:gd name="T23" fmla="*/ 506 w 506"/>
                <a:gd name="T24" fmla="*/ 1208 h 120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06" h="1208">
                  <a:moveTo>
                    <a:pt x="0" y="0"/>
                  </a:moveTo>
                  <a:lnTo>
                    <a:pt x="481" y="0"/>
                  </a:lnTo>
                  <a:lnTo>
                    <a:pt x="506" y="1015"/>
                  </a:lnTo>
                  <a:lnTo>
                    <a:pt x="480" y="1205"/>
                  </a:lnTo>
                  <a:lnTo>
                    <a:pt x="0" y="1208"/>
                  </a:lnTo>
                  <a:lnTo>
                    <a:pt x="0" y="10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6B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09" name="Freeform 134"/>
            <p:cNvSpPr>
              <a:spLocks/>
            </p:cNvSpPr>
            <p:nvPr/>
          </p:nvSpPr>
          <p:spPr bwMode="auto">
            <a:xfrm>
              <a:off x="1506538" y="3257550"/>
              <a:ext cx="200025" cy="441325"/>
            </a:xfrm>
            <a:custGeom>
              <a:avLst/>
              <a:gdLst>
                <a:gd name="T0" fmla="*/ 0 w 502"/>
                <a:gd name="T1" fmla="*/ 0 h 1114"/>
                <a:gd name="T2" fmla="*/ 11954 w 502"/>
                <a:gd name="T3" fmla="*/ 0 h 1114"/>
                <a:gd name="T4" fmla="*/ 24306 w 502"/>
                <a:gd name="T5" fmla="*/ 0 h 1114"/>
                <a:gd name="T6" fmla="*/ 36260 w 502"/>
                <a:gd name="T7" fmla="*/ 0 h 1114"/>
                <a:gd name="T8" fmla="*/ 48213 w 502"/>
                <a:gd name="T9" fmla="*/ 0 h 1114"/>
                <a:gd name="T10" fmla="*/ 60167 w 502"/>
                <a:gd name="T11" fmla="*/ 0 h 1114"/>
                <a:gd name="T12" fmla="*/ 72121 w 502"/>
                <a:gd name="T13" fmla="*/ 0 h 1114"/>
                <a:gd name="T14" fmla="*/ 84473 w 502"/>
                <a:gd name="T15" fmla="*/ 0 h 1114"/>
                <a:gd name="T16" fmla="*/ 96426 w 502"/>
                <a:gd name="T17" fmla="*/ 0 h 1114"/>
                <a:gd name="T18" fmla="*/ 108380 w 502"/>
                <a:gd name="T19" fmla="*/ 0 h 1114"/>
                <a:gd name="T20" fmla="*/ 120334 w 502"/>
                <a:gd name="T21" fmla="*/ 0 h 1114"/>
                <a:gd name="T22" fmla="*/ 131889 w 502"/>
                <a:gd name="T23" fmla="*/ 0 h 1114"/>
                <a:gd name="T24" fmla="*/ 143843 w 502"/>
                <a:gd name="T25" fmla="*/ 0 h 1114"/>
                <a:gd name="T26" fmla="*/ 155796 w 502"/>
                <a:gd name="T27" fmla="*/ 0 h 1114"/>
                <a:gd name="T28" fmla="*/ 167352 w 502"/>
                <a:gd name="T29" fmla="*/ 0 h 1114"/>
                <a:gd name="T30" fmla="*/ 179305 w 502"/>
                <a:gd name="T31" fmla="*/ 0 h 1114"/>
                <a:gd name="T32" fmla="*/ 191259 w 502"/>
                <a:gd name="T33" fmla="*/ 0 h 1114"/>
                <a:gd name="T34" fmla="*/ 193251 w 502"/>
                <a:gd name="T35" fmla="*/ 92702 h 1114"/>
                <a:gd name="T36" fmla="*/ 196040 w 502"/>
                <a:gd name="T37" fmla="*/ 185404 h 1114"/>
                <a:gd name="T38" fmla="*/ 198033 w 502"/>
                <a:gd name="T39" fmla="*/ 278502 h 1114"/>
                <a:gd name="T40" fmla="*/ 200025 w 502"/>
                <a:gd name="T41" fmla="*/ 370808 h 1114"/>
                <a:gd name="T42" fmla="*/ 198033 w 502"/>
                <a:gd name="T43" fmla="*/ 388239 h 1114"/>
                <a:gd name="T44" fmla="*/ 195244 w 502"/>
                <a:gd name="T45" fmla="*/ 405670 h 1114"/>
                <a:gd name="T46" fmla="*/ 193251 w 502"/>
                <a:gd name="T47" fmla="*/ 423102 h 1114"/>
                <a:gd name="T48" fmla="*/ 190861 w 502"/>
                <a:gd name="T49" fmla="*/ 440137 h 1114"/>
                <a:gd name="T50" fmla="*/ 178907 w 502"/>
                <a:gd name="T51" fmla="*/ 440137 h 1114"/>
                <a:gd name="T52" fmla="*/ 167352 w 502"/>
                <a:gd name="T53" fmla="*/ 440137 h 1114"/>
                <a:gd name="T54" fmla="*/ 155398 w 502"/>
                <a:gd name="T55" fmla="*/ 440533 h 1114"/>
                <a:gd name="T56" fmla="*/ 143444 w 502"/>
                <a:gd name="T57" fmla="*/ 440533 h 1114"/>
                <a:gd name="T58" fmla="*/ 131889 w 502"/>
                <a:gd name="T59" fmla="*/ 440533 h 1114"/>
                <a:gd name="T60" fmla="*/ 120334 w 502"/>
                <a:gd name="T61" fmla="*/ 440533 h 1114"/>
                <a:gd name="T62" fmla="*/ 108380 w 502"/>
                <a:gd name="T63" fmla="*/ 440533 h 1114"/>
                <a:gd name="T64" fmla="*/ 96426 w 502"/>
                <a:gd name="T65" fmla="*/ 440533 h 1114"/>
                <a:gd name="T66" fmla="*/ 84473 w 502"/>
                <a:gd name="T67" fmla="*/ 440929 h 1114"/>
                <a:gd name="T68" fmla="*/ 72917 w 502"/>
                <a:gd name="T69" fmla="*/ 440929 h 1114"/>
                <a:gd name="T70" fmla="*/ 60964 w 502"/>
                <a:gd name="T71" fmla="*/ 440929 h 1114"/>
                <a:gd name="T72" fmla="*/ 49010 w 502"/>
                <a:gd name="T73" fmla="*/ 440929 h 1114"/>
                <a:gd name="T74" fmla="*/ 37056 w 502"/>
                <a:gd name="T75" fmla="*/ 440929 h 1114"/>
                <a:gd name="T76" fmla="*/ 25103 w 502"/>
                <a:gd name="T77" fmla="*/ 441325 h 1114"/>
                <a:gd name="T78" fmla="*/ 13548 w 502"/>
                <a:gd name="T79" fmla="*/ 441325 h 1114"/>
                <a:gd name="T80" fmla="*/ 1594 w 502"/>
                <a:gd name="T81" fmla="*/ 441325 h 1114"/>
                <a:gd name="T82" fmla="*/ 1594 w 502"/>
                <a:gd name="T83" fmla="*/ 425479 h 1114"/>
                <a:gd name="T84" fmla="*/ 1195 w 502"/>
                <a:gd name="T85" fmla="*/ 409236 h 1114"/>
                <a:gd name="T86" fmla="*/ 797 w 502"/>
                <a:gd name="T87" fmla="*/ 393389 h 1114"/>
                <a:gd name="T88" fmla="*/ 0 w 502"/>
                <a:gd name="T89" fmla="*/ 377147 h 1114"/>
                <a:gd name="T90" fmla="*/ 0 w 502"/>
                <a:gd name="T91" fmla="*/ 282860 h 1114"/>
                <a:gd name="T92" fmla="*/ 0 w 502"/>
                <a:gd name="T93" fmla="*/ 188573 h 1114"/>
                <a:gd name="T94" fmla="*/ 0 w 502"/>
                <a:gd name="T95" fmla="*/ 94287 h 1114"/>
                <a:gd name="T96" fmla="*/ 0 w 502"/>
                <a:gd name="T97" fmla="*/ 0 h 111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02"/>
                <a:gd name="T148" fmla="*/ 0 h 1114"/>
                <a:gd name="T149" fmla="*/ 502 w 502"/>
                <a:gd name="T150" fmla="*/ 1114 h 111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02" h="1114">
                  <a:moveTo>
                    <a:pt x="0" y="0"/>
                  </a:moveTo>
                  <a:lnTo>
                    <a:pt x="30" y="0"/>
                  </a:lnTo>
                  <a:lnTo>
                    <a:pt x="61" y="0"/>
                  </a:lnTo>
                  <a:lnTo>
                    <a:pt x="91" y="0"/>
                  </a:lnTo>
                  <a:lnTo>
                    <a:pt x="121" y="0"/>
                  </a:lnTo>
                  <a:lnTo>
                    <a:pt x="151" y="0"/>
                  </a:lnTo>
                  <a:lnTo>
                    <a:pt x="181" y="0"/>
                  </a:lnTo>
                  <a:lnTo>
                    <a:pt x="212" y="0"/>
                  </a:lnTo>
                  <a:lnTo>
                    <a:pt x="242" y="0"/>
                  </a:lnTo>
                  <a:lnTo>
                    <a:pt x="272" y="0"/>
                  </a:lnTo>
                  <a:lnTo>
                    <a:pt x="302" y="0"/>
                  </a:lnTo>
                  <a:lnTo>
                    <a:pt x="331" y="0"/>
                  </a:lnTo>
                  <a:lnTo>
                    <a:pt x="361" y="0"/>
                  </a:lnTo>
                  <a:lnTo>
                    <a:pt x="391" y="0"/>
                  </a:lnTo>
                  <a:lnTo>
                    <a:pt x="420" y="0"/>
                  </a:lnTo>
                  <a:lnTo>
                    <a:pt x="450" y="0"/>
                  </a:lnTo>
                  <a:lnTo>
                    <a:pt x="480" y="0"/>
                  </a:lnTo>
                  <a:lnTo>
                    <a:pt x="485" y="234"/>
                  </a:lnTo>
                  <a:lnTo>
                    <a:pt x="492" y="468"/>
                  </a:lnTo>
                  <a:lnTo>
                    <a:pt x="497" y="703"/>
                  </a:lnTo>
                  <a:lnTo>
                    <a:pt x="502" y="936"/>
                  </a:lnTo>
                  <a:lnTo>
                    <a:pt x="497" y="980"/>
                  </a:lnTo>
                  <a:lnTo>
                    <a:pt x="490" y="1024"/>
                  </a:lnTo>
                  <a:lnTo>
                    <a:pt x="485" y="1068"/>
                  </a:lnTo>
                  <a:lnTo>
                    <a:pt x="479" y="1111"/>
                  </a:lnTo>
                  <a:lnTo>
                    <a:pt x="449" y="1111"/>
                  </a:lnTo>
                  <a:lnTo>
                    <a:pt x="420" y="1111"/>
                  </a:lnTo>
                  <a:lnTo>
                    <a:pt x="390" y="1112"/>
                  </a:lnTo>
                  <a:lnTo>
                    <a:pt x="360" y="1112"/>
                  </a:lnTo>
                  <a:lnTo>
                    <a:pt x="331" y="1112"/>
                  </a:lnTo>
                  <a:lnTo>
                    <a:pt x="302" y="1112"/>
                  </a:lnTo>
                  <a:lnTo>
                    <a:pt x="272" y="1112"/>
                  </a:lnTo>
                  <a:lnTo>
                    <a:pt x="242" y="1112"/>
                  </a:lnTo>
                  <a:lnTo>
                    <a:pt x="212" y="1113"/>
                  </a:lnTo>
                  <a:lnTo>
                    <a:pt x="183" y="1113"/>
                  </a:lnTo>
                  <a:lnTo>
                    <a:pt x="153" y="1113"/>
                  </a:lnTo>
                  <a:lnTo>
                    <a:pt x="123" y="1113"/>
                  </a:lnTo>
                  <a:lnTo>
                    <a:pt x="93" y="1113"/>
                  </a:lnTo>
                  <a:lnTo>
                    <a:pt x="63" y="1114"/>
                  </a:lnTo>
                  <a:lnTo>
                    <a:pt x="34" y="1114"/>
                  </a:lnTo>
                  <a:lnTo>
                    <a:pt x="4" y="1114"/>
                  </a:lnTo>
                  <a:lnTo>
                    <a:pt x="4" y="1074"/>
                  </a:lnTo>
                  <a:lnTo>
                    <a:pt x="3" y="1033"/>
                  </a:lnTo>
                  <a:lnTo>
                    <a:pt x="2" y="993"/>
                  </a:lnTo>
                  <a:lnTo>
                    <a:pt x="0" y="952"/>
                  </a:lnTo>
                  <a:lnTo>
                    <a:pt x="0" y="714"/>
                  </a:lnTo>
                  <a:lnTo>
                    <a:pt x="0" y="476"/>
                  </a:lnTo>
                  <a:lnTo>
                    <a:pt x="0" y="2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E725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10" name="Freeform 135"/>
            <p:cNvSpPr>
              <a:spLocks/>
            </p:cNvSpPr>
            <p:nvPr/>
          </p:nvSpPr>
          <p:spPr bwMode="auto">
            <a:xfrm>
              <a:off x="1506538" y="3257550"/>
              <a:ext cx="198438" cy="404812"/>
            </a:xfrm>
            <a:custGeom>
              <a:avLst/>
              <a:gdLst>
                <a:gd name="T0" fmla="*/ 0 w 498"/>
                <a:gd name="T1" fmla="*/ 0 h 1021"/>
                <a:gd name="T2" fmla="*/ 11556 w 498"/>
                <a:gd name="T3" fmla="*/ 0 h 1021"/>
                <a:gd name="T4" fmla="*/ 23510 w 498"/>
                <a:gd name="T5" fmla="*/ 0 h 1021"/>
                <a:gd name="T6" fmla="*/ 35464 w 498"/>
                <a:gd name="T7" fmla="*/ 0 h 1021"/>
                <a:gd name="T8" fmla="*/ 47418 w 498"/>
                <a:gd name="T9" fmla="*/ 0 h 1021"/>
                <a:gd name="T10" fmla="*/ 59770 w 498"/>
                <a:gd name="T11" fmla="*/ 0 h 1021"/>
                <a:gd name="T12" fmla="*/ 71725 w 498"/>
                <a:gd name="T13" fmla="*/ 0 h 1021"/>
                <a:gd name="T14" fmla="*/ 83679 w 498"/>
                <a:gd name="T15" fmla="*/ 0 h 1021"/>
                <a:gd name="T16" fmla="*/ 95633 w 498"/>
                <a:gd name="T17" fmla="*/ 0 h 1021"/>
                <a:gd name="T18" fmla="*/ 107587 w 498"/>
                <a:gd name="T19" fmla="*/ 0 h 1021"/>
                <a:gd name="T20" fmla="*/ 119541 w 498"/>
                <a:gd name="T21" fmla="*/ 0 h 1021"/>
                <a:gd name="T22" fmla="*/ 131097 w 498"/>
                <a:gd name="T23" fmla="*/ 0 h 1021"/>
                <a:gd name="T24" fmla="*/ 143051 w 498"/>
                <a:gd name="T25" fmla="*/ 0 h 1021"/>
                <a:gd name="T26" fmla="*/ 155005 w 498"/>
                <a:gd name="T27" fmla="*/ 0 h 1021"/>
                <a:gd name="T28" fmla="*/ 166560 w 498"/>
                <a:gd name="T29" fmla="*/ 0 h 1021"/>
                <a:gd name="T30" fmla="*/ 178515 w 498"/>
                <a:gd name="T31" fmla="*/ 0 h 1021"/>
                <a:gd name="T32" fmla="*/ 190469 w 498"/>
                <a:gd name="T33" fmla="*/ 0 h 1021"/>
                <a:gd name="T34" fmla="*/ 192461 w 498"/>
                <a:gd name="T35" fmla="*/ 85244 h 1021"/>
                <a:gd name="T36" fmla="*/ 194453 w 498"/>
                <a:gd name="T37" fmla="*/ 170092 h 1021"/>
                <a:gd name="T38" fmla="*/ 196446 w 498"/>
                <a:gd name="T39" fmla="*/ 255337 h 1021"/>
                <a:gd name="T40" fmla="*/ 198438 w 498"/>
                <a:gd name="T41" fmla="*/ 339788 h 1021"/>
                <a:gd name="T42" fmla="*/ 196446 w 498"/>
                <a:gd name="T43" fmla="*/ 355648 h 1021"/>
                <a:gd name="T44" fmla="*/ 194055 w 498"/>
                <a:gd name="T45" fmla="*/ 371507 h 1021"/>
                <a:gd name="T46" fmla="*/ 192062 w 498"/>
                <a:gd name="T47" fmla="*/ 387367 h 1021"/>
                <a:gd name="T48" fmla="*/ 190070 w 498"/>
                <a:gd name="T49" fmla="*/ 403226 h 1021"/>
                <a:gd name="T50" fmla="*/ 178515 w 498"/>
                <a:gd name="T51" fmla="*/ 403226 h 1021"/>
                <a:gd name="T52" fmla="*/ 166560 w 498"/>
                <a:gd name="T53" fmla="*/ 403226 h 1021"/>
                <a:gd name="T54" fmla="*/ 155005 w 498"/>
                <a:gd name="T55" fmla="*/ 403623 h 1021"/>
                <a:gd name="T56" fmla="*/ 143051 w 498"/>
                <a:gd name="T57" fmla="*/ 403623 h 1021"/>
                <a:gd name="T58" fmla="*/ 131495 w 498"/>
                <a:gd name="T59" fmla="*/ 403623 h 1021"/>
                <a:gd name="T60" fmla="*/ 119939 w 498"/>
                <a:gd name="T61" fmla="*/ 403623 h 1021"/>
                <a:gd name="T62" fmla="*/ 107985 w 498"/>
                <a:gd name="T63" fmla="*/ 403623 h 1021"/>
                <a:gd name="T64" fmla="*/ 96430 w 498"/>
                <a:gd name="T65" fmla="*/ 403623 h 1021"/>
                <a:gd name="T66" fmla="*/ 84476 w 498"/>
                <a:gd name="T67" fmla="*/ 404019 h 1021"/>
                <a:gd name="T68" fmla="*/ 72522 w 498"/>
                <a:gd name="T69" fmla="*/ 404019 h 1021"/>
                <a:gd name="T70" fmla="*/ 60567 w 498"/>
                <a:gd name="T71" fmla="*/ 404019 h 1021"/>
                <a:gd name="T72" fmla="*/ 49012 w 498"/>
                <a:gd name="T73" fmla="*/ 404019 h 1021"/>
                <a:gd name="T74" fmla="*/ 37058 w 498"/>
                <a:gd name="T75" fmla="*/ 404019 h 1021"/>
                <a:gd name="T76" fmla="*/ 25502 w 498"/>
                <a:gd name="T77" fmla="*/ 404812 h 1021"/>
                <a:gd name="T78" fmla="*/ 13548 w 498"/>
                <a:gd name="T79" fmla="*/ 404812 h 1021"/>
                <a:gd name="T80" fmla="*/ 1594 w 498"/>
                <a:gd name="T81" fmla="*/ 404812 h 1021"/>
                <a:gd name="T82" fmla="*/ 1195 w 498"/>
                <a:gd name="T83" fmla="*/ 389746 h 1021"/>
                <a:gd name="T84" fmla="*/ 797 w 498"/>
                <a:gd name="T85" fmla="*/ 375076 h 1021"/>
                <a:gd name="T86" fmla="*/ 398 w 498"/>
                <a:gd name="T87" fmla="*/ 360802 h 1021"/>
                <a:gd name="T88" fmla="*/ 0 w 498"/>
                <a:gd name="T89" fmla="*/ 345736 h 1021"/>
                <a:gd name="T90" fmla="*/ 0 w 498"/>
                <a:gd name="T91" fmla="*/ 258905 h 1021"/>
                <a:gd name="T92" fmla="*/ 0 w 498"/>
                <a:gd name="T93" fmla="*/ 172868 h 1021"/>
                <a:gd name="T94" fmla="*/ 0 w 498"/>
                <a:gd name="T95" fmla="*/ 86434 h 1021"/>
                <a:gd name="T96" fmla="*/ 0 w 498"/>
                <a:gd name="T97" fmla="*/ 0 h 102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98"/>
                <a:gd name="T148" fmla="*/ 0 h 1021"/>
                <a:gd name="T149" fmla="*/ 498 w 498"/>
                <a:gd name="T150" fmla="*/ 1021 h 1021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98" h="1021">
                  <a:moveTo>
                    <a:pt x="0" y="0"/>
                  </a:moveTo>
                  <a:lnTo>
                    <a:pt x="29" y="0"/>
                  </a:lnTo>
                  <a:lnTo>
                    <a:pt x="59" y="0"/>
                  </a:lnTo>
                  <a:lnTo>
                    <a:pt x="89" y="0"/>
                  </a:lnTo>
                  <a:lnTo>
                    <a:pt x="119" y="0"/>
                  </a:lnTo>
                  <a:lnTo>
                    <a:pt x="150" y="0"/>
                  </a:lnTo>
                  <a:lnTo>
                    <a:pt x="180" y="0"/>
                  </a:lnTo>
                  <a:lnTo>
                    <a:pt x="210" y="0"/>
                  </a:lnTo>
                  <a:lnTo>
                    <a:pt x="240" y="0"/>
                  </a:lnTo>
                  <a:lnTo>
                    <a:pt x="270" y="0"/>
                  </a:lnTo>
                  <a:lnTo>
                    <a:pt x="300" y="0"/>
                  </a:lnTo>
                  <a:lnTo>
                    <a:pt x="329" y="0"/>
                  </a:lnTo>
                  <a:lnTo>
                    <a:pt x="359" y="0"/>
                  </a:lnTo>
                  <a:lnTo>
                    <a:pt x="389" y="0"/>
                  </a:lnTo>
                  <a:lnTo>
                    <a:pt x="418" y="0"/>
                  </a:lnTo>
                  <a:lnTo>
                    <a:pt x="448" y="0"/>
                  </a:lnTo>
                  <a:lnTo>
                    <a:pt x="478" y="0"/>
                  </a:lnTo>
                  <a:lnTo>
                    <a:pt x="483" y="215"/>
                  </a:lnTo>
                  <a:lnTo>
                    <a:pt x="488" y="429"/>
                  </a:lnTo>
                  <a:lnTo>
                    <a:pt x="493" y="644"/>
                  </a:lnTo>
                  <a:lnTo>
                    <a:pt x="498" y="857"/>
                  </a:lnTo>
                  <a:lnTo>
                    <a:pt x="493" y="897"/>
                  </a:lnTo>
                  <a:lnTo>
                    <a:pt x="487" y="937"/>
                  </a:lnTo>
                  <a:lnTo>
                    <a:pt x="482" y="977"/>
                  </a:lnTo>
                  <a:lnTo>
                    <a:pt x="477" y="1017"/>
                  </a:lnTo>
                  <a:lnTo>
                    <a:pt x="448" y="1017"/>
                  </a:lnTo>
                  <a:lnTo>
                    <a:pt x="418" y="1017"/>
                  </a:lnTo>
                  <a:lnTo>
                    <a:pt x="389" y="1018"/>
                  </a:lnTo>
                  <a:lnTo>
                    <a:pt x="359" y="1018"/>
                  </a:lnTo>
                  <a:lnTo>
                    <a:pt x="330" y="1018"/>
                  </a:lnTo>
                  <a:lnTo>
                    <a:pt x="301" y="1018"/>
                  </a:lnTo>
                  <a:lnTo>
                    <a:pt x="271" y="1018"/>
                  </a:lnTo>
                  <a:lnTo>
                    <a:pt x="242" y="1018"/>
                  </a:lnTo>
                  <a:lnTo>
                    <a:pt x="212" y="1019"/>
                  </a:lnTo>
                  <a:lnTo>
                    <a:pt x="182" y="1019"/>
                  </a:lnTo>
                  <a:lnTo>
                    <a:pt x="152" y="1019"/>
                  </a:lnTo>
                  <a:lnTo>
                    <a:pt x="123" y="1019"/>
                  </a:lnTo>
                  <a:lnTo>
                    <a:pt x="93" y="1019"/>
                  </a:lnTo>
                  <a:lnTo>
                    <a:pt x="64" y="1021"/>
                  </a:lnTo>
                  <a:lnTo>
                    <a:pt x="34" y="1021"/>
                  </a:lnTo>
                  <a:lnTo>
                    <a:pt x="4" y="1021"/>
                  </a:lnTo>
                  <a:lnTo>
                    <a:pt x="3" y="983"/>
                  </a:lnTo>
                  <a:lnTo>
                    <a:pt x="2" y="946"/>
                  </a:lnTo>
                  <a:lnTo>
                    <a:pt x="1" y="910"/>
                  </a:lnTo>
                  <a:lnTo>
                    <a:pt x="0" y="872"/>
                  </a:lnTo>
                  <a:lnTo>
                    <a:pt x="0" y="653"/>
                  </a:lnTo>
                  <a:lnTo>
                    <a:pt x="0" y="436"/>
                  </a:lnTo>
                  <a:lnTo>
                    <a:pt x="0" y="2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375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11" name="Freeform 136"/>
            <p:cNvSpPr>
              <a:spLocks/>
            </p:cNvSpPr>
            <p:nvPr/>
          </p:nvSpPr>
          <p:spPr bwMode="auto">
            <a:xfrm>
              <a:off x="1508126" y="3257550"/>
              <a:ext cx="195263" cy="366712"/>
            </a:xfrm>
            <a:custGeom>
              <a:avLst/>
              <a:gdLst>
                <a:gd name="T0" fmla="*/ 0 w 494"/>
                <a:gd name="T1" fmla="*/ 0 h 927"/>
                <a:gd name="T2" fmla="*/ 11858 w 494"/>
                <a:gd name="T3" fmla="*/ 0 h 927"/>
                <a:gd name="T4" fmla="*/ 23321 w 494"/>
                <a:gd name="T5" fmla="*/ 0 h 927"/>
                <a:gd name="T6" fmla="*/ 34784 w 494"/>
                <a:gd name="T7" fmla="*/ 0 h 927"/>
                <a:gd name="T8" fmla="*/ 46642 w 494"/>
                <a:gd name="T9" fmla="*/ 0 h 927"/>
                <a:gd name="T10" fmla="*/ 58500 w 494"/>
                <a:gd name="T11" fmla="*/ 0 h 927"/>
                <a:gd name="T12" fmla="*/ 70358 w 494"/>
                <a:gd name="T13" fmla="*/ 0 h 927"/>
                <a:gd name="T14" fmla="*/ 82216 w 494"/>
                <a:gd name="T15" fmla="*/ 0 h 927"/>
                <a:gd name="T16" fmla="*/ 94074 w 494"/>
                <a:gd name="T17" fmla="*/ 0 h 927"/>
                <a:gd name="T18" fmla="*/ 105932 w 494"/>
                <a:gd name="T19" fmla="*/ 0 h 927"/>
                <a:gd name="T20" fmla="*/ 117790 w 494"/>
                <a:gd name="T21" fmla="*/ 0 h 927"/>
                <a:gd name="T22" fmla="*/ 129253 w 494"/>
                <a:gd name="T23" fmla="*/ 0 h 927"/>
                <a:gd name="T24" fmla="*/ 141111 w 494"/>
                <a:gd name="T25" fmla="*/ 0 h 927"/>
                <a:gd name="T26" fmla="*/ 152969 w 494"/>
                <a:gd name="T27" fmla="*/ 0 h 927"/>
                <a:gd name="T28" fmla="*/ 164432 w 494"/>
                <a:gd name="T29" fmla="*/ 0 h 927"/>
                <a:gd name="T30" fmla="*/ 176290 w 494"/>
                <a:gd name="T31" fmla="*/ 0 h 927"/>
                <a:gd name="T32" fmla="*/ 188148 w 494"/>
                <a:gd name="T33" fmla="*/ 0 h 927"/>
                <a:gd name="T34" fmla="*/ 189729 w 494"/>
                <a:gd name="T35" fmla="*/ 77140 h 927"/>
                <a:gd name="T36" fmla="*/ 191706 w 494"/>
                <a:gd name="T37" fmla="*/ 154280 h 927"/>
                <a:gd name="T38" fmla="*/ 193682 w 494"/>
                <a:gd name="T39" fmla="*/ 231025 h 927"/>
                <a:gd name="T40" fmla="*/ 195263 w 494"/>
                <a:gd name="T41" fmla="*/ 308165 h 927"/>
                <a:gd name="T42" fmla="*/ 193682 w 494"/>
                <a:gd name="T43" fmla="*/ 322802 h 927"/>
                <a:gd name="T44" fmla="*/ 191310 w 494"/>
                <a:gd name="T45" fmla="*/ 337043 h 927"/>
                <a:gd name="T46" fmla="*/ 189729 w 494"/>
                <a:gd name="T47" fmla="*/ 351284 h 927"/>
                <a:gd name="T48" fmla="*/ 188148 w 494"/>
                <a:gd name="T49" fmla="*/ 365921 h 927"/>
                <a:gd name="T50" fmla="*/ 176685 w 494"/>
                <a:gd name="T51" fmla="*/ 365921 h 927"/>
                <a:gd name="T52" fmla="*/ 164827 w 494"/>
                <a:gd name="T53" fmla="*/ 365921 h 927"/>
                <a:gd name="T54" fmla="*/ 153364 w 494"/>
                <a:gd name="T55" fmla="*/ 365921 h 927"/>
                <a:gd name="T56" fmla="*/ 141506 w 494"/>
                <a:gd name="T57" fmla="*/ 366316 h 927"/>
                <a:gd name="T58" fmla="*/ 130439 w 494"/>
                <a:gd name="T59" fmla="*/ 366316 h 927"/>
                <a:gd name="T60" fmla="*/ 118581 w 494"/>
                <a:gd name="T61" fmla="*/ 366316 h 927"/>
                <a:gd name="T62" fmla="*/ 106723 w 494"/>
                <a:gd name="T63" fmla="*/ 366316 h 927"/>
                <a:gd name="T64" fmla="*/ 95260 w 494"/>
                <a:gd name="T65" fmla="*/ 366316 h 927"/>
                <a:gd name="T66" fmla="*/ 83402 w 494"/>
                <a:gd name="T67" fmla="*/ 366316 h 927"/>
                <a:gd name="T68" fmla="*/ 71939 w 494"/>
                <a:gd name="T69" fmla="*/ 366316 h 927"/>
                <a:gd name="T70" fmla="*/ 60081 w 494"/>
                <a:gd name="T71" fmla="*/ 366316 h 927"/>
                <a:gd name="T72" fmla="*/ 48223 w 494"/>
                <a:gd name="T73" fmla="*/ 366316 h 927"/>
                <a:gd name="T74" fmla="*/ 37155 w 494"/>
                <a:gd name="T75" fmla="*/ 366712 h 927"/>
                <a:gd name="T76" fmla="*/ 25297 w 494"/>
                <a:gd name="T77" fmla="*/ 366712 h 927"/>
                <a:gd name="T78" fmla="*/ 13834 w 494"/>
                <a:gd name="T79" fmla="*/ 366712 h 927"/>
                <a:gd name="T80" fmla="*/ 1976 w 494"/>
                <a:gd name="T81" fmla="*/ 366712 h 927"/>
                <a:gd name="T82" fmla="*/ 1581 w 494"/>
                <a:gd name="T83" fmla="*/ 352866 h 927"/>
                <a:gd name="T84" fmla="*/ 791 w 494"/>
                <a:gd name="T85" fmla="*/ 339812 h 927"/>
                <a:gd name="T86" fmla="*/ 395 w 494"/>
                <a:gd name="T87" fmla="*/ 326362 h 927"/>
                <a:gd name="T88" fmla="*/ 0 w 494"/>
                <a:gd name="T89" fmla="*/ 313307 h 927"/>
                <a:gd name="T90" fmla="*/ 0 w 494"/>
                <a:gd name="T91" fmla="*/ 234981 h 927"/>
                <a:gd name="T92" fmla="*/ 0 w 494"/>
                <a:gd name="T93" fmla="*/ 156654 h 927"/>
                <a:gd name="T94" fmla="*/ 0 w 494"/>
                <a:gd name="T95" fmla="*/ 78327 h 927"/>
                <a:gd name="T96" fmla="*/ 0 w 494"/>
                <a:gd name="T97" fmla="*/ 0 h 92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94"/>
                <a:gd name="T148" fmla="*/ 0 h 927"/>
                <a:gd name="T149" fmla="*/ 494 w 494"/>
                <a:gd name="T150" fmla="*/ 927 h 927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94" h="927">
                  <a:moveTo>
                    <a:pt x="0" y="0"/>
                  </a:moveTo>
                  <a:lnTo>
                    <a:pt x="30" y="0"/>
                  </a:lnTo>
                  <a:lnTo>
                    <a:pt x="59" y="0"/>
                  </a:lnTo>
                  <a:lnTo>
                    <a:pt x="88" y="0"/>
                  </a:lnTo>
                  <a:lnTo>
                    <a:pt x="118" y="0"/>
                  </a:lnTo>
                  <a:lnTo>
                    <a:pt x="148" y="0"/>
                  </a:lnTo>
                  <a:lnTo>
                    <a:pt x="178" y="0"/>
                  </a:lnTo>
                  <a:lnTo>
                    <a:pt x="208" y="0"/>
                  </a:lnTo>
                  <a:lnTo>
                    <a:pt x="238" y="0"/>
                  </a:lnTo>
                  <a:lnTo>
                    <a:pt x="268" y="0"/>
                  </a:lnTo>
                  <a:lnTo>
                    <a:pt x="298" y="0"/>
                  </a:lnTo>
                  <a:lnTo>
                    <a:pt x="327" y="0"/>
                  </a:lnTo>
                  <a:lnTo>
                    <a:pt x="357" y="0"/>
                  </a:lnTo>
                  <a:lnTo>
                    <a:pt x="387" y="0"/>
                  </a:lnTo>
                  <a:lnTo>
                    <a:pt x="416" y="0"/>
                  </a:lnTo>
                  <a:lnTo>
                    <a:pt x="446" y="0"/>
                  </a:lnTo>
                  <a:lnTo>
                    <a:pt x="476" y="0"/>
                  </a:lnTo>
                  <a:lnTo>
                    <a:pt x="480" y="195"/>
                  </a:lnTo>
                  <a:lnTo>
                    <a:pt x="485" y="390"/>
                  </a:lnTo>
                  <a:lnTo>
                    <a:pt x="490" y="584"/>
                  </a:lnTo>
                  <a:lnTo>
                    <a:pt x="494" y="779"/>
                  </a:lnTo>
                  <a:lnTo>
                    <a:pt x="490" y="816"/>
                  </a:lnTo>
                  <a:lnTo>
                    <a:pt x="484" y="852"/>
                  </a:lnTo>
                  <a:lnTo>
                    <a:pt x="480" y="888"/>
                  </a:lnTo>
                  <a:lnTo>
                    <a:pt x="476" y="925"/>
                  </a:lnTo>
                  <a:lnTo>
                    <a:pt x="447" y="925"/>
                  </a:lnTo>
                  <a:lnTo>
                    <a:pt x="417" y="925"/>
                  </a:lnTo>
                  <a:lnTo>
                    <a:pt x="388" y="925"/>
                  </a:lnTo>
                  <a:lnTo>
                    <a:pt x="358" y="926"/>
                  </a:lnTo>
                  <a:lnTo>
                    <a:pt x="330" y="926"/>
                  </a:lnTo>
                  <a:lnTo>
                    <a:pt x="300" y="926"/>
                  </a:lnTo>
                  <a:lnTo>
                    <a:pt x="270" y="926"/>
                  </a:lnTo>
                  <a:lnTo>
                    <a:pt x="241" y="926"/>
                  </a:lnTo>
                  <a:lnTo>
                    <a:pt x="211" y="926"/>
                  </a:lnTo>
                  <a:lnTo>
                    <a:pt x="182" y="926"/>
                  </a:lnTo>
                  <a:lnTo>
                    <a:pt x="152" y="926"/>
                  </a:lnTo>
                  <a:lnTo>
                    <a:pt x="122" y="926"/>
                  </a:lnTo>
                  <a:lnTo>
                    <a:pt x="94" y="927"/>
                  </a:lnTo>
                  <a:lnTo>
                    <a:pt x="64" y="927"/>
                  </a:lnTo>
                  <a:lnTo>
                    <a:pt x="35" y="927"/>
                  </a:lnTo>
                  <a:lnTo>
                    <a:pt x="5" y="927"/>
                  </a:lnTo>
                  <a:lnTo>
                    <a:pt x="4" y="892"/>
                  </a:lnTo>
                  <a:lnTo>
                    <a:pt x="2" y="859"/>
                  </a:lnTo>
                  <a:lnTo>
                    <a:pt x="1" y="825"/>
                  </a:lnTo>
                  <a:lnTo>
                    <a:pt x="0" y="792"/>
                  </a:lnTo>
                  <a:lnTo>
                    <a:pt x="0" y="594"/>
                  </a:lnTo>
                  <a:lnTo>
                    <a:pt x="0" y="396"/>
                  </a:lnTo>
                  <a:lnTo>
                    <a:pt x="0" y="1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B7C6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12" name="Freeform 137"/>
            <p:cNvSpPr>
              <a:spLocks/>
            </p:cNvSpPr>
            <p:nvPr/>
          </p:nvSpPr>
          <p:spPr bwMode="auto">
            <a:xfrm>
              <a:off x="1508126" y="3257550"/>
              <a:ext cx="195263" cy="330200"/>
            </a:xfrm>
            <a:custGeom>
              <a:avLst/>
              <a:gdLst>
                <a:gd name="T0" fmla="*/ 0 w 492"/>
                <a:gd name="T1" fmla="*/ 0 h 833"/>
                <a:gd name="T2" fmla="*/ 11906 w 492"/>
                <a:gd name="T3" fmla="*/ 0 h 833"/>
                <a:gd name="T4" fmla="*/ 23416 w 492"/>
                <a:gd name="T5" fmla="*/ 0 h 833"/>
                <a:gd name="T6" fmla="*/ 35322 w 492"/>
                <a:gd name="T7" fmla="*/ 0 h 833"/>
                <a:gd name="T8" fmla="*/ 47228 w 492"/>
                <a:gd name="T9" fmla="*/ 0 h 833"/>
                <a:gd name="T10" fmla="*/ 59135 w 492"/>
                <a:gd name="T11" fmla="*/ 0 h 833"/>
                <a:gd name="T12" fmla="*/ 71041 w 492"/>
                <a:gd name="T13" fmla="*/ 0 h 833"/>
                <a:gd name="T14" fmla="*/ 82947 w 492"/>
                <a:gd name="T15" fmla="*/ 0 h 833"/>
                <a:gd name="T16" fmla="*/ 94853 w 492"/>
                <a:gd name="T17" fmla="*/ 0 h 833"/>
                <a:gd name="T18" fmla="*/ 106760 w 492"/>
                <a:gd name="T19" fmla="*/ 0 h 833"/>
                <a:gd name="T20" fmla="*/ 118666 w 492"/>
                <a:gd name="T21" fmla="*/ 0 h 833"/>
                <a:gd name="T22" fmla="*/ 129778 w 492"/>
                <a:gd name="T23" fmla="*/ 0 h 833"/>
                <a:gd name="T24" fmla="*/ 141685 w 492"/>
                <a:gd name="T25" fmla="*/ 0 h 833"/>
                <a:gd name="T26" fmla="*/ 153591 w 492"/>
                <a:gd name="T27" fmla="*/ 0 h 833"/>
                <a:gd name="T28" fmla="*/ 165497 w 492"/>
                <a:gd name="T29" fmla="*/ 0 h 833"/>
                <a:gd name="T30" fmla="*/ 177007 w 492"/>
                <a:gd name="T31" fmla="*/ 0 h 833"/>
                <a:gd name="T32" fmla="*/ 188913 w 492"/>
                <a:gd name="T33" fmla="*/ 0 h 833"/>
                <a:gd name="T34" fmla="*/ 190500 w 492"/>
                <a:gd name="T35" fmla="*/ 69370 h 833"/>
                <a:gd name="T36" fmla="*/ 192088 w 492"/>
                <a:gd name="T37" fmla="*/ 138740 h 833"/>
                <a:gd name="T38" fmla="*/ 193675 w 492"/>
                <a:gd name="T39" fmla="*/ 208109 h 833"/>
                <a:gd name="T40" fmla="*/ 195263 w 492"/>
                <a:gd name="T41" fmla="*/ 277479 h 833"/>
                <a:gd name="T42" fmla="*/ 193675 w 492"/>
                <a:gd name="T43" fmla="*/ 290164 h 833"/>
                <a:gd name="T44" fmla="*/ 192088 w 492"/>
                <a:gd name="T45" fmla="*/ 303641 h 833"/>
                <a:gd name="T46" fmla="*/ 190500 w 492"/>
                <a:gd name="T47" fmla="*/ 316326 h 833"/>
                <a:gd name="T48" fmla="*/ 188913 w 492"/>
                <a:gd name="T49" fmla="*/ 329407 h 833"/>
                <a:gd name="T50" fmla="*/ 177404 w 492"/>
                <a:gd name="T51" fmla="*/ 329407 h 833"/>
                <a:gd name="T52" fmla="*/ 165894 w 492"/>
                <a:gd name="T53" fmla="*/ 329407 h 833"/>
                <a:gd name="T54" fmla="*/ 153988 w 492"/>
                <a:gd name="T55" fmla="*/ 329804 h 833"/>
                <a:gd name="T56" fmla="*/ 142479 w 492"/>
                <a:gd name="T57" fmla="*/ 329804 h 833"/>
                <a:gd name="T58" fmla="*/ 131366 w 492"/>
                <a:gd name="T59" fmla="*/ 329804 h 833"/>
                <a:gd name="T60" fmla="*/ 119460 w 492"/>
                <a:gd name="T61" fmla="*/ 329804 h 833"/>
                <a:gd name="T62" fmla="*/ 107950 w 492"/>
                <a:gd name="T63" fmla="*/ 329804 h 833"/>
                <a:gd name="T64" fmla="*/ 96044 w 492"/>
                <a:gd name="T65" fmla="*/ 329804 h 833"/>
                <a:gd name="T66" fmla="*/ 84535 w 492"/>
                <a:gd name="T67" fmla="*/ 330200 h 833"/>
                <a:gd name="T68" fmla="*/ 73025 w 492"/>
                <a:gd name="T69" fmla="*/ 330200 h 833"/>
                <a:gd name="T70" fmla="*/ 61119 w 492"/>
                <a:gd name="T71" fmla="*/ 330200 h 833"/>
                <a:gd name="T72" fmla="*/ 50006 w 492"/>
                <a:gd name="T73" fmla="*/ 330200 h 833"/>
                <a:gd name="T74" fmla="*/ 38100 w 492"/>
                <a:gd name="T75" fmla="*/ 330200 h 833"/>
                <a:gd name="T76" fmla="*/ 26591 w 492"/>
                <a:gd name="T77" fmla="*/ 330200 h 833"/>
                <a:gd name="T78" fmla="*/ 14684 w 492"/>
                <a:gd name="T79" fmla="*/ 330200 h 833"/>
                <a:gd name="T80" fmla="*/ 3175 w 492"/>
                <a:gd name="T81" fmla="*/ 330200 h 833"/>
                <a:gd name="T82" fmla="*/ 2381 w 492"/>
                <a:gd name="T83" fmla="*/ 317912 h 833"/>
                <a:gd name="T84" fmla="*/ 1588 w 492"/>
                <a:gd name="T85" fmla="*/ 306020 h 833"/>
                <a:gd name="T86" fmla="*/ 794 w 492"/>
                <a:gd name="T87" fmla="*/ 293731 h 833"/>
                <a:gd name="T88" fmla="*/ 0 w 492"/>
                <a:gd name="T89" fmla="*/ 281839 h 833"/>
                <a:gd name="T90" fmla="*/ 0 w 492"/>
                <a:gd name="T91" fmla="*/ 211280 h 833"/>
                <a:gd name="T92" fmla="*/ 0 w 492"/>
                <a:gd name="T93" fmla="*/ 141118 h 833"/>
                <a:gd name="T94" fmla="*/ 0 w 492"/>
                <a:gd name="T95" fmla="*/ 70559 h 833"/>
                <a:gd name="T96" fmla="*/ 0 w 492"/>
                <a:gd name="T97" fmla="*/ 0 h 83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92"/>
                <a:gd name="T148" fmla="*/ 0 h 833"/>
                <a:gd name="T149" fmla="*/ 492 w 492"/>
                <a:gd name="T150" fmla="*/ 833 h 83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92" h="833">
                  <a:moveTo>
                    <a:pt x="0" y="0"/>
                  </a:moveTo>
                  <a:lnTo>
                    <a:pt x="30" y="0"/>
                  </a:lnTo>
                  <a:lnTo>
                    <a:pt x="59" y="0"/>
                  </a:lnTo>
                  <a:lnTo>
                    <a:pt x="89" y="0"/>
                  </a:lnTo>
                  <a:lnTo>
                    <a:pt x="119" y="0"/>
                  </a:lnTo>
                  <a:lnTo>
                    <a:pt x="149" y="0"/>
                  </a:lnTo>
                  <a:lnTo>
                    <a:pt x="179" y="0"/>
                  </a:lnTo>
                  <a:lnTo>
                    <a:pt x="209" y="0"/>
                  </a:lnTo>
                  <a:lnTo>
                    <a:pt x="239" y="0"/>
                  </a:lnTo>
                  <a:lnTo>
                    <a:pt x="269" y="0"/>
                  </a:lnTo>
                  <a:lnTo>
                    <a:pt x="299" y="0"/>
                  </a:lnTo>
                  <a:lnTo>
                    <a:pt x="327" y="0"/>
                  </a:lnTo>
                  <a:lnTo>
                    <a:pt x="357" y="0"/>
                  </a:lnTo>
                  <a:lnTo>
                    <a:pt x="387" y="0"/>
                  </a:lnTo>
                  <a:lnTo>
                    <a:pt x="417" y="0"/>
                  </a:lnTo>
                  <a:lnTo>
                    <a:pt x="446" y="0"/>
                  </a:lnTo>
                  <a:lnTo>
                    <a:pt x="476" y="0"/>
                  </a:lnTo>
                  <a:lnTo>
                    <a:pt x="480" y="175"/>
                  </a:lnTo>
                  <a:lnTo>
                    <a:pt x="484" y="350"/>
                  </a:lnTo>
                  <a:lnTo>
                    <a:pt x="488" y="525"/>
                  </a:lnTo>
                  <a:lnTo>
                    <a:pt x="492" y="700"/>
                  </a:lnTo>
                  <a:lnTo>
                    <a:pt x="488" y="732"/>
                  </a:lnTo>
                  <a:lnTo>
                    <a:pt x="484" y="766"/>
                  </a:lnTo>
                  <a:lnTo>
                    <a:pt x="480" y="798"/>
                  </a:lnTo>
                  <a:lnTo>
                    <a:pt x="476" y="831"/>
                  </a:lnTo>
                  <a:lnTo>
                    <a:pt x="447" y="831"/>
                  </a:lnTo>
                  <a:lnTo>
                    <a:pt x="418" y="831"/>
                  </a:lnTo>
                  <a:lnTo>
                    <a:pt x="388" y="832"/>
                  </a:lnTo>
                  <a:lnTo>
                    <a:pt x="359" y="832"/>
                  </a:lnTo>
                  <a:lnTo>
                    <a:pt x="331" y="832"/>
                  </a:lnTo>
                  <a:lnTo>
                    <a:pt x="301" y="832"/>
                  </a:lnTo>
                  <a:lnTo>
                    <a:pt x="272" y="832"/>
                  </a:lnTo>
                  <a:lnTo>
                    <a:pt x="242" y="832"/>
                  </a:lnTo>
                  <a:lnTo>
                    <a:pt x="213" y="833"/>
                  </a:lnTo>
                  <a:lnTo>
                    <a:pt x="184" y="833"/>
                  </a:lnTo>
                  <a:lnTo>
                    <a:pt x="154" y="833"/>
                  </a:lnTo>
                  <a:lnTo>
                    <a:pt x="126" y="833"/>
                  </a:lnTo>
                  <a:lnTo>
                    <a:pt x="96" y="833"/>
                  </a:lnTo>
                  <a:lnTo>
                    <a:pt x="67" y="833"/>
                  </a:lnTo>
                  <a:lnTo>
                    <a:pt x="37" y="833"/>
                  </a:lnTo>
                  <a:lnTo>
                    <a:pt x="8" y="833"/>
                  </a:lnTo>
                  <a:lnTo>
                    <a:pt x="6" y="802"/>
                  </a:lnTo>
                  <a:lnTo>
                    <a:pt x="4" y="772"/>
                  </a:lnTo>
                  <a:lnTo>
                    <a:pt x="2" y="741"/>
                  </a:lnTo>
                  <a:lnTo>
                    <a:pt x="0" y="711"/>
                  </a:lnTo>
                  <a:lnTo>
                    <a:pt x="0" y="533"/>
                  </a:lnTo>
                  <a:lnTo>
                    <a:pt x="0" y="356"/>
                  </a:lnTo>
                  <a:lnTo>
                    <a:pt x="0" y="1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3846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13" name="Freeform 138"/>
            <p:cNvSpPr>
              <a:spLocks/>
            </p:cNvSpPr>
            <p:nvPr/>
          </p:nvSpPr>
          <p:spPr bwMode="auto">
            <a:xfrm>
              <a:off x="1508126" y="3257550"/>
              <a:ext cx="193675" cy="292100"/>
            </a:xfrm>
            <a:custGeom>
              <a:avLst/>
              <a:gdLst>
                <a:gd name="T0" fmla="*/ 0 w 489"/>
                <a:gd name="T1" fmla="*/ 0 h 739"/>
                <a:gd name="T2" fmla="*/ 11882 w 489"/>
                <a:gd name="T3" fmla="*/ 0 h 739"/>
                <a:gd name="T4" fmla="*/ 23764 w 489"/>
                <a:gd name="T5" fmla="*/ 0 h 739"/>
                <a:gd name="T6" fmla="*/ 34854 w 489"/>
                <a:gd name="T7" fmla="*/ 0 h 739"/>
                <a:gd name="T8" fmla="*/ 46735 w 489"/>
                <a:gd name="T9" fmla="*/ 0 h 739"/>
                <a:gd name="T10" fmla="*/ 58617 w 489"/>
                <a:gd name="T11" fmla="*/ 0 h 739"/>
                <a:gd name="T12" fmla="*/ 70499 w 489"/>
                <a:gd name="T13" fmla="*/ 0 h 739"/>
                <a:gd name="T14" fmla="*/ 82381 w 489"/>
                <a:gd name="T15" fmla="*/ 0 h 739"/>
                <a:gd name="T16" fmla="*/ 94263 w 489"/>
                <a:gd name="T17" fmla="*/ 0 h 739"/>
                <a:gd name="T18" fmla="*/ 106145 w 489"/>
                <a:gd name="T19" fmla="*/ 0 h 739"/>
                <a:gd name="T20" fmla="*/ 118027 w 489"/>
                <a:gd name="T21" fmla="*/ 0 h 739"/>
                <a:gd name="T22" fmla="*/ 129117 w 489"/>
                <a:gd name="T23" fmla="*/ 0 h 739"/>
                <a:gd name="T24" fmla="*/ 140999 w 489"/>
                <a:gd name="T25" fmla="*/ 0 h 739"/>
                <a:gd name="T26" fmla="*/ 152880 w 489"/>
                <a:gd name="T27" fmla="*/ 0 h 739"/>
                <a:gd name="T28" fmla="*/ 164762 w 489"/>
                <a:gd name="T29" fmla="*/ 0 h 739"/>
                <a:gd name="T30" fmla="*/ 176248 w 489"/>
                <a:gd name="T31" fmla="*/ 0 h 739"/>
                <a:gd name="T32" fmla="*/ 188130 w 489"/>
                <a:gd name="T33" fmla="*/ 0 h 739"/>
                <a:gd name="T34" fmla="*/ 189318 w 489"/>
                <a:gd name="T35" fmla="*/ 61266 h 739"/>
                <a:gd name="T36" fmla="*/ 190903 w 489"/>
                <a:gd name="T37" fmla="*/ 122927 h 739"/>
                <a:gd name="T38" fmla="*/ 192091 w 489"/>
                <a:gd name="T39" fmla="*/ 184193 h 739"/>
                <a:gd name="T40" fmla="*/ 193675 w 489"/>
                <a:gd name="T41" fmla="*/ 245459 h 739"/>
                <a:gd name="T42" fmla="*/ 192091 w 489"/>
                <a:gd name="T43" fmla="*/ 256922 h 739"/>
                <a:gd name="T44" fmla="*/ 190903 w 489"/>
                <a:gd name="T45" fmla="*/ 268384 h 739"/>
                <a:gd name="T46" fmla="*/ 189318 w 489"/>
                <a:gd name="T47" fmla="*/ 279847 h 739"/>
                <a:gd name="T48" fmla="*/ 188130 w 489"/>
                <a:gd name="T49" fmla="*/ 291705 h 739"/>
                <a:gd name="T50" fmla="*/ 176644 w 489"/>
                <a:gd name="T51" fmla="*/ 291705 h 739"/>
                <a:gd name="T52" fmla="*/ 165158 w 489"/>
                <a:gd name="T53" fmla="*/ 291705 h 739"/>
                <a:gd name="T54" fmla="*/ 153673 w 489"/>
                <a:gd name="T55" fmla="*/ 291705 h 739"/>
                <a:gd name="T56" fmla="*/ 142583 w 489"/>
                <a:gd name="T57" fmla="*/ 291705 h 739"/>
                <a:gd name="T58" fmla="*/ 131097 w 489"/>
                <a:gd name="T59" fmla="*/ 291705 h 739"/>
                <a:gd name="T60" fmla="*/ 119215 w 489"/>
                <a:gd name="T61" fmla="*/ 291705 h 739"/>
                <a:gd name="T62" fmla="*/ 107729 w 489"/>
                <a:gd name="T63" fmla="*/ 291705 h 739"/>
                <a:gd name="T64" fmla="*/ 96243 w 489"/>
                <a:gd name="T65" fmla="*/ 291705 h 739"/>
                <a:gd name="T66" fmla="*/ 84758 w 489"/>
                <a:gd name="T67" fmla="*/ 292100 h 739"/>
                <a:gd name="T68" fmla="*/ 72876 w 489"/>
                <a:gd name="T69" fmla="*/ 292100 h 739"/>
                <a:gd name="T70" fmla="*/ 61786 w 489"/>
                <a:gd name="T71" fmla="*/ 292100 h 739"/>
                <a:gd name="T72" fmla="*/ 50300 w 489"/>
                <a:gd name="T73" fmla="*/ 292100 h 739"/>
                <a:gd name="T74" fmla="*/ 38814 w 489"/>
                <a:gd name="T75" fmla="*/ 292100 h 739"/>
                <a:gd name="T76" fmla="*/ 26932 w 489"/>
                <a:gd name="T77" fmla="*/ 292100 h 739"/>
                <a:gd name="T78" fmla="*/ 15446 w 489"/>
                <a:gd name="T79" fmla="*/ 292100 h 739"/>
                <a:gd name="T80" fmla="*/ 3961 w 489"/>
                <a:gd name="T81" fmla="*/ 292100 h 739"/>
                <a:gd name="T82" fmla="*/ 2772 w 489"/>
                <a:gd name="T83" fmla="*/ 281428 h 739"/>
                <a:gd name="T84" fmla="*/ 1980 w 489"/>
                <a:gd name="T85" fmla="*/ 270756 h 739"/>
                <a:gd name="T86" fmla="*/ 792 w 489"/>
                <a:gd name="T87" fmla="*/ 260084 h 739"/>
                <a:gd name="T88" fmla="*/ 0 w 489"/>
                <a:gd name="T89" fmla="*/ 249412 h 739"/>
                <a:gd name="T90" fmla="*/ 0 w 489"/>
                <a:gd name="T91" fmla="*/ 186960 h 739"/>
                <a:gd name="T92" fmla="*/ 0 w 489"/>
                <a:gd name="T93" fmla="*/ 124508 h 739"/>
                <a:gd name="T94" fmla="*/ 0 w 489"/>
                <a:gd name="T95" fmla="*/ 62056 h 739"/>
                <a:gd name="T96" fmla="*/ 0 w 489"/>
                <a:gd name="T97" fmla="*/ 0 h 73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89"/>
                <a:gd name="T148" fmla="*/ 0 h 739"/>
                <a:gd name="T149" fmla="*/ 489 w 489"/>
                <a:gd name="T150" fmla="*/ 739 h 739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89" h="739">
                  <a:moveTo>
                    <a:pt x="0" y="0"/>
                  </a:moveTo>
                  <a:lnTo>
                    <a:pt x="30" y="0"/>
                  </a:lnTo>
                  <a:lnTo>
                    <a:pt x="60" y="0"/>
                  </a:lnTo>
                  <a:lnTo>
                    <a:pt x="88" y="0"/>
                  </a:lnTo>
                  <a:lnTo>
                    <a:pt x="118" y="0"/>
                  </a:lnTo>
                  <a:lnTo>
                    <a:pt x="148" y="0"/>
                  </a:lnTo>
                  <a:lnTo>
                    <a:pt x="178" y="0"/>
                  </a:lnTo>
                  <a:lnTo>
                    <a:pt x="208" y="0"/>
                  </a:lnTo>
                  <a:lnTo>
                    <a:pt x="238" y="0"/>
                  </a:lnTo>
                  <a:lnTo>
                    <a:pt x="268" y="0"/>
                  </a:lnTo>
                  <a:lnTo>
                    <a:pt x="298" y="0"/>
                  </a:lnTo>
                  <a:lnTo>
                    <a:pt x="326" y="0"/>
                  </a:lnTo>
                  <a:lnTo>
                    <a:pt x="356" y="0"/>
                  </a:lnTo>
                  <a:lnTo>
                    <a:pt x="386" y="0"/>
                  </a:lnTo>
                  <a:lnTo>
                    <a:pt x="416" y="0"/>
                  </a:lnTo>
                  <a:lnTo>
                    <a:pt x="445" y="0"/>
                  </a:lnTo>
                  <a:lnTo>
                    <a:pt x="475" y="0"/>
                  </a:lnTo>
                  <a:lnTo>
                    <a:pt x="478" y="155"/>
                  </a:lnTo>
                  <a:lnTo>
                    <a:pt x="482" y="311"/>
                  </a:lnTo>
                  <a:lnTo>
                    <a:pt x="485" y="466"/>
                  </a:lnTo>
                  <a:lnTo>
                    <a:pt x="489" y="621"/>
                  </a:lnTo>
                  <a:lnTo>
                    <a:pt x="485" y="650"/>
                  </a:lnTo>
                  <a:lnTo>
                    <a:pt x="482" y="679"/>
                  </a:lnTo>
                  <a:lnTo>
                    <a:pt x="478" y="708"/>
                  </a:lnTo>
                  <a:lnTo>
                    <a:pt x="475" y="738"/>
                  </a:lnTo>
                  <a:lnTo>
                    <a:pt x="446" y="738"/>
                  </a:lnTo>
                  <a:lnTo>
                    <a:pt x="417" y="738"/>
                  </a:lnTo>
                  <a:lnTo>
                    <a:pt x="388" y="738"/>
                  </a:lnTo>
                  <a:lnTo>
                    <a:pt x="360" y="738"/>
                  </a:lnTo>
                  <a:lnTo>
                    <a:pt x="331" y="738"/>
                  </a:lnTo>
                  <a:lnTo>
                    <a:pt x="301" y="738"/>
                  </a:lnTo>
                  <a:lnTo>
                    <a:pt x="272" y="738"/>
                  </a:lnTo>
                  <a:lnTo>
                    <a:pt x="243" y="738"/>
                  </a:lnTo>
                  <a:lnTo>
                    <a:pt x="214" y="739"/>
                  </a:lnTo>
                  <a:lnTo>
                    <a:pt x="184" y="739"/>
                  </a:lnTo>
                  <a:lnTo>
                    <a:pt x="156" y="739"/>
                  </a:lnTo>
                  <a:lnTo>
                    <a:pt x="127" y="739"/>
                  </a:lnTo>
                  <a:lnTo>
                    <a:pt x="98" y="739"/>
                  </a:lnTo>
                  <a:lnTo>
                    <a:pt x="68" y="739"/>
                  </a:lnTo>
                  <a:lnTo>
                    <a:pt x="39" y="739"/>
                  </a:lnTo>
                  <a:lnTo>
                    <a:pt x="10" y="739"/>
                  </a:lnTo>
                  <a:lnTo>
                    <a:pt x="7" y="712"/>
                  </a:lnTo>
                  <a:lnTo>
                    <a:pt x="5" y="685"/>
                  </a:lnTo>
                  <a:lnTo>
                    <a:pt x="2" y="658"/>
                  </a:lnTo>
                  <a:lnTo>
                    <a:pt x="0" y="631"/>
                  </a:lnTo>
                  <a:lnTo>
                    <a:pt x="0" y="473"/>
                  </a:lnTo>
                  <a:lnTo>
                    <a:pt x="0" y="315"/>
                  </a:lnTo>
                  <a:lnTo>
                    <a:pt x="0" y="1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A8C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14" name="Freeform 139"/>
            <p:cNvSpPr>
              <a:spLocks/>
            </p:cNvSpPr>
            <p:nvPr/>
          </p:nvSpPr>
          <p:spPr bwMode="auto">
            <a:xfrm>
              <a:off x="1508126" y="3257550"/>
              <a:ext cx="193675" cy="255587"/>
            </a:xfrm>
            <a:custGeom>
              <a:avLst/>
              <a:gdLst>
                <a:gd name="T0" fmla="*/ 0 w 487"/>
                <a:gd name="T1" fmla="*/ 0 h 645"/>
                <a:gd name="T2" fmla="*/ 11931 w 487"/>
                <a:gd name="T3" fmla="*/ 0 h 645"/>
                <a:gd name="T4" fmla="*/ 23861 w 487"/>
                <a:gd name="T5" fmla="*/ 0 h 645"/>
                <a:gd name="T6" fmla="*/ 35394 w 487"/>
                <a:gd name="T7" fmla="*/ 0 h 645"/>
                <a:gd name="T8" fmla="*/ 47325 w 487"/>
                <a:gd name="T9" fmla="*/ 0 h 645"/>
                <a:gd name="T10" fmla="*/ 59256 w 487"/>
                <a:gd name="T11" fmla="*/ 0 h 645"/>
                <a:gd name="T12" fmla="*/ 71187 w 487"/>
                <a:gd name="T13" fmla="*/ 0 h 645"/>
                <a:gd name="T14" fmla="*/ 82720 w 487"/>
                <a:gd name="T15" fmla="*/ 0 h 645"/>
                <a:gd name="T16" fmla="*/ 94650 w 487"/>
                <a:gd name="T17" fmla="*/ 0 h 645"/>
                <a:gd name="T18" fmla="*/ 106581 w 487"/>
                <a:gd name="T19" fmla="*/ 0 h 645"/>
                <a:gd name="T20" fmla="*/ 118512 w 487"/>
                <a:gd name="T21" fmla="*/ 0 h 645"/>
                <a:gd name="T22" fmla="*/ 130045 w 487"/>
                <a:gd name="T23" fmla="*/ 0 h 645"/>
                <a:gd name="T24" fmla="*/ 141578 w 487"/>
                <a:gd name="T25" fmla="*/ 0 h 645"/>
                <a:gd name="T26" fmla="*/ 153508 w 487"/>
                <a:gd name="T27" fmla="*/ 0 h 645"/>
                <a:gd name="T28" fmla="*/ 165439 w 487"/>
                <a:gd name="T29" fmla="*/ 0 h 645"/>
                <a:gd name="T30" fmla="*/ 176972 w 487"/>
                <a:gd name="T31" fmla="*/ 0 h 645"/>
                <a:gd name="T32" fmla="*/ 188903 w 487"/>
                <a:gd name="T33" fmla="*/ 0 h 645"/>
                <a:gd name="T34" fmla="*/ 190096 w 487"/>
                <a:gd name="T35" fmla="*/ 53891 h 645"/>
                <a:gd name="T36" fmla="*/ 191289 w 487"/>
                <a:gd name="T37" fmla="*/ 107386 h 645"/>
                <a:gd name="T38" fmla="*/ 192084 w 487"/>
                <a:gd name="T39" fmla="*/ 161277 h 645"/>
                <a:gd name="T40" fmla="*/ 193675 w 487"/>
                <a:gd name="T41" fmla="*/ 214772 h 645"/>
                <a:gd name="T42" fmla="*/ 192084 w 487"/>
                <a:gd name="T43" fmla="*/ 225075 h 645"/>
                <a:gd name="T44" fmla="*/ 190891 w 487"/>
                <a:gd name="T45" fmla="*/ 234982 h 645"/>
                <a:gd name="T46" fmla="*/ 189698 w 487"/>
                <a:gd name="T47" fmla="*/ 244888 h 645"/>
                <a:gd name="T48" fmla="*/ 188903 w 487"/>
                <a:gd name="T49" fmla="*/ 255191 h 645"/>
                <a:gd name="T50" fmla="*/ 177370 w 487"/>
                <a:gd name="T51" fmla="*/ 255191 h 645"/>
                <a:gd name="T52" fmla="*/ 165837 w 487"/>
                <a:gd name="T53" fmla="*/ 255191 h 645"/>
                <a:gd name="T54" fmla="*/ 154304 w 487"/>
                <a:gd name="T55" fmla="*/ 255191 h 645"/>
                <a:gd name="T56" fmla="*/ 143168 w 487"/>
                <a:gd name="T57" fmla="*/ 255191 h 645"/>
                <a:gd name="T58" fmla="*/ 131635 w 487"/>
                <a:gd name="T59" fmla="*/ 255191 h 645"/>
                <a:gd name="T60" fmla="*/ 120102 w 487"/>
                <a:gd name="T61" fmla="*/ 255191 h 645"/>
                <a:gd name="T62" fmla="*/ 108569 w 487"/>
                <a:gd name="T63" fmla="*/ 255191 h 645"/>
                <a:gd name="T64" fmla="*/ 97036 w 487"/>
                <a:gd name="T65" fmla="*/ 255191 h 645"/>
                <a:gd name="T66" fmla="*/ 85503 w 487"/>
                <a:gd name="T67" fmla="*/ 255587 h 645"/>
                <a:gd name="T68" fmla="*/ 74368 w 487"/>
                <a:gd name="T69" fmla="*/ 255587 h 645"/>
                <a:gd name="T70" fmla="*/ 62835 w 487"/>
                <a:gd name="T71" fmla="*/ 255587 h 645"/>
                <a:gd name="T72" fmla="*/ 51302 w 487"/>
                <a:gd name="T73" fmla="*/ 255587 h 645"/>
                <a:gd name="T74" fmla="*/ 39769 w 487"/>
                <a:gd name="T75" fmla="*/ 255587 h 645"/>
                <a:gd name="T76" fmla="*/ 27838 w 487"/>
                <a:gd name="T77" fmla="*/ 255587 h 645"/>
                <a:gd name="T78" fmla="*/ 16305 w 487"/>
                <a:gd name="T79" fmla="*/ 255587 h 645"/>
                <a:gd name="T80" fmla="*/ 5170 w 487"/>
                <a:gd name="T81" fmla="*/ 255587 h 645"/>
                <a:gd name="T82" fmla="*/ 3579 w 487"/>
                <a:gd name="T83" fmla="*/ 246077 h 645"/>
                <a:gd name="T84" fmla="*/ 2386 w 487"/>
                <a:gd name="T85" fmla="*/ 236963 h 645"/>
                <a:gd name="T86" fmla="*/ 1193 w 487"/>
                <a:gd name="T87" fmla="*/ 227453 h 645"/>
                <a:gd name="T88" fmla="*/ 0 w 487"/>
                <a:gd name="T89" fmla="*/ 218339 h 645"/>
                <a:gd name="T90" fmla="*/ 0 w 487"/>
                <a:gd name="T91" fmla="*/ 163655 h 645"/>
                <a:gd name="T92" fmla="*/ 0 w 487"/>
                <a:gd name="T93" fmla="*/ 109367 h 645"/>
                <a:gd name="T94" fmla="*/ 0 w 487"/>
                <a:gd name="T95" fmla="*/ 54684 h 645"/>
                <a:gd name="T96" fmla="*/ 0 w 487"/>
                <a:gd name="T97" fmla="*/ 0 h 64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87"/>
                <a:gd name="T148" fmla="*/ 0 h 645"/>
                <a:gd name="T149" fmla="*/ 487 w 487"/>
                <a:gd name="T150" fmla="*/ 645 h 64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87" h="645">
                  <a:moveTo>
                    <a:pt x="0" y="0"/>
                  </a:moveTo>
                  <a:lnTo>
                    <a:pt x="30" y="0"/>
                  </a:lnTo>
                  <a:lnTo>
                    <a:pt x="60" y="0"/>
                  </a:lnTo>
                  <a:lnTo>
                    <a:pt x="89" y="0"/>
                  </a:lnTo>
                  <a:lnTo>
                    <a:pt x="119" y="0"/>
                  </a:lnTo>
                  <a:lnTo>
                    <a:pt x="149" y="0"/>
                  </a:lnTo>
                  <a:lnTo>
                    <a:pt x="179" y="0"/>
                  </a:lnTo>
                  <a:lnTo>
                    <a:pt x="208" y="0"/>
                  </a:lnTo>
                  <a:lnTo>
                    <a:pt x="238" y="0"/>
                  </a:lnTo>
                  <a:lnTo>
                    <a:pt x="268" y="0"/>
                  </a:lnTo>
                  <a:lnTo>
                    <a:pt x="298" y="0"/>
                  </a:lnTo>
                  <a:lnTo>
                    <a:pt x="327" y="0"/>
                  </a:lnTo>
                  <a:lnTo>
                    <a:pt x="356" y="0"/>
                  </a:lnTo>
                  <a:lnTo>
                    <a:pt x="386" y="0"/>
                  </a:lnTo>
                  <a:lnTo>
                    <a:pt x="416" y="0"/>
                  </a:lnTo>
                  <a:lnTo>
                    <a:pt x="445" y="0"/>
                  </a:lnTo>
                  <a:lnTo>
                    <a:pt x="475" y="0"/>
                  </a:lnTo>
                  <a:lnTo>
                    <a:pt x="478" y="136"/>
                  </a:lnTo>
                  <a:lnTo>
                    <a:pt x="481" y="271"/>
                  </a:lnTo>
                  <a:lnTo>
                    <a:pt x="483" y="407"/>
                  </a:lnTo>
                  <a:lnTo>
                    <a:pt x="487" y="542"/>
                  </a:lnTo>
                  <a:lnTo>
                    <a:pt x="483" y="568"/>
                  </a:lnTo>
                  <a:lnTo>
                    <a:pt x="480" y="593"/>
                  </a:lnTo>
                  <a:lnTo>
                    <a:pt x="477" y="618"/>
                  </a:lnTo>
                  <a:lnTo>
                    <a:pt x="475" y="644"/>
                  </a:lnTo>
                  <a:lnTo>
                    <a:pt x="446" y="644"/>
                  </a:lnTo>
                  <a:lnTo>
                    <a:pt x="417" y="644"/>
                  </a:lnTo>
                  <a:lnTo>
                    <a:pt x="388" y="644"/>
                  </a:lnTo>
                  <a:lnTo>
                    <a:pt x="360" y="644"/>
                  </a:lnTo>
                  <a:lnTo>
                    <a:pt x="331" y="644"/>
                  </a:lnTo>
                  <a:lnTo>
                    <a:pt x="302" y="644"/>
                  </a:lnTo>
                  <a:lnTo>
                    <a:pt x="273" y="644"/>
                  </a:lnTo>
                  <a:lnTo>
                    <a:pt x="244" y="644"/>
                  </a:lnTo>
                  <a:lnTo>
                    <a:pt x="215" y="645"/>
                  </a:lnTo>
                  <a:lnTo>
                    <a:pt x="187" y="645"/>
                  </a:lnTo>
                  <a:lnTo>
                    <a:pt x="158" y="645"/>
                  </a:lnTo>
                  <a:lnTo>
                    <a:pt x="129" y="645"/>
                  </a:lnTo>
                  <a:lnTo>
                    <a:pt x="100" y="645"/>
                  </a:lnTo>
                  <a:lnTo>
                    <a:pt x="70" y="645"/>
                  </a:lnTo>
                  <a:lnTo>
                    <a:pt x="41" y="645"/>
                  </a:lnTo>
                  <a:lnTo>
                    <a:pt x="13" y="645"/>
                  </a:lnTo>
                  <a:lnTo>
                    <a:pt x="9" y="621"/>
                  </a:lnTo>
                  <a:lnTo>
                    <a:pt x="6" y="598"/>
                  </a:lnTo>
                  <a:lnTo>
                    <a:pt x="3" y="574"/>
                  </a:lnTo>
                  <a:lnTo>
                    <a:pt x="0" y="551"/>
                  </a:lnTo>
                  <a:lnTo>
                    <a:pt x="0" y="413"/>
                  </a:lnTo>
                  <a:lnTo>
                    <a:pt x="0" y="276"/>
                  </a:lnTo>
                  <a:lnTo>
                    <a:pt x="0" y="1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D8E7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15" name="Freeform 140"/>
            <p:cNvSpPr>
              <a:spLocks/>
            </p:cNvSpPr>
            <p:nvPr/>
          </p:nvSpPr>
          <p:spPr bwMode="auto">
            <a:xfrm>
              <a:off x="1508126" y="3257550"/>
              <a:ext cx="192088" cy="219075"/>
            </a:xfrm>
            <a:custGeom>
              <a:avLst/>
              <a:gdLst>
                <a:gd name="T0" fmla="*/ 0 w 484"/>
                <a:gd name="T1" fmla="*/ 0 h 552"/>
                <a:gd name="T2" fmla="*/ 11906 w 484"/>
                <a:gd name="T3" fmla="*/ 0 h 552"/>
                <a:gd name="T4" fmla="*/ 23813 w 484"/>
                <a:gd name="T5" fmla="*/ 0 h 552"/>
                <a:gd name="T6" fmla="*/ 35322 w 484"/>
                <a:gd name="T7" fmla="*/ 0 h 552"/>
                <a:gd name="T8" fmla="*/ 47228 w 484"/>
                <a:gd name="T9" fmla="*/ 0 h 552"/>
                <a:gd name="T10" fmla="*/ 59135 w 484"/>
                <a:gd name="T11" fmla="*/ 0 h 552"/>
                <a:gd name="T12" fmla="*/ 71041 w 484"/>
                <a:gd name="T13" fmla="*/ 0 h 552"/>
                <a:gd name="T14" fmla="*/ 82550 w 484"/>
                <a:gd name="T15" fmla="*/ 0 h 552"/>
                <a:gd name="T16" fmla="*/ 94456 w 484"/>
                <a:gd name="T17" fmla="*/ 0 h 552"/>
                <a:gd name="T18" fmla="*/ 106363 w 484"/>
                <a:gd name="T19" fmla="*/ 0 h 552"/>
                <a:gd name="T20" fmla="*/ 118269 w 484"/>
                <a:gd name="T21" fmla="*/ 0 h 552"/>
                <a:gd name="T22" fmla="*/ 129778 w 484"/>
                <a:gd name="T23" fmla="*/ 0 h 552"/>
                <a:gd name="T24" fmla="*/ 141288 w 484"/>
                <a:gd name="T25" fmla="*/ 0 h 552"/>
                <a:gd name="T26" fmla="*/ 153194 w 484"/>
                <a:gd name="T27" fmla="*/ 0 h 552"/>
                <a:gd name="T28" fmla="*/ 165100 w 484"/>
                <a:gd name="T29" fmla="*/ 0 h 552"/>
                <a:gd name="T30" fmla="*/ 176610 w 484"/>
                <a:gd name="T31" fmla="*/ 0 h 552"/>
                <a:gd name="T32" fmla="*/ 188516 w 484"/>
                <a:gd name="T33" fmla="*/ 0 h 552"/>
                <a:gd name="T34" fmla="*/ 189310 w 484"/>
                <a:gd name="T35" fmla="*/ 46434 h 552"/>
                <a:gd name="T36" fmla="*/ 190500 w 484"/>
                <a:gd name="T37" fmla="*/ 92075 h 552"/>
                <a:gd name="T38" fmla="*/ 191294 w 484"/>
                <a:gd name="T39" fmla="*/ 137716 h 552"/>
                <a:gd name="T40" fmla="*/ 192088 w 484"/>
                <a:gd name="T41" fmla="*/ 184150 h 552"/>
                <a:gd name="T42" fmla="*/ 191294 w 484"/>
                <a:gd name="T43" fmla="*/ 192484 h 552"/>
                <a:gd name="T44" fmla="*/ 190500 w 484"/>
                <a:gd name="T45" fmla="*/ 200819 h 552"/>
                <a:gd name="T46" fmla="*/ 189310 w 484"/>
                <a:gd name="T47" fmla="*/ 209947 h 552"/>
                <a:gd name="T48" fmla="*/ 188516 w 484"/>
                <a:gd name="T49" fmla="*/ 218281 h 552"/>
                <a:gd name="T50" fmla="*/ 177007 w 484"/>
                <a:gd name="T51" fmla="*/ 218281 h 552"/>
                <a:gd name="T52" fmla="*/ 165894 w 484"/>
                <a:gd name="T53" fmla="*/ 218281 h 552"/>
                <a:gd name="T54" fmla="*/ 154385 w 484"/>
                <a:gd name="T55" fmla="*/ 218281 h 552"/>
                <a:gd name="T56" fmla="*/ 143272 w 484"/>
                <a:gd name="T57" fmla="*/ 218678 h 552"/>
                <a:gd name="T58" fmla="*/ 131763 w 484"/>
                <a:gd name="T59" fmla="*/ 218678 h 552"/>
                <a:gd name="T60" fmla="*/ 120650 w 484"/>
                <a:gd name="T61" fmla="*/ 218678 h 552"/>
                <a:gd name="T62" fmla="*/ 109141 w 484"/>
                <a:gd name="T63" fmla="*/ 218678 h 552"/>
                <a:gd name="T64" fmla="*/ 97632 w 484"/>
                <a:gd name="T65" fmla="*/ 218678 h 552"/>
                <a:gd name="T66" fmla="*/ 86519 w 484"/>
                <a:gd name="T67" fmla="*/ 218678 h 552"/>
                <a:gd name="T68" fmla="*/ 75010 w 484"/>
                <a:gd name="T69" fmla="*/ 218678 h 552"/>
                <a:gd name="T70" fmla="*/ 63500 w 484"/>
                <a:gd name="T71" fmla="*/ 218678 h 552"/>
                <a:gd name="T72" fmla="*/ 51991 w 484"/>
                <a:gd name="T73" fmla="*/ 218678 h 552"/>
                <a:gd name="T74" fmla="*/ 40481 w 484"/>
                <a:gd name="T75" fmla="*/ 219075 h 552"/>
                <a:gd name="T76" fmla="*/ 28972 w 484"/>
                <a:gd name="T77" fmla="*/ 219075 h 552"/>
                <a:gd name="T78" fmla="*/ 17859 w 484"/>
                <a:gd name="T79" fmla="*/ 219075 h 552"/>
                <a:gd name="T80" fmla="*/ 6350 w 484"/>
                <a:gd name="T81" fmla="*/ 219075 h 552"/>
                <a:gd name="T82" fmla="*/ 4366 w 484"/>
                <a:gd name="T83" fmla="*/ 211138 h 552"/>
                <a:gd name="T84" fmla="*/ 3175 w 484"/>
                <a:gd name="T85" fmla="*/ 203200 h 552"/>
                <a:gd name="T86" fmla="*/ 1588 w 484"/>
                <a:gd name="T87" fmla="*/ 194866 h 552"/>
                <a:gd name="T88" fmla="*/ 0 w 484"/>
                <a:gd name="T89" fmla="*/ 186928 h 552"/>
                <a:gd name="T90" fmla="*/ 0 w 484"/>
                <a:gd name="T91" fmla="*/ 140494 h 552"/>
                <a:gd name="T92" fmla="*/ 0 w 484"/>
                <a:gd name="T93" fmla="*/ 93266 h 552"/>
                <a:gd name="T94" fmla="*/ 0 w 484"/>
                <a:gd name="T95" fmla="*/ 46831 h 552"/>
                <a:gd name="T96" fmla="*/ 0 w 484"/>
                <a:gd name="T97" fmla="*/ 0 h 55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84"/>
                <a:gd name="T148" fmla="*/ 0 h 552"/>
                <a:gd name="T149" fmla="*/ 484 w 484"/>
                <a:gd name="T150" fmla="*/ 552 h 55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84" h="552">
                  <a:moveTo>
                    <a:pt x="0" y="0"/>
                  </a:moveTo>
                  <a:lnTo>
                    <a:pt x="30" y="0"/>
                  </a:lnTo>
                  <a:lnTo>
                    <a:pt x="60" y="0"/>
                  </a:lnTo>
                  <a:lnTo>
                    <a:pt x="89" y="0"/>
                  </a:lnTo>
                  <a:lnTo>
                    <a:pt x="119" y="0"/>
                  </a:lnTo>
                  <a:lnTo>
                    <a:pt x="149" y="0"/>
                  </a:lnTo>
                  <a:lnTo>
                    <a:pt x="179" y="0"/>
                  </a:lnTo>
                  <a:lnTo>
                    <a:pt x="208" y="0"/>
                  </a:lnTo>
                  <a:lnTo>
                    <a:pt x="238" y="0"/>
                  </a:lnTo>
                  <a:lnTo>
                    <a:pt x="268" y="0"/>
                  </a:lnTo>
                  <a:lnTo>
                    <a:pt x="298" y="0"/>
                  </a:lnTo>
                  <a:lnTo>
                    <a:pt x="327" y="0"/>
                  </a:lnTo>
                  <a:lnTo>
                    <a:pt x="356" y="0"/>
                  </a:lnTo>
                  <a:lnTo>
                    <a:pt x="386" y="0"/>
                  </a:lnTo>
                  <a:lnTo>
                    <a:pt x="416" y="0"/>
                  </a:lnTo>
                  <a:lnTo>
                    <a:pt x="445" y="0"/>
                  </a:lnTo>
                  <a:lnTo>
                    <a:pt x="475" y="0"/>
                  </a:lnTo>
                  <a:lnTo>
                    <a:pt x="477" y="117"/>
                  </a:lnTo>
                  <a:lnTo>
                    <a:pt x="480" y="232"/>
                  </a:lnTo>
                  <a:lnTo>
                    <a:pt x="482" y="347"/>
                  </a:lnTo>
                  <a:lnTo>
                    <a:pt x="484" y="464"/>
                  </a:lnTo>
                  <a:lnTo>
                    <a:pt x="482" y="485"/>
                  </a:lnTo>
                  <a:lnTo>
                    <a:pt x="480" y="506"/>
                  </a:lnTo>
                  <a:lnTo>
                    <a:pt x="477" y="529"/>
                  </a:lnTo>
                  <a:lnTo>
                    <a:pt x="475" y="550"/>
                  </a:lnTo>
                  <a:lnTo>
                    <a:pt x="446" y="550"/>
                  </a:lnTo>
                  <a:lnTo>
                    <a:pt x="418" y="550"/>
                  </a:lnTo>
                  <a:lnTo>
                    <a:pt x="389" y="550"/>
                  </a:lnTo>
                  <a:lnTo>
                    <a:pt x="361" y="551"/>
                  </a:lnTo>
                  <a:lnTo>
                    <a:pt x="332" y="551"/>
                  </a:lnTo>
                  <a:lnTo>
                    <a:pt x="304" y="551"/>
                  </a:lnTo>
                  <a:lnTo>
                    <a:pt x="275" y="551"/>
                  </a:lnTo>
                  <a:lnTo>
                    <a:pt x="246" y="551"/>
                  </a:lnTo>
                  <a:lnTo>
                    <a:pt x="218" y="551"/>
                  </a:lnTo>
                  <a:lnTo>
                    <a:pt x="189" y="551"/>
                  </a:lnTo>
                  <a:lnTo>
                    <a:pt x="160" y="551"/>
                  </a:lnTo>
                  <a:lnTo>
                    <a:pt x="131" y="551"/>
                  </a:lnTo>
                  <a:lnTo>
                    <a:pt x="102" y="552"/>
                  </a:lnTo>
                  <a:lnTo>
                    <a:pt x="73" y="552"/>
                  </a:lnTo>
                  <a:lnTo>
                    <a:pt x="45" y="552"/>
                  </a:lnTo>
                  <a:lnTo>
                    <a:pt x="16" y="552"/>
                  </a:lnTo>
                  <a:lnTo>
                    <a:pt x="11" y="532"/>
                  </a:lnTo>
                  <a:lnTo>
                    <a:pt x="8" y="512"/>
                  </a:lnTo>
                  <a:lnTo>
                    <a:pt x="4" y="491"/>
                  </a:lnTo>
                  <a:lnTo>
                    <a:pt x="0" y="471"/>
                  </a:lnTo>
                  <a:lnTo>
                    <a:pt x="0" y="354"/>
                  </a:lnTo>
                  <a:lnTo>
                    <a:pt x="0" y="235"/>
                  </a:lnTo>
                  <a:lnTo>
                    <a:pt x="0" y="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967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16" name="Freeform 141"/>
            <p:cNvSpPr>
              <a:spLocks/>
            </p:cNvSpPr>
            <p:nvPr/>
          </p:nvSpPr>
          <p:spPr bwMode="auto">
            <a:xfrm>
              <a:off x="1508126" y="3257550"/>
              <a:ext cx="192088" cy="180975"/>
            </a:xfrm>
            <a:custGeom>
              <a:avLst/>
              <a:gdLst>
                <a:gd name="T0" fmla="*/ 0 w 481"/>
                <a:gd name="T1" fmla="*/ 0 h 458"/>
                <a:gd name="T2" fmla="*/ 11981 w 481"/>
                <a:gd name="T3" fmla="*/ 0 h 458"/>
                <a:gd name="T4" fmla="*/ 23961 w 481"/>
                <a:gd name="T5" fmla="*/ 0 h 458"/>
                <a:gd name="T6" fmla="*/ 35542 w 481"/>
                <a:gd name="T7" fmla="*/ 0 h 458"/>
                <a:gd name="T8" fmla="*/ 47523 w 481"/>
                <a:gd name="T9" fmla="*/ 0 h 458"/>
                <a:gd name="T10" fmla="*/ 59503 w 481"/>
                <a:gd name="T11" fmla="*/ 0 h 458"/>
                <a:gd name="T12" fmla="*/ 71085 w 481"/>
                <a:gd name="T13" fmla="*/ 0 h 458"/>
                <a:gd name="T14" fmla="*/ 83065 w 481"/>
                <a:gd name="T15" fmla="*/ 0 h 458"/>
                <a:gd name="T16" fmla="*/ 95046 w 481"/>
                <a:gd name="T17" fmla="*/ 0 h 458"/>
                <a:gd name="T18" fmla="*/ 107026 w 481"/>
                <a:gd name="T19" fmla="*/ 0 h 458"/>
                <a:gd name="T20" fmla="*/ 119007 w 481"/>
                <a:gd name="T21" fmla="*/ 0 h 458"/>
                <a:gd name="T22" fmla="*/ 130189 w 481"/>
                <a:gd name="T23" fmla="*/ 0 h 458"/>
                <a:gd name="T24" fmla="*/ 142169 w 481"/>
                <a:gd name="T25" fmla="*/ 0 h 458"/>
                <a:gd name="T26" fmla="*/ 154150 w 481"/>
                <a:gd name="T27" fmla="*/ 0 h 458"/>
                <a:gd name="T28" fmla="*/ 165731 w 481"/>
                <a:gd name="T29" fmla="*/ 0 h 458"/>
                <a:gd name="T30" fmla="*/ 177711 w 481"/>
                <a:gd name="T31" fmla="*/ 0 h 458"/>
                <a:gd name="T32" fmla="*/ 189293 w 481"/>
                <a:gd name="T33" fmla="*/ 0 h 458"/>
                <a:gd name="T34" fmla="*/ 190091 w 481"/>
                <a:gd name="T35" fmla="*/ 37934 h 458"/>
                <a:gd name="T36" fmla="*/ 190491 w 481"/>
                <a:gd name="T37" fmla="*/ 75867 h 458"/>
                <a:gd name="T38" fmla="*/ 191289 w 481"/>
                <a:gd name="T39" fmla="*/ 113801 h 458"/>
                <a:gd name="T40" fmla="*/ 192088 w 481"/>
                <a:gd name="T41" fmla="*/ 152130 h 458"/>
                <a:gd name="T42" fmla="*/ 191289 w 481"/>
                <a:gd name="T43" fmla="*/ 159242 h 458"/>
                <a:gd name="T44" fmla="*/ 190491 w 481"/>
                <a:gd name="T45" fmla="*/ 166355 h 458"/>
                <a:gd name="T46" fmla="*/ 190091 w 481"/>
                <a:gd name="T47" fmla="*/ 173467 h 458"/>
                <a:gd name="T48" fmla="*/ 189293 w 481"/>
                <a:gd name="T49" fmla="*/ 180580 h 458"/>
                <a:gd name="T50" fmla="*/ 178111 w 481"/>
                <a:gd name="T51" fmla="*/ 180580 h 458"/>
                <a:gd name="T52" fmla="*/ 166530 w 481"/>
                <a:gd name="T53" fmla="*/ 180580 h 458"/>
                <a:gd name="T54" fmla="*/ 154948 w 481"/>
                <a:gd name="T55" fmla="*/ 180580 h 458"/>
                <a:gd name="T56" fmla="*/ 144166 w 481"/>
                <a:gd name="T57" fmla="*/ 180580 h 458"/>
                <a:gd name="T58" fmla="*/ 132585 w 481"/>
                <a:gd name="T59" fmla="*/ 180580 h 458"/>
                <a:gd name="T60" fmla="*/ 121403 w 481"/>
                <a:gd name="T61" fmla="*/ 180580 h 458"/>
                <a:gd name="T62" fmla="*/ 109822 w 481"/>
                <a:gd name="T63" fmla="*/ 180580 h 458"/>
                <a:gd name="T64" fmla="*/ 98240 w 481"/>
                <a:gd name="T65" fmla="*/ 180580 h 458"/>
                <a:gd name="T66" fmla="*/ 87458 w 481"/>
                <a:gd name="T67" fmla="*/ 180580 h 458"/>
                <a:gd name="T68" fmla="*/ 75877 w 481"/>
                <a:gd name="T69" fmla="*/ 180580 h 458"/>
                <a:gd name="T70" fmla="*/ 64296 w 481"/>
                <a:gd name="T71" fmla="*/ 180580 h 458"/>
                <a:gd name="T72" fmla="*/ 52714 w 481"/>
                <a:gd name="T73" fmla="*/ 180580 h 458"/>
                <a:gd name="T74" fmla="*/ 41133 w 481"/>
                <a:gd name="T75" fmla="*/ 180975 h 458"/>
                <a:gd name="T76" fmla="*/ 30351 w 481"/>
                <a:gd name="T77" fmla="*/ 180975 h 458"/>
                <a:gd name="T78" fmla="*/ 18770 w 481"/>
                <a:gd name="T79" fmla="*/ 180975 h 458"/>
                <a:gd name="T80" fmla="*/ 7188 w 481"/>
                <a:gd name="T81" fmla="*/ 180975 h 458"/>
                <a:gd name="T82" fmla="*/ 5591 w 481"/>
                <a:gd name="T83" fmla="*/ 174258 h 458"/>
                <a:gd name="T84" fmla="*/ 3594 w 481"/>
                <a:gd name="T85" fmla="*/ 167540 h 458"/>
                <a:gd name="T86" fmla="*/ 1597 w 481"/>
                <a:gd name="T87" fmla="*/ 161218 h 458"/>
                <a:gd name="T88" fmla="*/ 0 w 481"/>
                <a:gd name="T89" fmla="*/ 154500 h 458"/>
                <a:gd name="T90" fmla="*/ 0 w 481"/>
                <a:gd name="T91" fmla="*/ 115777 h 458"/>
                <a:gd name="T92" fmla="*/ 0 w 481"/>
                <a:gd name="T93" fmla="*/ 77448 h 458"/>
                <a:gd name="T94" fmla="*/ 0 w 481"/>
                <a:gd name="T95" fmla="*/ 38329 h 458"/>
                <a:gd name="T96" fmla="*/ 0 w 481"/>
                <a:gd name="T97" fmla="*/ 0 h 45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81"/>
                <a:gd name="T148" fmla="*/ 0 h 458"/>
                <a:gd name="T149" fmla="*/ 481 w 481"/>
                <a:gd name="T150" fmla="*/ 458 h 45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81" h="458">
                  <a:moveTo>
                    <a:pt x="0" y="0"/>
                  </a:moveTo>
                  <a:lnTo>
                    <a:pt x="30" y="0"/>
                  </a:lnTo>
                  <a:lnTo>
                    <a:pt x="60" y="0"/>
                  </a:lnTo>
                  <a:lnTo>
                    <a:pt x="89" y="0"/>
                  </a:lnTo>
                  <a:lnTo>
                    <a:pt x="119" y="0"/>
                  </a:lnTo>
                  <a:lnTo>
                    <a:pt x="149" y="0"/>
                  </a:lnTo>
                  <a:lnTo>
                    <a:pt x="178" y="0"/>
                  </a:lnTo>
                  <a:lnTo>
                    <a:pt x="208" y="0"/>
                  </a:lnTo>
                  <a:lnTo>
                    <a:pt x="238" y="0"/>
                  </a:lnTo>
                  <a:lnTo>
                    <a:pt x="268" y="0"/>
                  </a:lnTo>
                  <a:lnTo>
                    <a:pt x="298" y="0"/>
                  </a:lnTo>
                  <a:lnTo>
                    <a:pt x="326" y="0"/>
                  </a:lnTo>
                  <a:lnTo>
                    <a:pt x="356" y="0"/>
                  </a:lnTo>
                  <a:lnTo>
                    <a:pt x="386" y="0"/>
                  </a:lnTo>
                  <a:lnTo>
                    <a:pt x="415" y="0"/>
                  </a:lnTo>
                  <a:lnTo>
                    <a:pt x="445" y="0"/>
                  </a:lnTo>
                  <a:lnTo>
                    <a:pt x="474" y="0"/>
                  </a:lnTo>
                  <a:lnTo>
                    <a:pt x="476" y="96"/>
                  </a:lnTo>
                  <a:lnTo>
                    <a:pt x="477" y="192"/>
                  </a:lnTo>
                  <a:lnTo>
                    <a:pt x="479" y="288"/>
                  </a:lnTo>
                  <a:lnTo>
                    <a:pt x="481" y="385"/>
                  </a:lnTo>
                  <a:lnTo>
                    <a:pt x="479" y="403"/>
                  </a:lnTo>
                  <a:lnTo>
                    <a:pt x="477" y="421"/>
                  </a:lnTo>
                  <a:lnTo>
                    <a:pt x="476" y="439"/>
                  </a:lnTo>
                  <a:lnTo>
                    <a:pt x="474" y="457"/>
                  </a:lnTo>
                  <a:lnTo>
                    <a:pt x="446" y="457"/>
                  </a:lnTo>
                  <a:lnTo>
                    <a:pt x="417" y="457"/>
                  </a:lnTo>
                  <a:lnTo>
                    <a:pt x="388" y="457"/>
                  </a:lnTo>
                  <a:lnTo>
                    <a:pt x="361" y="457"/>
                  </a:lnTo>
                  <a:lnTo>
                    <a:pt x="332" y="457"/>
                  </a:lnTo>
                  <a:lnTo>
                    <a:pt x="304" y="457"/>
                  </a:lnTo>
                  <a:lnTo>
                    <a:pt x="275" y="457"/>
                  </a:lnTo>
                  <a:lnTo>
                    <a:pt x="246" y="457"/>
                  </a:lnTo>
                  <a:lnTo>
                    <a:pt x="219" y="457"/>
                  </a:lnTo>
                  <a:lnTo>
                    <a:pt x="190" y="457"/>
                  </a:lnTo>
                  <a:lnTo>
                    <a:pt x="161" y="457"/>
                  </a:lnTo>
                  <a:lnTo>
                    <a:pt x="132" y="457"/>
                  </a:lnTo>
                  <a:lnTo>
                    <a:pt x="103" y="458"/>
                  </a:lnTo>
                  <a:lnTo>
                    <a:pt x="76" y="458"/>
                  </a:lnTo>
                  <a:lnTo>
                    <a:pt x="47" y="458"/>
                  </a:lnTo>
                  <a:lnTo>
                    <a:pt x="18" y="458"/>
                  </a:lnTo>
                  <a:lnTo>
                    <a:pt x="14" y="441"/>
                  </a:lnTo>
                  <a:lnTo>
                    <a:pt x="9" y="424"/>
                  </a:lnTo>
                  <a:lnTo>
                    <a:pt x="4" y="408"/>
                  </a:lnTo>
                  <a:lnTo>
                    <a:pt x="0" y="391"/>
                  </a:lnTo>
                  <a:lnTo>
                    <a:pt x="0" y="293"/>
                  </a:lnTo>
                  <a:lnTo>
                    <a:pt x="0" y="196"/>
                  </a:lnTo>
                  <a:lnTo>
                    <a:pt x="0" y="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C9E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17" name="Freeform 142"/>
            <p:cNvSpPr>
              <a:spLocks/>
            </p:cNvSpPr>
            <p:nvPr/>
          </p:nvSpPr>
          <p:spPr bwMode="auto">
            <a:xfrm>
              <a:off x="1509713" y="3257550"/>
              <a:ext cx="188913" cy="144462"/>
            </a:xfrm>
            <a:custGeom>
              <a:avLst/>
              <a:gdLst>
                <a:gd name="T0" fmla="*/ 0 w 477"/>
                <a:gd name="T1" fmla="*/ 0 h 364"/>
                <a:gd name="T2" fmla="*/ 11881 w 477"/>
                <a:gd name="T3" fmla="*/ 0 h 364"/>
                <a:gd name="T4" fmla="*/ 23763 w 477"/>
                <a:gd name="T5" fmla="*/ 0 h 364"/>
                <a:gd name="T6" fmla="*/ 34852 w 477"/>
                <a:gd name="T7" fmla="*/ 0 h 364"/>
                <a:gd name="T8" fmla="*/ 46733 w 477"/>
                <a:gd name="T9" fmla="*/ 0 h 364"/>
                <a:gd name="T10" fmla="*/ 58615 w 477"/>
                <a:gd name="T11" fmla="*/ 0 h 364"/>
                <a:gd name="T12" fmla="*/ 70496 w 477"/>
                <a:gd name="T13" fmla="*/ 0 h 364"/>
                <a:gd name="T14" fmla="*/ 81981 w 477"/>
                <a:gd name="T15" fmla="*/ 0 h 364"/>
                <a:gd name="T16" fmla="*/ 93862 w 477"/>
                <a:gd name="T17" fmla="*/ 0 h 364"/>
                <a:gd name="T18" fmla="*/ 105744 w 477"/>
                <a:gd name="T19" fmla="*/ 0 h 364"/>
                <a:gd name="T20" fmla="*/ 117625 w 477"/>
                <a:gd name="T21" fmla="*/ 0 h 364"/>
                <a:gd name="T22" fmla="*/ 128714 w 477"/>
                <a:gd name="T23" fmla="*/ 0 h 364"/>
                <a:gd name="T24" fmla="*/ 140596 w 477"/>
                <a:gd name="T25" fmla="*/ 0 h 364"/>
                <a:gd name="T26" fmla="*/ 152477 w 477"/>
                <a:gd name="T27" fmla="*/ 0 h 364"/>
                <a:gd name="T28" fmla="*/ 163962 w 477"/>
                <a:gd name="T29" fmla="*/ 0 h 364"/>
                <a:gd name="T30" fmla="*/ 175844 w 477"/>
                <a:gd name="T31" fmla="*/ 0 h 364"/>
                <a:gd name="T32" fmla="*/ 187329 w 477"/>
                <a:gd name="T33" fmla="*/ 0 h 364"/>
                <a:gd name="T34" fmla="*/ 187725 w 477"/>
                <a:gd name="T35" fmla="*/ 30162 h 364"/>
                <a:gd name="T36" fmla="*/ 188121 w 477"/>
                <a:gd name="T37" fmla="*/ 60722 h 364"/>
                <a:gd name="T38" fmla="*/ 188517 w 477"/>
                <a:gd name="T39" fmla="*/ 91281 h 364"/>
                <a:gd name="T40" fmla="*/ 188913 w 477"/>
                <a:gd name="T41" fmla="*/ 121443 h 364"/>
                <a:gd name="T42" fmla="*/ 188517 w 477"/>
                <a:gd name="T43" fmla="*/ 126603 h 364"/>
                <a:gd name="T44" fmla="*/ 188121 w 477"/>
                <a:gd name="T45" fmla="*/ 132556 h 364"/>
                <a:gd name="T46" fmla="*/ 187725 w 477"/>
                <a:gd name="T47" fmla="*/ 138112 h 364"/>
                <a:gd name="T48" fmla="*/ 187329 w 477"/>
                <a:gd name="T49" fmla="*/ 144065 h 364"/>
                <a:gd name="T50" fmla="*/ 176240 w 477"/>
                <a:gd name="T51" fmla="*/ 144065 h 364"/>
                <a:gd name="T52" fmla="*/ 164754 w 477"/>
                <a:gd name="T53" fmla="*/ 144065 h 364"/>
                <a:gd name="T54" fmla="*/ 153665 w 477"/>
                <a:gd name="T55" fmla="*/ 144065 h 364"/>
                <a:gd name="T56" fmla="*/ 142972 w 477"/>
                <a:gd name="T57" fmla="*/ 144065 h 364"/>
                <a:gd name="T58" fmla="*/ 131487 w 477"/>
                <a:gd name="T59" fmla="*/ 144065 h 364"/>
                <a:gd name="T60" fmla="*/ 120397 w 477"/>
                <a:gd name="T61" fmla="*/ 144065 h 364"/>
                <a:gd name="T62" fmla="*/ 108912 w 477"/>
                <a:gd name="T63" fmla="*/ 144065 h 364"/>
                <a:gd name="T64" fmla="*/ 98219 w 477"/>
                <a:gd name="T65" fmla="*/ 144065 h 364"/>
                <a:gd name="T66" fmla="*/ 86734 w 477"/>
                <a:gd name="T67" fmla="*/ 144462 h 364"/>
                <a:gd name="T68" fmla="*/ 75644 w 477"/>
                <a:gd name="T69" fmla="*/ 144462 h 364"/>
                <a:gd name="T70" fmla="*/ 64159 w 477"/>
                <a:gd name="T71" fmla="*/ 144462 h 364"/>
                <a:gd name="T72" fmla="*/ 52674 w 477"/>
                <a:gd name="T73" fmla="*/ 144462 h 364"/>
                <a:gd name="T74" fmla="*/ 41981 w 477"/>
                <a:gd name="T75" fmla="*/ 144462 h 364"/>
                <a:gd name="T76" fmla="*/ 30495 w 477"/>
                <a:gd name="T77" fmla="*/ 144462 h 364"/>
                <a:gd name="T78" fmla="*/ 19406 w 477"/>
                <a:gd name="T79" fmla="*/ 144462 h 364"/>
                <a:gd name="T80" fmla="*/ 7921 w 477"/>
                <a:gd name="T81" fmla="*/ 144462 h 364"/>
                <a:gd name="T82" fmla="*/ 5941 w 477"/>
                <a:gd name="T83" fmla="*/ 138906 h 364"/>
                <a:gd name="T84" fmla="*/ 4356 w 477"/>
                <a:gd name="T85" fmla="*/ 134143 h 364"/>
                <a:gd name="T86" fmla="*/ 1980 w 477"/>
                <a:gd name="T87" fmla="*/ 128984 h 364"/>
                <a:gd name="T88" fmla="*/ 0 w 477"/>
                <a:gd name="T89" fmla="*/ 123428 h 364"/>
                <a:gd name="T90" fmla="*/ 0 w 477"/>
                <a:gd name="T91" fmla="*/ 92472 h 364"/>
                <a:gd name="T92" fmla="*/ 0 w 477"/>
                <a:gd name="T93" fmla="*/ 61515 h 364"/>
                <a:gd name="T94" fmla="*/ 0 w 477"/>
                <a:gd name="T95" fmla="*/ 30956 h 364"/>
                <a:gd name="T96" fmla="*/ 0 w 477"/>
                <a:gd name="T97" fmla="*/ 0 h 36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77"/>
                <a:gd name="T148" fmla="*/ 0 h 364"/>
                <a:gd name="T149" fmla="*/ 477 w 477"/>
                <a:gd name="T150" fmla="*/ 364 h 36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77" h="364">
                  <a:moveTo>
                    <a:pt x="0" y="0"/>
                  </a:moveTo>
                  <a:lnTo>
                    <a:pt x="30" y="0"/>
                  </a:lnTo>
                  <a:lnTo>
                    <a:pt x="60" y="0"/>
                  </a:lnTo>
                  <a:lnTo>
                    <a:pt x="88" y="0"/>
                  </a:lnTo>
                  <a:lnTo>
                    <a:pt x="118" y="0"/>
                  </a:lnTo>
                  <a:lnTo>
                    <a:pt x="148" y="0"/>
                  </a:lnTo>
                  <a:lnTo>
                    <a:pt x="178" y="0"/>
                  </a:lnTo>
                  <a:lnTo>
                    <a:pt x="207" y="0"/>
                  </a:lnTo>
                  <a:lnTo>
                    <a:pt x="237" y="0"/>
                  </a:lnTo>
                  <a:lnTo>
                    <a:pt x="267" y="0"/>
                  </a:lnTo>
                  <a:lnTo>
                    <a:pt x="297" y="0"/>
                  </a:lnTo>
                  <a:lnTo>
                    <a:pt x="325" y="0"/>
                  </a:lnTo>
                  <a:lnTo>
                    <a:pt x="355" y="0"/>
                  </a:lnTo>
                  <a:lnTo>
                    <a:pt x="385" y="0"/>
                  </a:lnTo>
                  <a:lnTo>
                    <a:pt x="414" y="0"/>
                  </a:lnTo>
                  <a:lnTo>
                    <a:pt x="444" y="0"/>
                  </a:lnTo>
                  <a:lnTo>
                    <a:pt x="473" y="0"/>
                  </a:lnTo>
                  <a:lnTo>
                    <a:pt x="474" y="76"/>
                  </a:lnTo>
                  <a:lnTo>
                    <a:pt x="475" y="153"/>
                  </a:lnTo>
                  <a:lnTo>
                    <a:pt x="476" y="230"/>
                  </a:lnTo>
                  <a:lnTo>
                    <a:pt x="477" y="306"/>
                  </a:lnTo>
                  <a:lnTo>
                    <a:pt x="476" y="319"/>
                  </a:lnTo>
                  <a:lnTo>
                    <a:pt x="475" y="334"/>
                  </a:lnTo>
                  <a:lnTo>
                    <a:pt x="474" y="348"/>
                  </a:lnTo>
                  <a:lnTo>
                    <a:pt x="473" y="363"/>
                  </a:lnTo>
                  <a:lnTo>
                    <a:pt x="445" y="363"/>
                  </a:lnTo>
                  <a:lnTo>
                    <a:pt x="416" y="363"/>
                  </a:lnTo>
                  <a:lnTo>
                    <a:pt x="388" y="363"/>
                  </a:lnTo>
                  <a:lnTo>
                    <a:pt x="361" y="363"/>
                  </a:lnTo>
                  <a:lnTo>
                    <a:pt x="332" y="363"/>
                  </a:lnTo>
                  <a:lnTo>
                    <a:pt x="304" y="363"/>
                  </a:lnTo>
                  <a:lnTo>
                    <a:pt x="275" y="363"/>
                  </a:lnTo>
                  <a:lnTo>
                    <a:pt x="248" y="363"/>
                  </a:lnTo>
                  <a:lnTo>
                    <a:pt x="219" y="364"/>
                  </a:lnTo>
                  <a:lnTo>
                    <a:pt x="191" y="364"/>
                  </a:lnTo>
                  <a:lnTo>
                    <a:pt x="162" y="364"/>
                  </a:lnTo>
                  <a:lnTo>
                    <a:pt x="133" y="364"/>
                  </a:lnTo>
                  <a:lnTo>
                    <a:pt x="106" y="364"/>
                  </a:lnTo>
                  <a:lnTo>
                    <a:pt x="77" y="364"/>
                  </a:lnTo>
                  <a:lnTo>
                    <a:pt x="49" y="364"/>
                  </a:lnTo>
                  <a:lnTo>
                    <a:pt x="20" y="364"/>
                  </a:lnTo>
                  <a:lnTo>
                    <a:pt x="15" y="350"/>
                  </a:lnTo>
                  <a:lnTo>
                    <a:pt x="11" y="338"/>
                  </a:lnTo>
                  <a:lnTo>
                    <a:pt x="5" y="325"/>
                  </a:lnTo>
                  <a:lnTo>
                    <a:pt x="0" y="311"/>
                  </a:lnTo>
                  <a:lnTo>
                    <a:pt x="0" y="233"/>
                  </a:lnTo>
                  <a:lnTo>
                    <a:pt x="0" y="155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4A58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18" name="Freeform 143"/>
            <p:cNvSpPr>
              <a:spLocks/>
            </p:cNvSpPr>
            <p:nvPr/>
          </p:nvSpPr>
          <p:spPr bwMode="auto">
            <a:xfrm>
              <a:off x="1509713" y="3257550"/>
              <a:ext cx="187325" cy="106362"/>
            </a:xfrm>
            <a:custGeom>
              <a:avLst/>
              <a:gdLst>
                <a:gd name="T0" fmla="*/ 0 w 474"/>
                <a:gd name="T1" fmla="*/ 0 h 270"/>
                <a:gd name="T2" fmla="*/ 11856 w 474"/>
                <a:gd name="T3" fmla="*/ 0 h 270"/>
                <a:gd name="T4" fmla="*/ 23317 w 474"/>
                <a:gd name="T5" fmla="*/ 0 h 270"/>
                <a:gd name="T6" fmla="*/ 35173 w 474"/>
                <a:gd name="T7" fmla="*/ 0 h 270"/>
                <a:gd name="T8" fmla="*/ 46634 w 474"/>
                <a:gd name="T9" fmla="*/ 0 h 270"/>
                <a:gd name="T10" fmla="*/ 58490 w 474"/>
                <a:gd name="T11" fmla="*/ 0 h 270"/>
                <a:gd name="T12" fmla="*/ 69950 w 474"/>
                <a:gd name="T13" fmla="*/ 0 h 270"/>
                <a:gd name="T14" fmla="*/ 81806 w 474"/>
                <a:gd name="T15" fmla="*/ 0 h 270"/>
                <a:gd name="T16" fmla="*/ 93663 w 474"/>
                <a:gd name="T17" fmla="*/ 0 h 270"/>
                <a:gd name="T18" fmla="*/ 105123 w 474"/>
                <a:gd name="T19" fmla="*/ 0 h 270"/>
                <a:gd name="T20" fmla="*/ 116979 w 474"/>
                <a:gd name="T21" fmla="*/ 0 h 270"/>
                <a:gd name="T22" fmla="*/ 128835 w 474"/>
                <a:gd name="T23" fmla="*/ 0 h 270"/>
                <a:gd name="T24" fmla="*/ 139901 w 474"/>
                <a:gd name="T25" fmla="*/ 0 h 270"/>
                <a:gd name="T26" fmla="*/ 151757 w 474"/>
                <a:gd name="T27" fmla="*/ 0 h 270"/>
                <a:gd name="T28" fmla="*/ 163218 w 474"/>
                <a:gd name="T29" fmla="*/ 0 h 270"/>
                <a:gd name="T30" fmla="*/ 175074 w 474"/>
                <a:gd name="T31" fmla="*/ 0 h 270"/>
                <a:gd name="T32" fmla="*/ 186535 w 474"/>
                <a:gd name="T33" fmla="*/ 0 h 270"/>
                <a:gd name="T34" fmla="*/ 186930 w 474"/>
                <a:gd name="T35" fmla="*/ 22454 h 270"/>
                <a:gd name="T36" fmla="*/ 186930 w 474"/>
                <a:gd name="T37" fmla="*/ 44514 h 270"/>
                <a:gd name="T38" fmla="*/ 187325 w 474"/>
                <a:gd name="T39" fmla="*/ 66969 h 270"/>
                <a:gd name="T40" fmla="*/ 187325 w 474"/>
                <a:gd name="T41" fmla="*/ 89423 h 270"/>
                <a:gd name="T42" fmla="*/ 187325 w 474"/>
                <a:gd name="T43" fmla="*/ 93362 h 270"/>
                <a:gd name="T44" fmla="*/ 186930 w 474"/>
                <a:gd name="T45" fmla="*/ 97695 h 270"/>
                <a:gd name="T46" fmla="*/ 186930 w 474"/>
                <a:gd name="T47" fmla="*/ 102423 h 270"/>
                <a:gd name="T48" fmla="*/ 186535 w 474"/>
                <a:gd name="T49" fmla="*/ 106362 h 270"/>
                <a:gd name="T50" fmla="*/ 175469 w 474"/>
                <a:gd name="T51" fmla="*/ 106362 h 270"/>
                <a:gd name="T52" fmla="*/ 164403 w 474"/>
                <a:gd name="T53" fmla="*/ 106362 h 270"/>
                <a:gd name="T54" fmla="*/ 153733 w 474"/>
                <a:gd name="T55" fmla="*/ 106362 h 270"/>
                <a:gd name="T56" fmla="*/ 142667 w 474"/>
                <a:gd name="T57" fmla="*/ 106362 h 270"/>
                <a:gd name="T58" fmla="*/ 131207 w 474"/>
                <a:gd name="T59" fmla="*/ 106362 h 270"/>
                <a:gd name="T60" fmla="*/ 120141 w 474"/>
                <a:gd name="T61" fmla="*/ 106362 h 270"/>
                <a:gd name="T62" fmla="*/ 109075 w 474"/>
                <a:gd name="T63" fmla="*/ 106362 h 270"/>
                <a:gd name="T64" fmla="*/ 98405 w 474"/>
                <a:gd name="T65" fmla="*/ 106362 h 270"/>
                <a:gd name="T66" fmla="*/ 86944 w 474"/>
                <a:gd name="T67" fmla="*/ 106362 h 270"/>
                <a:gd name="T68" fmla="*/ 75878 w 474"/>
                <a:gd name="T69" fmla="*/ 106362 h 270"/>
                <a:gd name="T70" fmla="*/ 64813 w 474"/>
                <a:gd name="T71" fmla="*/ 106362 h 270"/>
                <a:gd name="T72" fmla="*/ 53747 w 474"/>
                <a:gd name="T73" fmla="*/ 106362 h 270"/>
                <a:gd name="T74" fmla="*/ 42682 w 474"/>
                <a:gd name="T75" fmla="*/ 106362 h 270"/>
                <a:gd name="T76" fmla="*/ 31221 w 474"/>
                <a:gd name="T77" fmla="*/ 106362 h 270"/>
                <a:gd name="T78" fmla="*/ 20155 w 474"/>
                <a:gd name="T79" fmla="*/ 106362 h 270"/>
                <a:gd name="T80" fmla="*/ 8694 w 474"/>
                <a:gd name="T81" fmla="*/ 106362 h 270"/>
                <a:gd name="T82" fmla="*/ 6718 w 474"/>
                <a:gd name="T83" fmla="*/ 102817 h 270"/>
                <a:gd name="T84" fmla="*/ 4742 w 474"/>
                <a:gd name="T85" fmla="*/ 98483 h 270"/>
                <a:gd name="T86" fmla="*/ 1976 w 474"/>
                <a:gd name="T87" fmla="*/ 94544 h 270"/>
                <a:gd name="T88" fmla="*/ 0 w 474"/>
                <a:gd name="T89" fmla="*/ 90999 h 270"/>
                <a:gd name="T90" fmla="*/ 0 w 474"/>
                <a:gd name="T91" fmla="*/ 68150 h 270"/>
                <a:gd name="T92" fmla="*/ 0 w 474"/>
                <a:gd name="T93" fmla="*/ 45696 h 270"/>
                <a:gd name="T94" fmla="*/ 0 w 474"/>
                <a:gd name="T95" fmla="*/ 22848 h 270"/>
                <a:gd name="T96" fmla="*/ 0 w 474"/>
                <a:gd name="T97" fmla="*/ 0 h 27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74"/>
                <a:gd name="T148" fmla="*/ 0 h 270"/>
                <a:gd name="T149" fmla="*/ 474 w 474"/>
                <a:gd name="T150" fmla="*/ 270 h 27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74" h="270">
                  <a:moveTo>
                    <a:pt x="0" y="0"/>
                  </a:moveTo>
                  <a:lnTo>
                    <a:pt x="30" y="0"/>
                  </a:lnTo>
                  <a:lnTo>
                    <a:pt x="59" y="0"/>
                  </a:lnTo>
                  <a:lnTo>
                    <a:pt x="89" y="0"/>
                  </a:lnTo>
                  <a:lnTo>
                    <a:pt x="118" y="0"/>
                  </a:lnTo>
                  <a:lnTo>
                    <a:pt x="148" y="0"/>
                  </a:lnTo>
                  <a:lnTo>
                    <a:pt x="177" y="0"/>
                  </a:lnTo>
                  <a:lnTo>
                    <a:pt x="207" y="0"/>
                  </a:lnTo>
                  <a:lnTo>
                    <a:pt x="237" y="0"/>
                  </a:lnTo>
                  <a:lnTo>
                    <a:pt x="266" y="0"/>
                  </a:lnTo>
                  <a:lnTo>
                    <a:pt x="296" y="0"/>
                  </a:lnTo>
                  <a:lnTo>
                    <a:pt x="326" y="0"/>
                  </a:lnTo>
                  <a:lnTo>
                    <a:pt x="354" y="0"/>
                  </a:lnTo>
                  <a:lnTo>
                    <a:pt x="384" y="0"/>
                  </a:lnTo>
                  <a:lnTo>
                    <a:pt x="413" y="0"/>
                  </a:lnTo>
                  <a:lnTo>
                    <a:pt x="443" y="0"/>
                  </a:lnTo>
                  <a:lnTo>
                    <a:pt x="472" y="0"/>
                  </a:lnTo>
                  <a:lnTo>
                    <a:pt x="473" y="57"/>
                  </a:lnTo>
                  <a:lnTo>
                    <a:pt x="473" y="113"/>
                  </a:lnTo>
                  <a:lnTo>
                    <a:pt x="474" y="170"/>
                  </a:lnTo>
                  <a:lnTo>
                    <a:pt x="474" y="227"/>
                  </a:lnTo>
                  <a:lnTo>
                    <a:pt x="474" y="237"/>
                  </a:lnTo>
                  <a:lnTo>
                    <a:pt x="473" y="248"/>
                  </a:lnTo>
                  <a:lnTo>
                    <a:pt x="473" y="260"/>
                  </a:lnTo>
                  <a:lnTo>
                    <a:pt x="472" y="270"/>
                  </a:lnTo>
                  <a:lnTo>
                    <a:pt x="444" y="270"/>
                  </a:lnTo>
                  <a:lnTo>
                    <a:pt x="416" y="270"/>
                  </a:lnTo>
                  <a:lnTo>
                    <a:pt x="389" y="270"/>
                  </a:lnTo>
                  <a:lnTo>
                    <a:pt x="361" y="270"/>
                  </a:lnTo>
                  <a:lnTo>
                    <a:pt x="332" y="270"/>
                  </a:lnTo>
                  <a:lnTo>
                    <a:pt x="304" y="270"/>
                  </a:lnTo>
                  <a:lnTo>
                    <a:pt x="276" y="270"/>
                  </a:lnTo>
                  <a:lnTo>
                    <a:pt x="249" y="270"/>
                  </a:lnTo>
                  <a:lnTo>
                    <a:pt x="220" y="270"/>
                  </a:lnTo>
                  <a:lnTo>
                    <a:pt x="192" y="270"/>
                  </a:lnTo>
                  <a:lnTo>
                    <a:pt x="164" y="270"/>
                  </a:lnTo>
                  <a:lnTo>
                    <a:pt x="136" y="270"/>
                  </a:lnTo>
                  <a:lnTo>
                    <a:pt x="108" y="270"/>
                  </a:lnTo>
                  <a:lnTo>
                    <a:pt x="79" y="270"/>
                  </a:lnTo>
                  <a:lnTo>
                    <a:pt x="51" y="270"/>
                  </a:lnTo>
                  <a:lnTo>
                    <a:pt x="22" y="270"/>
                  </a:lnTo>
                  <a:lnTo>
                    <a:pt x="17" y="261"/>
                  </a:lnTo>
                  <a:lnTo>
                    <a:pt x="12" y="250"/>
                  </a:lnTo>
                  <a:lnTo>
                    <a:pt x="5" y="240"/>
                  </a:lnTo>
                  <a:lnTo>
                    <a:pt x="0" y="231"/>
                  </a:lnTo>
                  <a:lnTo>
                    <a:pt x="0" y="173"/>
                  </a:lnTo>
                  <a:lnTo>
                    <a:pt x="0" y="116"/>
                  </a:lnTo>
                  <a:lnTo>
                    <a:pt x="0" y="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9A89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19" name="Freeform 144"/>
            <p:cNvSpPr>
              <a:spLocks/>
            </p:cNvSpPr>
            <p:nvPr/>
          </p:nvSpPr>
          <p:spPr bwMode="auto">
            <a:xfrm>
              <a:off x="1509713" y="3257550"/>
              <a:ext cx="187325" cy="69850"/>
            </a:xfrm>
            <a:custGeom>
              <a:avLst/>
              <a:gdLst>
                <a:gd name="T0" fmla="*/ 0 w 472"/>
                <a:gd name="T1" fmla="*/ 0 h 176"/>
                <a:gd name="T2" fmla="*/ 187325 w 472"/>
                <a:gd name="T3" fmla="*/ 0 h 176"/>
                <a:gd name="T4" fmla="*/ 187325 w 472"/>
                <a:gd name="T5" fmla="*/ 59134 h 176"/>
                <a:gd name="T6" fmla="*/ 187325 w 472"/>
                <a:gd name="T7" fmla="*/ 69850 h 176"/>
                <a:gd name="T8" fmla="*/ 10319 w 472"/>
                <a:gd name="T9" fmla="*/ 69850 h 176"/>
                <a:gd name="T10" fmla="*/ 0 w 472"/>
                <a:gd name="T11" fmla="*/ 59928 h 176"/>
                <a:gd name="T12" fmla="*/ 0 w 472"/>
                <a:gd name="T13" fmla="*/ 0 h 1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72"/>
                <a:gd name="T22" fmla="*/ 0 h 176"/>
                <a:gd name="T23" fmla="*/ 472 w 472"/>
                <a:gd name="T24" fmla="*/ 176 h 17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72" h="176">
                  <a:moveTo>
                    <a:pt x="0" y="0"/>
                  </a:moveTo>
                  <a:lnTo>
                    <a:pt x="472" y="0"/>
                  </a:lnTo>
                  <a:lnTo>
                    <a:pt x="472" y="149"/>
                  </a:lnTo>
                  <a:lnTo>
                    <a:pt x="472" y="176"/>
                  </a:lnTo>
                  <a:lnTo>
                    <a:pt x="26" y="176"/>
                  </a:lnTo>
                  <a:lnTo>
                    <a:pt x="0" y="1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A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20" name="Freeform 157"/>
            <p:cNvSpPr>
              <a:spLocks/>
            </p:cNvSpPr>
            <p:nvPr/>
          </p:nvSpPr>
          <p:spPr bwMode="auto">
            <a:xfrm>
              <a:off x="1695451" y="3236913"/>
              <a:ext cx="17463" cy="500062"/>
            </a:xfrm>
            <a:custGeom>
              <a:avLst/>
              <a:gdLst>
                <a:gd name="T0" fmla="*/ 1940 w 45"/>
                <a:gd name="T1" fmla="*/ 19859 h 1259"/>
                <a:gd name="T2" fmla="*/ 17075 w 45"/>
                <a:gd name="T3" fmla="*/ 0 h 1259"/>
                <a:gd name="T4" fmla="*/ 17075 w 45"/>
                <a:gd name="T5" fmla="*/ 76658 h 1259"/>
                <a:gd name="T6" fmla="*/ 17463 w 45"/>
                <a:gd name="T7" fmla="*/ 359854 h 1259"/>
                <a:gd name="T8" fmla="*/ 17463 w 45"/>
                <a:gd name="T9" fmla="*/ 424596 h 1259"/>
                <a:gd name="T10" fmla="*/ 2716 w 45"/>
                <a:gd name="T11" fmla="*/ 497282 h 1259"/>
                <a:gd name="T12" fmla="*/ 0 w 45"/>
                <a:gd name="T13" fmla="*/ 500062 h 1259"/>
                <a:gd name="T14" fmla="*/ 1552 w 45"/>
                <a:gd name="T15" fmla="*/ 433334 h 1259"/>
                <a:gd name="T16" fmla="*/ 1552 w 45"/>
                <a:gd name="T17" fmla="*/ 366209 h 1259"/>
                <a:gd name="T18" fmla="*/ 1552 w 45"/>
                <a:gd name="T19" fmla="*/ 53621 h 1259"/>
                <a:gd name="T20" fmla="*/ 1940 w 45"/>
                <a:gd name="T21" fmla="*/ 19859 h 125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5"/>
                <a:gd name="T34" fmla="*/ 0 h 1259"/>
                <a:gd name="T35" fmla="*/ 45 w 45"/>
                <a:gd name="T36" fmla="*/ 1259 h 125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5" h="1259">
                  <a:moveTo>
                    <a:pt x="5" y="50"/>
                  </a:moveTo>
                  <a:lnTo>
                    <a:pt x="44" y="0"/>
                  </a:lnTo>
                  <a:lnTo>
                    <a:pt x="44" y="193"/>
                  </a:lnTo>
                  <a:lnTo>
                    <a:pt x="45" y="906"/>
                  </a:lnTo>
                  <a:lnTo>
                    <a:pt x="45" y="1069"/>
                  </a:lnTo>
                  <a:lnTo>
                    <a:pt x="7" y="1252"/>
                  </a:lnTo>
                  <a:lnTo>
                    <a:pt x="0" y="1259"/>
                  </a:lnTo>
                  <a:lnTo>
                    <a:pt x="4" y="1091"/>
                  </a:lnTo>
                  <a:lnTo>
                    <a:pt x="4" y="922"/>
                  </a:lnTo>
                  <a:lnTo>
                    <a:pt x="4" y="135"/>
                  </a:lnTo>
                  <a:lnTo>
                    <a:pt x="5" y="50"/>
                  </a:lnTo>
                  <a:close/>
                </a:path>
              </a:pathLst>
            </a:custGeom>
            <a:solidFill>
              <a:srgbClr val="C9997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21" name="Freeform 159"/>
            <p:cNvSpPr>
              <a:spLocks/>
            </p:cNvSpPr>
            <p:nvPr/>
          </p:nvSpPr>
          <p:spPr bwMode="auto">
            <a:xfrm>
              <a:off x="1466851" y="3214688"/>
              <a:ext cx="246063" cy="42862"/>
            </a:xfrm>
            <a:custGeom>
              <a:avLst/>
              <a:gdLst>
                <a:gd name="T0" fmla="*/ 0 w 621"/>
                <a:gd name="T1" fmla="*/ 0 h 108"/>
                <a:gd name="T2" fmla="*/ 219911 w 621"/>
                <a:gd name="T3" fmla="*/ 0 h 108"/>
                <a:gd name="T4" fmla="*/ 246063 w 621"/>
                <a:gd name="T5" fmla="*/ 23018 h 108"/>
                <a:gd name="T6" fmla="*/ 229817 w 621"/>
                <a:gd name="T7" fmla="*/ 42862 h 108"/>
                <a:gd name="T8" fmla="*/ 41605 w 621"/>
                <a:gd name="T9" fmla="*/ 42862 h 108"/>
                <a:gd name="T10" fmla="*/ 0 w 621"/>
                <a:gd name="T11" fmla="*/ 0 h 1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1"/>
                <a:gd name="T19" fmla="*/ 0 h 108"/>
                <a:gd name="T20" fmla="*/ 621 w 621"/>
                <a:gd name="T21" fmla="*/ 108 h 1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1" h="108">
                  <a:moveTo>
                    <a:pt x="0" y="0"/>
                  </a:moveTo>
                  <a:lnTo>
                    <a:pt x="555" y="0"/>
                  </a:lnTo>
                  <a:lnTo>
                    <a:pt x="621" y="58"/>
                  </a:lnTo>
                  <a:lnTo>
                    <a:pt x="580" y="108"/>
                  </a:lnTo>
                  <a:lnTo>
                    <a:pt x="105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EAE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22" name="Freeform 161"/>
            <p:cNvSpPr>
              <a:spLocks/>
            </p:cNvSpPr>
            <p:nvPr/>
          </p:nvSpPr>
          <p:spPr bwMode="auto">
            <a:xfrm>
              <a:off x="1535113" y="3686175"/>
              <a:ext cx="133350" cy="34925"/>
            </a:xfrm>
            <a:custGeom>
              <a:avLst/>
              <a:gdLst>
                <a:gd name="T0" fmla="*/ 17462 w 336"/>
                <a:gd name="T1" fmla="*/ 0 h 89"/>
                <a:gd name="T2" fmla="*/ 117078 w 336"/>
                <a:gd name="T3" fmla="*/ 0 h 89"/>
                <a:gd name="T4" fmla="*/ 120253 w 336"/>
                <a:gd name="T5" fmla="*/ 392 h 89"/>
                <a:gd name="T6" fmla="*/ 123428 w 336"/>
                <a:gd name="T7" fmla="*/ 1570 h 89"/>
                <a:gd name="T8" fmla="*/ 126206 w 336"/>
                <a:gd name="T9" fmla="*/ 3139 h 89"/>
                <a:gd name="T10" fmla="*/ 128588 w 336"/>
                <a:gd name="T11" fmla="*/ 5101 h 89"/>
                <a:gd name="T12" fmla="*/ 130572 w 336"/>
                <a:gd name="T13" fmla="*/ 8241 h 89"/>
                <a:gd name="T14" fmla="*/ 132159 w 336"/>
                <a:gd name="T15" fmla="*/ 10988 h 89"/>
                <a:gd name="T16" fmla="*/ 132953 w 336"/>
                <a:gd name="T17" fmla="*/ 14519 h 89"/>
                <a:gd name="T18" fmla="*/ 133350 w 336"/>
                <a:gd name="T19" fmla="*/ 17659 h 89"/>
                <a:gd name="T20" fmla="*/ 133350 w 336"/>
                <a:gd name="T21" fmla="*/ 17659 h 89"/>
                <a:gd name="T22" fmla="*/ 132953 w 336"/>
                <a:gd name="T23" fmla="*/ 21190 h 89"/>
                <a:gd name="T24" fmla="*/ 132159 w 336"/>
                <a:gd name="T25" fmla="*/ 24330 h 89"/>
                <a:gd name="T26" fmla="*/ 130572 w 336"/>
                <a:gd name="T27" fmla="*/ 27469 h 89"/>
                <a:gd name="T28" fmla="*/ 128588 w 336"/>
                <a:gd name="T29" fmla="*/ 29824 h 89"/>
                <a:gd name="T30" fmla="*/ 126206 w 336"/>
                <a:gd name="T31" fmla="*/ 31786 h 89"/>
                <a:gd name="T32" fmla="*/ 123428 w 336"/>
                <a:gd name="T33" fmla="*/ 33748 h 89"/>
                <a:gd name="T34" fmla="*/ 120253 w 336"/>
                <a:gd name="T35" fmla="*/ 34533 h 89"/>
                <a:gd name="T36" fmla="*/ 117078 w 336"/>
                <a:gd name="T37" fmla="*/ 34925 h 89"/>
                <a:gd name="T38" fmla="*/ 17462 w 336"/>
                <a:gd name="T39" fmla="*/ 34925 h 89"/>
                <a:gd name="T40" fmla="*/ 13891 w 336"/>
                <a:gd name="T41" fmla="*/ 34533 h 89"/>
                <a:gd name="T42" fmla="*/ 10716 w 336"/>
                <a:gd name="T43" fmla="*/ 33748 h 89"/>
                <a:gd name="T44" fmla="*/ 7541 w 336"/>
                <a:gd name="T45" fmla="*/ 31786 h 89"/>
                <a:gd name="T46" fmla="*/ 5159 w 336"/>
                <a:gd name="T47" fmla="*/ 29824 h 89"/>
                <a:gd name="T48" fmla="*/ 3175 w 336"/>
                <a:gd name="T49" fmla="*/ 27469 h 89"/>
                <a:gd name="T50" fmla="*/ 1191 w 336"/>
                <a:gd name="T51" fmla="*/ 24330 h 89"/>
                <a:gd name="T52" fmla="*/ 397 w 336"/>
                <a:gd name="T53" fmla="*/ 21190 h 89"/>
                <a:gd name="T54" fmla="*/ 0 w 336"/>
                <a:gd name="T55" fmla="*/ 17659 h 89"/>
                <a:gd name="T56" fmla="*/ 0 w 336"/>
                <a:gd name="T57" fmla="*/ 17659 h 89"/>
                <a:gd name="T58" fmla="*/ 397 w 336"/>
                <a:gd name="T59" fmla="*/ 14519 h 89"/>
                <a:gd name="T60" fmla="*/ 1191 w 336"/>
                <a:gd name="T61" fmla="*/ 10988 h 89"/>
                <a:gd name="T62" fmla="*/ 3175 w 336"/>
                <a:gd name="T63" fmla="*/ 8241 h 89"/>
                <a:gd name="T64" fmla="*/ 5159 w 336"/>
                <a:gd name="T65" fmla="*/ 5101 h 89"/>
                <a:gd name="T66" fmla="*/ 7541 w 336"/>
                <a:gd name="T67" fmla="*/ 3139 h 89"/>
                <a:gd name="T68" fmla="*/ 10716 w 336"/>
                <a:gd name="T69" fmla="*/ 1570 h 89"/>
                <a:gd name="T70" fmla="*/ 13891 w 336"/>
                <a:gd name="T71" fmla="*/ 392 h 89"/>
                <a:gd name="T72" fmla="*/ 17462 w 336"/>
                <a:gd name="T73" fmla="*/ 0 h 8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36"/>
                <a:gd name="T112" fmla="*/ 0 h 89"/>
                <a:gd name="T113" fmla="*/ 336 w 336"/>
                <a:gd name="T114" fmla="*/ 89 h 8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36" h="89">
                  <a:moveTo>
                    <a:pt x="44" y="0"/>
                  </a:moveTo>
                  <a:lnTo>
                    <a:pt x="295" y="0"/>
                  </a:lnTo>
                  <a:lnTo>
                    <a:pt x="303" y="1"/>
                  </a:lnTo>
                  <a:lnTo>
                    <a:pt x="311" y="4"/>
                  </a:lnTo>
                  <a:lnTo>
                    <a:pt x="318" y="8"/>
                  </a:lnTo>
                  <a:lnTo>
                    <a:pt x="324" y="13"/>
                  </a:lnTo>
                  <a:lnTo>
                    <a:pt x="329" y="21"/>
                  </a:lnTo>
                  <a:lnTo>
                    <a:pt x="333" y="28"/>
                  </a:lnTo>
                  <a:lnTo>
                    <a:pt x="335" y="37"/>
                  </a:lnTo>
                  <a:lnTo>
                    <a:pt x="336" y="45"/>
                  </a:lnTo>
                  <a:lnTo>
                    <a:pt x="335" y="54"/>
                  </a:lnTo>
                  <a:lnTo>
                    <a:pt x="333" y="62"/>
                  </a:lnTo>
                  <a:lnTo>
                    <a:pt x="329" y="70"/>
                  </a:lnTo>
                  <a:lnTo>
                    <a:pt x="324" y="76"/>
                  </a:lnTo>
                  <a:lnTo>
                    <a:pt x="318" y="81"/>
                  </a:lnTo>
                  <a:lnTo>
                    <a:pt x="311" y="86"/>
                  </a:lnTo>
                  <a:lnTo>
                    <a:pt x="303" y="88"/>
                  </a:lnTo>
                  <a:lnTo>
                    <a:pt x="295" y="89"/>
                  </a:lnTo>
                  <a:lnTo>
                    <a:pt x="44" y="89"/>
                  </a:lnTo>
                  <a:lnTo>
                    <a:pt x="35" y="88"/>
                  </a:lnTo>
                  <a:lnTo>
                    <a:pt x="27" y="86"/>
                  </a:lnTo>
                  <a:lnTo>
                    <a:pt x="19" y="81"/>
                  </a:lnTo>
                  <a:lnTo>
                    <a:pt x="13" y="76"/>
                  </a:lnTo>
                  <a:lnTo>
                    <a:pt x="8" y="70"/>
                  </a:lnTo>
                  <a:lnTo>
                    <a:pt x="3" y="62"/>
                  </a:lnTo>
                  <a:lnTo>
                    <a:pt x="1" y="54"/>
                  </a:lnTo>
                  <a:lnTo>
                    <a:pt x="0" y="45"/>
                  </a:lnTo>
                  <a:lnTo>
                    <a:pt x="1" y="37"/>
                  </a:lnTo>
                  <a:lnTo>
                    <a:pt x="3" y="28"/>
                  </a:lnTo>
                  <a:lnTo>
                    <a:pt x="8" y="21"/>
                  </a:lnTo>
                  <a:lnTo>
                    <a:pt x="13" y="13"/>
                  </a:lnTo>
                  <a:lnTo>
                    <a:pt x="19" y="8"/>
                  </a:lnTo>
                  <a:lnTo>
                    <a:pt x="27" y="4"/>
                  </a:lnTo>
                  <a:lnTo>
                    <a:pt x="35" y="1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B28C5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23" name="Freeform 163"/>
            <p:cNvSpPr>
              <a:spLocks/>
            </p:cNvSpPr>
            <p:nvPr/>
          </p:nvSpPr>
          <p:spPr bwMode="auto">
            <a:xfrm>
              <a:off x="1544638" y="3684588"/>
              <a:ext cx="127000" cy="33337"/>
            </a:xfrm>
            <a:custGeom>
              <a:avLst/>
              <a:gdLst>
                <a:gd name="T0" fmla="*/ 16907 w 323"/>
                <a:gd name="T1" fmla="*/ 0 h 84"/>
                <a:gd name="T2" fmla="*/ 110879 w 323"/>
                <a:gd name="T3" fmla="*/ 0 h 84"/>
                <a:gd name="T4" fmla="*/ 114025 w 323"/>
                <a:gd name="T5" fmla="*/ 397 h 84"/>
                <a:gd name="T6" fmla="*/ 116777 w 323"/>
                <a:gd name="T7" fmla="*/ 1191 h 84"/>
                <a:gd name="T8" fmla="*/ 119923 w 323"/>
                <a:gd name="T9" fmla="*/ 3175 h 84"/>
                <a:gd name="T10" fmla="*/ 122282 w 323"/>
                <a:gd name="T11" fmla="*/ 5159 h 84"/>
                <a:gd name="T12" fmla="*/ 123854 w 323"/>
                <a:gd name="T13" fmla="*/ 7144 h 84"/>
                <a:gd name="T14" fmla="*/ 125820 w 323"/>
                <a:gd name="T15" fmla="*/ 10319 h 84"/>
                <a:gd name="T16" fmla="*/ 126607 w 323"/>
                <a:gd name="T17" fmla="*/ 13097 h 84"/>
                <a:gd name="T18" fmla="*/ 127000 w 323"/>
                <a:gd name="T19" fmla="*/ 16669 h 84"/>
                <a:gd name="T20" fmla="*/ 127000 w 323"/>
                <a:gd name="T21" fmla="*/ 16669 h 84"/>
                <a:gd name="T22" fmla="*/ 126607 w 323"/>
                <a:gd name="T23" fmla="*/ 19843 h 84"/>
                <a:gd name="T24" fmla="*/ 125820 w 323"/>
                <a:gd name="T25" fmla="*/ 23415 h 84"/>
                <a:gd name="T26" fmla="*/ 123854 w 323"/>
                <a:gd name="T27" fmla="*/ 25796 h 84"/>
                <a:gd name="T28" fmla="*/ 122282 w 323"/>
                <a:gd name="T29" fmla="*/ 28575 h 84"/>
                <a:gd name="T30" fmla="*/ 119923 w 323"/>
                <a:gd name="T31" fmla="*/ 30559 h 84"/>
                <a:gd name="T32" fmla="*/ 116777 w 323"/>
                <a:gd name="T33" fmla="*/ 32146 h 84"/>
                <a:gd name="T34" fmla="*/ 114025 w 323"/>
                <a:gd name="T35" fmla="*/ 32940 h 84"/>
                <a:gd name="T36" fmla="*/ 110879 w 323"/>
                <a:gd name="T37" fmla="*/ 33337 h 84"/>
                <a:gd name="T38" fmla="*/ 16907 w 323"/>
                <a:gd name="T39" fmla="*/ 33337 h 84"/>
                <a:gd name="T40" fmla="*/ 13762 w 323"/>
                <a:gd name="T41" fmla="*/ 32940 h 84"/>
                <a:gd name="T42" fmla="*/ 10223 w 323"/>
                <a:gd name="T43" fmla="*/ 32146 h 84"/>
                <a:gd name="T44" fmla="*/ 7864 w 323"/>
                <a:gd name="T45" fmla="*/ 30559 h 84"/>
                <a:gd name="T46" fmla="*/ 5111 w 323"/>
                <a:gd name="T47" fmla="*/ 28575 h 84"/>
                <a:gd name="T48" fmla="*/ 3146 w 323"/>
                <a:gd name="T49" fmla="*/ 25796 h 84"/>
                <a:gd name="T50" fmla="*/ 1573 w 323"/>
                <a:gd name="T51" fmla="*/ 23415 h 84"/>
                <a:gd name="T52" fmla="*/ 393 w 323"/>
                <a:gd name="T53" fmla="*/ 19843 h 84"/>
                <a:gd name="T54" fmla="*/ 0 w 323"/>
                <a:gd name="T55" fmla="*/ 16669 h 84"/>
                <a:gd name="T56" fmla="*/ 0 w 323"/>
                <a:gd name="T57" fmla="*/ 16669 h 84"/>
                <a:gd name="T58" fmla="*/ 393 w 323"/>
                <a:gd name="T59" fmla="*/ 13097 h 84"/>
                <a:gd name="T60" fmla="*/ 1573 w 323"/>
                <a:gd name="T61" fmla="*/ 10319 h 84"/>
                <a:gd name="T62" fmla="*/ 3146 w 323"/>
                <a:gd name="T63" fmla="*/ 7144 h 84"/>
                <a:gd name="T64" fmla="*/ 5111 w 323"/>
                <a:gd name="T65" fmla="*/ 5159 h 84"/>
                <a:gd name="T66" fmla="*/ 7864 w 323"/>
                <a:gd name="T67" fmla="*/ 3175 h 84"/>
                <a:gd name="T68" fmla="*/ 10223 w 323"/>
                <a:gd name="T69" fmla="*/ 1191 h 84"/>
                <a:gd name="T70" fmla="*/ 13762 w 323"/>
                <a:gd name="T71" fmla="*/ 397 h 84"/>
                <a:gd name="T72" fmla="*/ 16907 w 323"/>
                <a:gd name="T73" fmla="*/ 0 h 8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23"/>
                <a:gd name="T112" fmla="*/ 0 h 84"/>
                <a:gd name="T113" fmla="*/ 323 w 323"/>
                <a:gd name="T114" fmla="*/ 84 h 8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23" h="84">
                  <a:moveTo>
                    <a:pt x="43" y="0"/>
                  </a:moveTo>
                  <a:lnTo>
                    <a:pt x="282" y="0"/>
                  </a:lnTo>
                  <a:lnTo>
                    <a:pt x="290" y="1"/>
                  </a:lnTo>
                  <a:lnTo>
                    <a:pt x="297" y="3"/>
                  </a:lnTo>
                  <a:lnTo>
                    <a:pt x="305" y="8"/>
                  </a:lnTo>
                  <a:lnTo>
                    <a:pt x="311" y="13"/>
                  </a:lnTo>
                  <a:lnTo>
                    <a:pt x="315" y="18"/>
                  </a:lnTo>
                  <a:lnTo>
                    <a:pt x="320" y="26"/>
                  </a:lnTo>
                  <a:lnTo>
                    <a:pt x="322" y="33"/>
                  </a:lnTo>
                  <a:lnTo>
                    <a:pt x="323" y="42"/>
                  </a:lnTo>
                  <a:lnTo>
                    <a:pt x="322" y="50"/>
                  </a:lnTo>
                  <a:lnTo>
                    <a:pt x="320" y="59"/>
                  </a:lnTo>
                  <a:lnTo>
                    <a:pt x="315" y="65"/>
                  </a:lnTo>
                  <a:lnTo>
                    <a:pt x="311" y="72"/>
                  </a:lnTo>
                  <a:lnTo>
                    <a:pt x="305" y="77"/>
                  </a:lnTo>
                  <a:lnTo>
                    <a:pt x="297" y="81"/>
                  </a:lnTo>
                  <a:lnTo>
                    <a:pt x="290" y="83"/>
                  </a:lnTo>
                  <a:lnTo>
                    <a:pt x="282" y="84"/>
                  </a:lnTo>
                  <a:lnTo>
                    <a:pt x="43" y="84"/>
                  </a:lnTo>
                  <a:lnTo>
                    <a:pt x="35" y="83"/>
                  </a:lnTo>
                  <a:lnTo>
                    <a:pt x="26" y="81"/>
                  </a:lnTo>
                  <a:lnTo>
                    <a:pt x="20" y="77"/>
                  </a:lnTo>
                  <a:lnTo>
                    <a:pt x="13" y="72"/>
                  </a:lnTo>
                  <a:lnTo>
                    <a:pt x="8" y="65"/>
                  </a:lnTo>
                  <a:lnTo>
                    <a:pt x="4" y="59"/>
                  </a:lnTo>
                  <a:lnTo>
                    <a:pt x="1" y="50"/>
                  </a:lnTo>
                  <a:lnTo>
                    <a:pt x="0" y="42"/>
                  </a:lnTo>
                  <a:lnTo>
                    <a:pt x="1" y="33"/>
                  </a:lnTo>
                  <a:lnTo>
                    <a:pt x="4" y="26"/>
                  </a:lnTo>
                  <a:lnTo>
                    <a:pt x="8" y="18"/>
                  </a:lnTo>
                  <a:lnTo>
                    <a:pt x="13" y="13"/>
                  </a:lnTo>
                  <a:lnTo>
                    <a:pt x="20" y="8"/>
                  </a:lnTo>
                  <a:lnTo>
                    <a:pt x="26" y="3"/>
                  </a:lnTo>
                  <a:lnTo>
                    <a:pt x="35" y="1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30230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24" name="Freeform 165"/>
            <p:cNvSpPr>
              <a:spLocks/>
            </p:cNvSpPr>
            <p:nvPr/>
          </p:nvSpPr>
          <p:spPr bwMode="auto">
            <a:xfrm>
              <a:off x="1530351" y="3308350"/>
              <a:ext cx="166688" cy="315912"/>
            </a:xfrm>
            <a:custGeom>
              <a:avLst/>
              <a:gdLst>
                <a:gd name="T0" fmla="*/ 0 w 422"/>
                <a:gd name="T1" fmla="*/ 2778 h 796"/>
                <a:gd name="T2" fmla="*/ 166688 w 422"/>
                <a:gd name="T3" fmla="*/ 0 h 796"/>
                <a:gd name="T4" fmla="*/ 166688 w 422"/>
                <a:gd name="T5" fmla="*/ 295671 h 796"/>
                <a:gd name="T6" fmla="*/ 160368 w 422"/>
                <a:gd name="T7" fmla="*/ 300831 h 796"/>
                <a:gd name="T8" fmla="*/ 152863 w 422"/>
                <a:gd name="T9" fmla="*/ 305196 h 796"/>
                <a:gd name="T10" fmla="*/ 144173 w 422"/>
                <a:gd name="T11" fmla="*/ 309165 h 796"/>
                <a:gd name="T12" fmla="*/ 134693 w 422"/>
                <a:gd name="T13" fmla="*/ 311943 h 796"/>
                <a:gd name="T14" fmla="*/ 124029 w 422"/>
                <a:gd name="T15" fmla="*/ 313928 h 796"/>
                <a:gd name="T16" fmla="*/ 112969 w 422"/>
                <a:gd name="T17" fmla="*/ 315515 h 796"/>
                <a:gd name="T18" fmla="*/ 101119 w 422"/>
                <a:gd name="T19" fmla="*/ 315912 h 796"/>
                <a:gd name="T20" fmla="*/ 89269 w 422"/>
                <a:gd name="T21" fmla="*/ 315912 h 796"/>
                <a:gd name="T22" fmla="*/ 77024 w 422"/>
                <a:gd name="T23" fmla="*/ 314325 h 796"/>
                <a:gd name="T24" fmla="*/ 65174 w 422"/>
                <a:gd name="T25" fmla="*/ 312340 h 796"/>
                <a:gd name="T26" fmla="*/ 53324 w 422"/>
                <a:gd name="T27" fmla="*/ 309562 h 796"/>
                <a:gd name="T28" fmla="*/ 41475 w 422"/>
                <a:gd name="T29" fmla="*/ 305593 h 796"/>
                <a:gd name="T30" fmla="*/ 30020 w 422"/>
                <a:gd name="T31" fmla="*/ 300831 h 796"/>
                <a:gd name="T32" fmla="*/ 18960 w 422"/>
                <a:gd name="T33" fmla="*/ 295275 h 796"/>
                <a:gd name="T34" fmla="*/ 9480 w 422"/>
                <a:gd name="T35" fmla="*/ 288528 h 796"/>
                <a:gd name="T36" fmla="*/ 0 w 422"/>
                <a:gd name="T37" fmla="*/ 280987 h 796"/>
                <a:gd name="T38" fmla="*/ 0 w 422"/>
                <a:gd name="T39" fmla="*/ 2778 h 79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22"/>
                <a:gd name="T61" fmla="*/ 0 h 796"/>
                <a:gd name="T62" fmla="*/ 422 w 422"/>
                <a:gd name="T63" fmla="*/ 796 h 79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22" h="796">
                  <a:moveTo>
                    <a:pt x="0" y="7"/>
                  </a:moveTo>
                  <a:lnTo>
                    <a:pt x="422" y="0"/>
                  </a:lnTo>
                  <a:lnTo>
                    <a:pt x="422" y="745"/>
                  </a:lnTo>
                  <a:lnTo>
                    <a:pt x="406" y="758"/>
                  </a:lnTo>
                  <a:lnTo>
                    <a:pt x="387" y="769"/>
                  </a:lnTo>
                  <a:lnTo>
                    <a:pt x="365" y="779"/>
                  </a:lnTo>
                  <a:lnTo>
                    <a:pt x="341" y="786"/>
                  </a:lnTo>
                  <a:lnTo>
                    <a:pt x="314" y="791"/>
                  </a:lnTo>
                  <a:lnTo>
                    <a:pt x="286" y="795"/>
                  </a:lnTo>
                  <a:lnTo>
                    <a:pt x="256" y="796"/>
                  </a:lnTo>
                  <a:lnTo>
                    <a:pt x="226" y="796"/>
                  </a:lnTo>
                  <a:lnTo>
                    <a:pt x="195" y="792"/>
                  </a:lnTo>
                  <a:lnTo>
                    <a:pt x="165" y="787"/>
                  </a:lnTo>
                  <a:lnTo>
                    <a:pt x="135" y="780"/>
                  </a:lnTo>
                  <a:lnTo>
                    <a:pt x="105" y="770"/>
                  </a:lnTo>
                  <a:lnTo>
                    <a:pt x="76" y="758"/>
                  </a:lnTo>
                  <a:lnTo>
                    <a:pt x="48" y="744"/>
                  </a:lnTo>
                  <a:lnTo>
                    <a:pt x="24" y="727"/>
                  </a:lnTo>
                  <a:lnTo>
                    <a:pt x="0" y="70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D1A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25" name="Freeform 167"/>
            <p:cNvSpPr>
              <a:spLocks/>
            </p:cNvSpPr>
            <p:nvPr/>
          </p:nvSpPr>
          <p:spPr bwMode="auto">
            <a:xfrm>
              <a:off x="1530351" y="3297238"/>
              <a:ext cx="166688" cy="319087"/>
            </a:xfrm>
            <a:custGeom>
              <a:avLst/>
              <a:gdLst>
                <a:gd name="T0" fmla="*/ 0 w 422"/>
                <a:gd name="T1" fmla="*/ 3183 h 802"/>
                <a:gd name="T2" fmla="*/ 166688 w 422"/>
                <a:gd name="T3" fmla="*/ 0 h 802"/>
                <a:gd name="T4" fmla="*/ 166688 w 422"/>
                <a:gd name="T5" fmla="*/ 297204 h 802"/>
                <a:gd name="T6" fmla="*/ 160368 w 422"/>
                <a:gd name="T7" fmla="*/ 301979 h 802"/>
                <a:gd name="T8" fmla="*/ 152863 w 422"/>
                <a:gd name="T9" fmla="*/ 306753 h 802"/>
                <a:gd name="T10" fmla="*/ 144173 w 422"/>
                <a:gd name="T11" fmla="*/ 310334 h 802"/>
                <a:gd name="T12" fmla="*/ 134693 w 422"/>
                <a:gd name="T13" fmla="*/ 313517 h 802"/>
                <a:gd name="T14" fmla="*/ 124029 w 422"/>
                <a:gd name="T15" fmla="*/ 316302 h 802"/>
                <a:gd name="T16" fmla="*/ 112969 w 422"/>
                <a:gd name="T17" fmla="*/ 317893 h 802"/>
                <a:gd name="T18" fmla="*/ 101119 w 422"/>
                <a:gd name="T19" fmla="*/ 318689 h 802"/>
                <a:gd name="T20" fmla="*/ 89269 w 422"/>
                <a:gd name="T21" fmla="*/ 319087 h 802"/>
                <a:gd name="T22" fmla="*/ 77024 w 422"/>
                <a:gd name="T23" fmla="*/ 318689 h 802"/>
                <a:gd name="T24" fmla="*/ 65174 w 422"/>
                <a:gd name="T25" fmla="*/ 317496 h 802"/>
                <a:gd name="T26" fmla="*/ 53324 w 422"/>
                <a:gd name="T27" fmla="*/ 315506 h 802"/>
                <a:gd name="T28" fmla="*/ 41475 w 422"/>
                <a:gd name="T29" fmla="*/ 312721 h 802"/>
                <a:gd name="T30" fmla="*/ 30020 w 422"/>
                <a:gd name="T31" fmla="*/ 309538 h 802"/>
                <a:gd name="T32" fmla="*/ 18960 w 422"/>
                <a:gd name="T33" fmla="*/ 304764 h 802"/>
                <a:gd name="T34" fmla="*/ 9480 w 422"/>
                <a:gd name="T35" fmla="*/ 299592 h 802"/>
                <a:gd name="T36" fmla="*/ 0 w 422"/>
                <a:gd name="T37" fmla="*/ 293624 h 802"/>
                <a:gd name="T38" fmla="*/ 0 w 422"/>
                <a:gd name="T39" fmla="*/ 3183 h 80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22"/>
                <a:gd name="T61" fmla="*/ 0 h 802"/>
                <a:gd name="T62" fmla="*/ 422 w 422"/>
                <a:gd name="T63" fmla="*/ 802 h 80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22" h="802">
                  <a:moveTo>
                    <a:pt x="0" y="8"/>
                  </a:moveTo>
                  <a:lnTo>
                    <a:pt x="422" y="0"/>
                  </a:lnTo>
                  <a:lnTo>
                    <a:pt x="422" y="747"/>
                  </a:lnTo>
                  <a:lnTo>
                    <a:pt x="406" y="759"/>
                  </a:lnTo>
                  <a:lnTo>
                    <a:pt x="387" y="771"/>
                  </a:lnTo>
                  <a:lnTo>
                    <a:pt x="365" y="780"/>
                  </a:lnTo>
                  <a:lnTo>
                    <a:pt x="341" y="788"/>
                  </a:lnTo>
                  <a:lnTo>
                    <a:pt x="314" y="795"/>
                  </a:lnTo>
                  <a:lnTo>
                    <a:pt x="286" y="799"/>
                  </a:lnTo>
                  <a:lnTo>
                    <a:pt x="256" y="801"/>
                  </a:lnTo>
                  <a:lnTo>
                    <a:pt x="226" y="802"/>
                  </a:lnTo>
                  <a:lnTo>
                    <a:pt x="195" y="801"/>
                  </a:lnTo>
                  <a:lnTo>
                    <a:pt x="165" y="798"/>
                  </a:lnTo>
                  <a:lnTo>
                    <a:pt x="135" y="793"/>
                  </a:lnTo>
                  <a:lnTo>
                    <a:pt x="105" y="786"/>
                  </a:lnTo>
                  <a:lnTo>
                    <a:pt x="76" y="778"/>
                  </a:lnTo>
                  <a:lnTo>
                    <a:pt x="48" y="766"/>
                  </a:lnTo>
                  <a:lnTo>
                    <a:pt x="24" y="753"/>
                  </a:lnTo>
                  <a:lnTo>
                    <a:pt x="0" y="73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51442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26" name="Freeform 169"/>
            <p:cNvSpPr>
              <a:spLocks/>
            </p:cNvSpPr>
            <p:nvPr/>
          </p:nvSpPr>
          <p:spPr bwMode="auto">
            <a:xfrm>
              <a:off x="1562101" y="3606800"/>
              <a:ext cx="58738" cy="15875"/>
            </a:xfrm>
            <a:custGeom>
              <a:avLst/>
              <a:gdLst>
                <a:gd name="T0" fmla="*/ 0 w 150"/>
                <a:gd name="T1" fmla="*/ 0 h 40"/>
                <a:gd name="T2" fmla="*/ 19188 w 150"/>
                <a:gd name="T3" fmla="*/ 7938 h 40"/>
                <a:gd name="T4" fmla="*/ 39159 w 150"/>
                <a:gd name="T5" fmla="*/ 9525 h 40"/>
                <a:gd name="T6" fmla="*/ 58738 w 150"/>
                <a:gd name="T7" fmla="*/ 12700 h 40"/>
                <a:gd name="T8" fmla="*/ 55997 w 150"/>
                <a:gd name="T9" fmla="*/ 15875 h 40"/>
                <a:gd name="T10" fmla="*/ 46599 w 150"/>
                <a:gd name="T11" fmla="*/ 15875 h 40"/>
                <a:gd name="T12" fmla="*/ 25062 w 150"/>
                <a:gd name="T13" fmla="*/ 11509 h 40"/>
                <a:gd name="T14" fmla="*/ 5482 w 150"/>
                <a:gd name="T15" fmla="*/ 6350 h 40"/>
                <a:gd name="T16" fmla="*/ 0 w 150"/>
                <a:gd name="T17" fmla="*/ 0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0"/>
                <a:gd name="T28" fmla="*/ 0 h 40"/>
                <a:gd name="T29" fmla="*/ 150 w 150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0" h="40">
                  <a:moveTo>
                    <a:pt x="0" y="0"/>
                  </a:moveTo>
                  <a:lnTo>
                    <a:pt x="49" y="20"/>
                  </a:lnTo>
                  <a:lnTo>
                    <a:pt x="100" y="24"/>
                  </a:lnTo>
                  <a:lnTo>
                    <a:pt x="150" y="32"/>
                  </a:lnTo>
                  <a:lnTo>
                    <a:pt x="143" y="40"/>
                  </a:lnTo>
                  <a:lnTo>
                    <a:pt x="119" y="40"/>
                  </a:lnTo>
                  <a:lnTo>
                    <a:pt x="64" y="29"/>
                  </a:lnTo>
                  <a:lnTo>
                    <a:pt x="14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BC9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27" name="Freeform 171"/>
            <p:cNvSpPr>
              <a:spLocks/>
            </p:cNvSpPr>
            <p:nvPr/>
          </p:nvSpPr>
          <p:spPr bwMode="auto">
            <a:xfrm>
              <a:off x="1530351" y="3289300"/>
              <a:ext cx="166688" cy="11112"/>
            </a:xfrm>
            <a:custGeom>
              <a:avLst/>
              <a:gdLst>
                <a:gd name="T0" fmla="*/ 0 w 422"/>
                <a:gd name="T1" fmla="*/ 11112 h 30"/>
                <a:gd name="T2" fmla="*/ 9480 w 422"/>
                <a:gd name="T3" fmla="*/ 0 h 30"/>
                <a:gd name="T4" fmla="*/ 166688 w 422"/>
                <a:gd name="T5" fmla="*/ 0 h 30"/>
                <a:gd name="T6" fmla="*/ 166688 w 422"/>
                <a:gd name="T7" fmla="*/ 11112 h 30"/>
                <a:gd name="T8" fmla="*/ 0 w 422"/>
                <a:gd name="T9" fmla="*/ 11112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2"/>
                <a:gd name="T16" fmla="*/ 0 h 30"/>
                <a:gd name="T17" fmla="*/ 422 w 422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2" h="30">
                  <a:moveTo>
                    <a:pt x="0" y="30"/>
                  </a:moveTo>
                  <a:lnTo>
                    <a:pt x="24" y="0"/>
                  </a:lnTo>
                  <a:lnTo>
                    <a:pt x="422" y="0"/>
                  </a:lnTo>
                  <a:lnTo>
                    <a:pt x="422" y="3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776B4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28" name="Freeform 173"/>
            <p:cNvSpPr>
              <a:spLocks/>
            </p:cNvSpPr>
            <p:nvPr/>
          </p:nvSpPr>
          <p:spPr bwMode="auto">
            <a:xfrm>
              <a:off x="1531938" y="3289300"/>
              <a:ext cx="6350" cy="304800"/>
            </a:xfrm>
            <a:custGeom>
              <a:avLst/>
              <a:gdLst>
                <a:gd name="T0" fmla="*/ 6350 w 20"/>
                <a:gd name="T1" fmla="*/ 0 h 771"/>
                <a:gd name="T2" fmla="*/ 6350 w 20"/>
                <a:gd name="T3" fmla="*/ 25697 h 771"/>
                <a:gd name="T4" fmla="*/ 6350 w 20"/>
                <a:gd name="T5" fmla="*/ 304800 h 771"/>
                <a:gd name="T6" fmla="*/ 318 w 20"/>
                <a:gd name="T7" fmla="*/ 285824 h 771"/>
                <a:gd name="T8" fmla="*/ 0 w 20"/>
                <a:gd name="T9" fmla="*/ 11069 h 771"/>
                <a:gd name="T10" fmla="*/ 6350 w 20"/>
                <a:gd name="T11" fmla="*/ 0 h 7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"/>
                <a:gd name="T19" fmla="*/ 0 h 771"/>
                <a:gd name="T20" fmla="*/ 20 w 20"/>
                <a:gd name="T21" fmla="*/ 771 h 7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" h="771">
                  <a:moveTo>
                    <a:pt x="20" y="0"/>
                  </a:moveTo>
                  <a:lnTo>
                    <a:pt x="20" y="65"/>
                  </a:lnTo>
                  <a:lnTo>
                    <a:pt x="20" y="771"/>
                  </a:lnTo>
                  <a:lnTo>
                    <a:pt x="1" y="723"/>
                  </a:lnTo>
                  <a:lnTo>
                    <a:pt x="0" y="28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30230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29" name="Freeform 175"/>
            <p:cNvSpPr>
              <a:spLocks/>
            </p:cNvSpPr>
            <p:nvPr/>
          </p:nvSpPr>
          <p:spPr bwMode="auto">
            <a:xfrm>
              <a:off x="1695451" y="3275013"/>
              <a:ext cx="17463" cy="320675"/>
            </a:xfrm>
            <a:custGeom>
              <a:avLst/>
              <a:gdLst>
                <a:gd name="T0" fmla="*/ 832 w 42"/>
                <a:gd name="T1" fmla="*/ 15459 h 809"/>
                <a:gd name="T2" fmla="*/ 12889 w 42"/>
                <a:gd name="T3" fmla="*/ 7928 h 809"/>
                <a:gd name="T4" fmla="*/ 17463 w 42"/>
                <a:gd name="T5" fmla="*/ 0 h 809"/>
                <a:gd name="T6" fmla="*/ 17463 w 42"/>
                <a:gd name="T7" fmla="*/ 295703 h 809"/>
                <a:gd name="T8" fmla="*/ 10395 w 42"/>
                <a:gd name="T9" fmla="*/ 312351 h 809"/>
                <a:gd name="T10" fmla="*/ 0 w 42"/>
                <a:gd name="T11" fmla="*/ 320675 h 809"/>
                <a:gd name="T12" fmla="*/ 832 w 42"/>
                <a:gd name="T13" fmla="*/ 15459 h 80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2"/>
                <a:gd name="T22" fmla="*/ 0 h 809"/>
                <a:gd name="T23" fmla="*/ 42 w 42"/>
                <a:gd name="T24" fmla="*/ 809 h 80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2" h="809">
                  <a:moveTo>
                    <a:pt x="2" y="39"/>
                  </a:moveTo>
                  <a:lnTo>
                    <a:pt x="31" y="20"/>
                  </a:lnTo>
                  <a:lnTo>
                    <a:pt x="42" y="0"/>
                  </a:lnTo>
                  <a:lnTo>
                    <a:pt x="42" y="746"/>
                  </a:lnTo>
                  <a:lnTo>
                    <a:pt x="25" y="788"/>
                  </a:lnTo>
                  <a:lnTo>
                    <a:pt x="0" y="809"/>
                  </a:lnTo>
                  <a:lnTo>
                    <a:pt x="2" y="39"/>
                  </a:lnTo>
                  <a:close/>
                </a:path>
              </a:pathLst>
            </a:custGeom>
            <a:solidFill>
              <a:srgbClr val="776B4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30" name="Freeform 177"/>
            <p:cNvSpPr>
              <a:spLocks/>
            </p:cNvSpPr>
            <p:nvPr/>
          </p:nvSpPr>
          <p:spPr bwMode="auto">
            <a:xfrm>
              <a:off x="1541463" y="3638550"/>
              <a:ext cx="26988" cy="28575"/>
            </a:xfrm>
            <a:custGeom>
              <a:avLst/>
              <a:gdLst>
                <a:gd name="T0" fmla="*/ 13494 w 70"/>
                <a:gd name="T1" fmla="*/ 0 h 71"/>
                <a:gd name="T2" fmla="*/ 16578 w 70"/>
                <a:gd name="T3" fmla="*/ 402 h 71"/>
                <a:gd name="T4" fmla="*/ 18892 w 70"/>
                <a:gd name="T5" fmla="*/ 1207 h 71"/>
                <a:gd name="T6" fmla="*/ 21205 w 70"/>
                <a:gd name="T7" fmla="*/ 2415 h 71"/>
                <a:gd name="T8" fmla="*/ 23518 w 70"/>
                <a:gd name="T9" fmla="*/ 4427 h 71"/>
                <a:gd name="T10" fmla="*/ 25060 w 70"/>
                <a:gd name="T11" fmla="*/ 6439 h 71"/>
                <a:gd name="T12" fmla="*/ 26217 w 70"/>
                <a:gd name="T13" fmla="*/ 8854 h 71"/>
                <a:gd name="T14" fmla="*/ 26602 w 70"/>
                <a:gd name="T15" fmla="*/ 11671 h 71"/>
                <a:gd name="T16" fmla="*/ 26988 w 70"/>
                <a:gd name="T17" fmla="*/ 14489 h 71"/>
                <a:gd name="T18" fmla="*/ 26602 w 70"/>
                <a:gd name="T19" fmla="*/ 17708 h 71"/>
                <a:gd name="T20" fmla="*/ 26217 w 70"/>
                <a:gd name="T21" fmla="*/ 20123 h 71"/>
                <a:gd name="T22" fmla="*/ 25060 w 70"/>
                <a:gd name="T23" fmla="*/ 22136 h 71"/>
                <a:gd name="T24" fmla="*/ 23518 w 70"/>
                <a:gd name="T25" fmla="*/ 24550 h 71"/>
                <a:gd name="T26" fmla="*/ 21205 w 70"/>
                <a:gd name="T27" fmla="*/ 26160 h 71"/>
                <a:gd name="T28" fmla="*/ 18892 w 70"/>
                <a:gd name="T29" fmla="*/ 27368 h 71"/>
                <a:gd name="T30" fmla="*/ 16578 w 70"/>
                <a:gd name="T31" fmla="*/ 28173 h 71"/>
                <a:gd name="T32" fmla="*/ 13494 w 70"/>
                <a:gd name="T33" fmla="*/ 28575 h 71"/>
                <a:gd name="T34" fmla="*/ 10795 w 70"/>
                <a:gd name="T35" fmla="*/ 28173 h 71"/>
                <a:gd name="T36" fmla="*/ 8096 w 70"/>
                <a:gd name="T37" fmla="*/ 27368 h 71"/>
                <a:gd name="T38" fmla="*/ 6169 w 70"/>
                <a:gd name="T39" fmla="*/ 26160 h 71"/>
                <a:gd name="T40" fmla="*/ 4241 w 70"/>
                <a:gd name="T41" fmla="*/ 24550 h 71"/>
                <a:gd name="T42" fmla="*/ 2313 w 70"/>
                <a:gd name="T43" fmla="*/ 22136 h 71"/>
                <a:gd name="T44" fmla="*/ 1157 w 70"/>
                <a:gd name="T45" fmla="*/ 20123 h 71"/>
                <a:gd name="T46" fmla="*/ 386 w 70"/>
                <a:gd name="T47" fmla="*/ 17708 h 71"/>
                <a:gd name="T48" fmla="*/ 0 w 70"/>
                <a:gd name="T49" fmla="*/ 14489 h 71"/>
                <a:gd name="T50" fmla="*/ 386 w 70"/>
                <a:gd name="T51" fmla="*/ 11671 h 71"/>
                <a:gd name="T52" fmla="*/ 1157 w 70"/>
                <a:gd name="T53" fmla="*/ 8854 h 71"/>
                <a:gd name="T54" fmla="*/ 2313 w 70"/>
                <a:gd name="T55" fmla="*/ 6439 h 71"/>
                <a:gd name="T56" fmla="*/ 4241 w 70"/>
                <a:gd name="T57" fmla="*/ 4427 h 71"/>
                <a:gd name="T58" fmla="*/ 6169 w 70"/>
                <a:gd name="T59" fmla="*/ 2415 h 71"/>
                <a:gd name="T60" fmla="*/ 8096 w 70"/>
                <a:gd name="T61" fmla="*/ 1207 h 71"/>
                <a:gd name="T62" fmla="*/ 10795 w 70"/>
                <a:gd name="T63" fmla="*/ 402 h 71"/>
                <a:gd name="T64" fmla="*/ 13494 w 70"/>
                <a:gd name="T65" fmla="*/ 0 h 7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0"/>
                <a:gd name="T100" fmla="*/ 0 h 71"/>
                <a:gd name="T101" fmla="*/ 70 w 70"/>
                <a:gd name="T102" fmla="*/ 71 h 7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0" h="71">
                  <a:moveTo>
                    <a:pt x="35" y="0"/>
                  </a:moveTo>
                  <a:lnTo>
                    <a:pt x="43" y="1"/>
                  </a:lnTo>
                  <a:lnTo>
                    <a:pt x="49" y="3"/>
                  </a:lnTo>
                  <a:lnTo>
                    <a:pt x="55" y="6"/>
                  </a:lnTo>
                  <a:lnTo>
                    <a:pt x="61" y="11"/>
                  </a:lnTo>
                  <a:lnTo>
                    <a:pt x="65" y="16"/>
                  </a:lnTo>
                  <a:lnTo>
                    <a:pt x="68" y="22"/>
                  </a:lnTo>
                  <a:lnTo>
                    <a:pt x="69" y="29"/>
                  </a:lnTo>
                  <a:lnTo>
                    <a:pt x="70" y="36"/>
                  </a:lnTo>
                  <a:lnTo>
                    <a:pt x="69" y="44"/>
                  </a:lnTo>
                  <a:lnTo>
                    <a:pt x="68" y="50"/>
                  </a:lnTo>
                  <a:lnTo>
                    <a:pt x="65" y="55"/>
                  </a:lnTo>
                  <a:lnTo>
                    <a:pt x="61" y="61"/>
                  </a:lnTo>
                  <a:lnTo>
                    <a:pt x="55" y="65"/>
                  </a:lnTo>
                  <a:lnTo>
                    <a:pt x="49" y="68"/>
                  </a:lnTo>
                  <a:lnTo>
                    <a:pt x="43" y="70"/>
                  </a:lnTo>
                  <a:lnTo>
                    <a:pt x="35" y="71"/>
                  </a:lnTo>
                  <a:lnTo>
                    <a:pt x="28" y="70"/>
                  </a:lnTo>
                  <a:lnTo>
                    <a:pt x="21" y="68"/>
                  </a:lnTo>
                  <a:lnTo>
                    <a:pt x="16" y="65"/>
                  </a:lnTo>
                  <a:lnTo>
                    <a:pt x="11" y="61"/>
                  </a:lnTo>
                  <a:lnTo>
                    <a:pt x="6" y="55"/>
                  </a:lnTo>
                  <a:lnTo>
                    <a:pt x="3" y="50"/>
                  </a:lnTo>
                  <a:lnTo>
                    <a:pt x="1" y="44"/>
                  </a:lnTo>
                  <a:lnTo>
                    <a:pt x="0" y="36"/>
                  </a:lnTo>
                  <a:lnTo>
                    <a:pt x="1" y="29"/>
                  </a:lnTo>
                  <a:lnTo>
                    <a:pt x="3" y="22"/>
                  </a:lnTo>
                  <a:lnTo>
                    <a:pt x="6" y="16"/>
                  </a:lnTo>
                  <a:lnTo>
                    <a:pt x="11" y="11"/>
                  </a:lnTo>
                  <a:lnTo>
                    <a:pt x="16" y="6"/>
                  </a:lnTo>
                  <a:lnTo>
                    <a:pt x="21" y="3"/>
                  </a:lnTo>
                  <a:lnTo>
                    <a:pt x="28" y="1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31" name="Freeform 179"/>
            <p:cNvSpPr>
              <a:spLocks/>
            </p:cNvSpPr>
            <p:nvPr/>
          </p:nvSpPr>
          <p:spPr bwMode="auto">
            <a:xfrm>
              <a:off x="1582738" y="3638550"/>
              <a:ext cx="28575" cy="28575"/>
            </a:xfrm>
            <a:custGeom>
              <a:avLst/>
              <a:gdLst>
                <a:gd name="T0" fmla="*/ 14288 w 70"/>
                <a:gd name="T1" fmla="*/ 0 h 71"/>
                <a:gd name="T2" fmla="*/ 17145 w 70"/>
                <a:gd name="T3" fmla="*/ 402 h 71"/>
                <a:gd name="T4" fmla="*/ 20411 w 70"/>
                <a:gd name="T5" fmla="*/ 1207 h 71"/>
                <a:gd name="T6" fmla="*/ 22452 w 70"/>
                <a:gd name="T7" fmla="*/ 2415 h 71"/>
                <a:gd name="T8" fmla="*/ 24493 w 70"/>
                <a:gd name="T9" fmla="*/ 4427 h 71"/>
                <a:gd name="T10" fmla="*/ 26534 w 70"/>
                <a:gd name="T11" fmla="*/ 6439 h 71"/>
                <a:gd name="T12" fmla="*/ 27759 w 70"/>
                <a:gd name="T13" fmla="*/ 8854 h 71"/>
                <a:gd name="T14" fmla="*/ 28167 w 70"/>
                <a:gd name="T15" fmla="*/ 11671 h 71"/>
                <a:gd name="T16" fmla="*/ 28575 w 70"/>
                <a:gd name="T17" fmla="*/ 14489 h 71"/>
                <a:gd name="T18" fmla="*/ 28167 w 70"/>
                <a:gd name="T19" fmla="*/ 17708 h 71"/>
                <a:gd name="T20" fmla="*/ 27759 w 70"/>
                <a:gd name="T21" fmla="*/ 20123 h 71"/>
                <a:gd name="T22" fmla="*/ 26534 w 70"/>
                <a:gd name="T23" fmla="*/ 22136 h 71"/>
                <a:gd name="T24" fmla="*/ 24493 w 70"/>
                <a:gd name="T25" fmla="*/ 24550 h 71"/>
                <a:gd name="T26" fmla="*/ 22452 w 70"/>
                <a:gd name="T27" fmla="*/ 26160 h 71"/>
                <a:gd name="T28" fmla="*/ 20411 w 70"/>
                <a:gd name="T29" fmla="*/ 27368 h 71"/>
                <a:gd name="T30" fmla="*/ 17145 w 70"/>
                <a:gd name="T31" fmla="*/ 28173 h 71"/>
                <a:gd name="T32" fmla="*/ 14288 w 70"/>
                <a:gd name="T33" fmla="*/ 28575 h 71"/>
                <a:gd name="T34" fmla="*/ 11022 w 70"/>
                <a:gd name="T35" fmla="*/ 28173 h 71"/>
                <a:gd name="T36" fmla="*/ 8572 w 70"/>
                <a:gd name="T37" fmla="*/ 27368 h 71"/>
                <a:gd name="T38" fmla="*/ 6531 w 70"/>
                <a:gd name="T39" fmla="*/ 26160 h 71"/>
                <a:gd name="T40" fmla="*/ 4082 w 70"/>
                <a:gd name="T41" fmla="*/ 24550 h 71"/>
                <a:gd name="T42" fmla="*/ 2449 w 70"/>
                <a:gd name="T43" fmla="*/ 22136 h 71"/>
                <a:gd name="T44" fmla="*/ 1225 w 70"/>
                <a:gd name="T45" fmla="*/ 20123 h 71"/>
                <a:gd name="T46" fmla="*/ 408 w 70"/>
                <a:gd name="T47" fmla="*/ 17708 h 71"/>
                <a:gd name="T48" fmla="*/ 0 w 70"/>
                <a:gd name="T49" fmla="*/ 14489 h 71"/>
                <a:gd name="T50" fmla="*/ 408 w 70"/>
                <a:gd name="T51" fmla="*/ 11671 h 71"/>
                <a:gd name="T52" fmla="*/ 1225 w 70"/>
                <a:gd name="T53" fmla="*/ 8854 h 71"/>
                <a:gd name="T54" fmla="*/ 2449 w 70"/>
                <a:gd name="T55" fmla="*/ 6439 h 71"/>
                <a:gd name="T56" fmla="*/ 4082 w 70"/>
                <a:gd name="T57" fmla="*/ 4427 h 71"/>
                <a:gd name="T58" fmla="*/ 6531 w 70"/>
                <a:gd name="T59" fmla="*/ 2415 h 71"/>
                <a:gd name="T60" fmla="*/ 8572 w 70"/>
                <a:gd name="T61" fmla="*/ 1207 h 71"/>
                <a:gd name="T62" fmla="*/ 11022 w 70"/>
                <a:gd name="T63" fmla="*/ 402 h 71"/>
                <a:gd name="T64" fmla="*/ 14288 w 70"/>
                <a:gd name="T65" fmla="*/ 0 h 7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0"/>
                <a:gd name="T100" fmla="*/ 0 h 71"/>
                <a:gd name="T101" fmla="*/ 70 w 70"/>
                <a:gd name="T102" fmla="*/ 71 h 7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0" h="71">
                  <a:moveTo>
                    <a:pt x="35" y="0"/>
                  </a:moveTo>
                  <a:lnTo>
                    <a:pt x="42" y="1"/>
                  </a:lnTo>
                  <a:lnTo>
                    <a:pt x="50" y="3"/>
                  </a:lnTo>
                  <a:lnTo>
                    <a:pt x="55" y="6"/>
                  </a:lnTo>
                  <a:lnTo>
                    <a:pt x="60" y="11"/>
                  </a:lnTo>
                  <a:lnTo>
                    <a:pt x="65" y="16"/>
                  </a:lnTo>
                  <a:lnTo>
                    <a:pt x="68" y="22"/>
                  </a:lnTo>
                  <a:lnTo>
                    <a:pt x="69" y="29"/>
                  </a:lnTo>
                  <a:lnTo>
                    <a:pt x="70" y="36"/>
                  </a:lnTo>
                  <a:lnTo>
                    <a:pt x="69" y="44"/>
                  </a:lnTo>
                  <a:lnTo>
                    <a:pt x="68" y="50"/>
                  </a:lnTo>
                  <a:lnTo>
                    <a:pt x="65" y="55"/>
                  </a:lnTo>
                  <a:lnTo>
                    <a:pt x="60" y="61"/>
                  </a:lnTo>
                  <a:lnTo>
                    <a:pt x="55" y="65"/>
                  </a:lnTo>
                  <a:lnTo>
                    <a:pt x="50" y="68"/>
                  </a:lnTo>
                  <a:lnTo>
                    <a:pt x="42" y="70"/>
                  </a:lnTo>
                  <a:lnTo>
                    <a:pt x="35" y="71"/>
                  </a:lnTo>
                  <a:lnTo>
                    <a:pt x="27" y="70"/>
                  </a:lnTo>
                  <a:lnTo>
                    <a:pt x="21" y="68"/>
                  </a:lnTo>
                  <a:lnTo>
                    <a:pt x="16" y="65"/>
                  </a:lnTo>
                  <a:lnTo>
                    <a:pt x="10" y="61"/>
                  </a:lnTo>
                  <a:lnTo>
                    <a:pt x="6" y="55"/>
                  </a:lnTo>
                  <a:lnTo>
                    <a:pt x="3" y="50"/>
                  </a:lnTo>
                  <a:lnTo>
                    <a:pt x="1" y="44"/>
                  </a:lnTo>
                  <a:lnTo>
                    <a:pt x="0" y="36"/>
                  </a:lnTo>
                  <a:lnTo>
                    <a:pt x="1" y="29"/>
                  </a:lnTo>
                  <a:lnTo>
                    <a:pt x="3" y="22"/>
                  </a:lnTo>
                  <a:lnTo>
                    <a:pt x="6" y="16"/>
                  </a:lnTo>
                  <a:lnTo>
                    <a:pt x="10" y="11"/>
                  </a:lnTo>
                  <a:lnTo>
                    <a:pt x="16" y="6"/>
                  </a:lnTo>
                  <a:lnTo>
                    <a:pt x="21" y="3"/>
                  </a:lnTo>
                  <a:lnTo>
                    <a:pt x="27" y="1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32" name="Freeform 181"/>
            <p:cNvSpPr>
              <a:spLocks/>
            </p:cNvSpPr>
            <p:nvPr/>
          </p:nvSpPr>
          <p:spPr bwMode="auto">
            <a:xfrm>
              <a:off x="1543051" y="3641725"/>
              <a:ext cx="23813" cy="22225"/>
            </a:xfrm>
            <a:custGeom>
              <a:avLst/>
              <a:gdLst>
                <a:gd name="T0" fmla="*/ 12108 w 59"/>
                <a:gd name="T1" fmla="*/ 0 h 59"/>
                <a:gd name="T2" fmla="*/ 16952 w 59"/>
                <a:gd name="T3" fmla="*/ 753 h 59"/>
                <a:gd name="T4" fmla="*/ 20181 w 59"/>
                <a:gd name="T5" fmla="*/ 3390 h 59"/>
                <a:gd name="T6" fmla="*/ 23006 w 59"/>
                <a:gd name="T7" fmla="*/ 6781 h 59"/>
                <a:gd name="T8" fmla="*/ 23813 w 59"/>
                <a:gd name="T9" fmla="*/ 11301 h 59"/>
                <a:gd name="T10" fmla="*/ 23006 w 59"/>
                <a:gd name="T11" fmla="*/ 15821 h 59"/>
                <a:gd name="T12" fmla="*/ 20181 w 59"/>
                <a:gd name="T13" fmla="*/ 18835 h 59"/>
                <a:gd name="T14" fmla="*/ 16952 w 59"/>
                <a:gd name="T15" fmla="*/ 21472 h 59"/>
                <a:gd name="T16" fmla="*/ 12108 w 59"/>
                <a:gd name="T17" fmla="*/ 22225 h 59"/>
                <a:gd name="T18" fmla="*/ 7265 w 59"/>
                <a:gd name="T19" fmla="*/ 21472 h 59"/>
                <a:gd name="T20" fmla="*/ 3632 w 59"/>
                <a:gd name="T21" fmla="*/ 18835 h 59"/>
                <a:gd name="T22" fmla="*/ 807 w 59"/>
                <a:gd name="T23" fmla="*/ 15821 h 59"/>
                <a:gd name="T24" fmla="*/ 0 w 59"/>
                <a:gd name="T25" fmla="*/ 11301 h 59"/>
                <a:gd name="T26" fmla="*/ 807 w 59"/>
                <a:gd name="T27" fmla="*/ 6781 h 59"/>
                <a:gd name="T28" fmla="*/ 3632 w 59"/>
                <a:gd name="T29" fmla="*/ 3390 h 59"/>
                <a:gd name="T30" fmla="*/ 7265 w 59"/>
                <a:gd name="T31" fmla="*/ 753 h 59"/>
                <a:gd name="T32" fmla="*/ 12108 w 59"/>
                <a:gd name="T33" fmla="*/ 0 h 5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9"/>
                <a:gd name="T52" fmla="*/ 0 h 59"/>
                <a:gd name="T53" fmla="*/ 59 w 59"/>
                <a:gd name="T54" fmla="*/ 59 h 5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9" h="59">
                  <a:moveTo>
                    <a:pt x="30" y="0"/>
                  </a:moveTo>
                  <a:lnTo>
                    <a:pt x="42" y="2"/>
                  </a:lnTo>
                  <a:lnTo>
                    <a:pt x="50" y="9"/>
                  </a:lnTo>
                  <a:lnTo>
                    <a:pt x="57" y="18"/>
                  </a:lnTo>
                  <a:lnTo>
                    <a:pt x="59" y="30"/>
                  </a:lnTo>
                  <a:lnTo>
                    <a:pt x="57" y="42"/>
                  </a:lnTo>
                  <a:lnTo>
                    <a:pt x="50" y="50"/>
                  </a:lnTo>
                  <a:lnTo>
                    <a:pt x="42" y="57"/>
                  </a:lnTo>
                  <a:lnTo>
                    <a:pt x="30" y="59"/>
                  </a:lnTo>
                  <a:lnTo>
                    <a:pt x="18" y="57"/>
                  </a:lnTo>
                  <a:lnTo>
                    <a:pt x="9" y="50"/>
                  </a:lnTo>
                  <a:lnTo>
                    <a:pt x="2" y="42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9"/>
                  </a:lnTo>
                  <a:lnTo>
                    <a:pt x="18" y="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473A2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33" name="Freeform 183"/>
            <p:cNvSpPr>
              <a:spLocks/>
            </p:cNvSpPr>
            <p:nvPr/>
          </p:nvSpPr>
          <p:spPr bwMode="auto">
            <a:xfrm>
              <a:off x="1584326" y="3641725"/>
              <a:ext cx="23813" cy="22225"/>
            </a:xfrm>
            <a:custGeom>
              <a:avLst/>
              <a:gdLst>
                <a:gd name="T0" fmla="*/ 12108 w 59"/>
                <a:gd name="T1" fmla="*/ 0 h 59"/>
                <a:gd name="T2" fmla="*/ 16952 w 59"/>
                <a:gd name="T3" fmla="*/ 753 h 59"/>
                <a:gd name="T4" fmla="*/ 20181 w 59"/>
                <a:gd name="T5" fmla="*/ 3390 h 59"/>
                <a:gd name="T6" fmla="*/ 23006 w 59"/>
                <a:gd name="T7" fmla="*/ 6781 h 59"/>
                <a:gd name="T8" fmla="*/ 23813 w 59"/>
                <a:gd name="T9" fmla="*/ 11301 h 59"/>
                <a:gd name="T10" fmla="*/ 23006 w 59"/>
                <a:gd name="T11" fmla="*/ 15821 h 59"/>
                <a:gd name="T12" fmla="*/ 20181 w 59"/>
                <a:gd name="T13" fmla="*/ 18835 h 59"/>
                <a:gd name="T14" fmla="*/ 16952 w 59"/>
                <a:gd name="T15" fmla="*/ 21472 h 59"/>
                <a:gd name="T16" fmla="*/ 12108 w 59"/>
                <a:gd name="T17" fmla="*/ 22225 h 59"/>
                <a:gd name="T18" fmla="*/ 7265 w 59"/>
                <a:gd name="T19" fmla="*/ 21472 h 59"/>
                <a:gd name="T20" fmla="*/ 3229 w 59"/>
                <a:gd name="T21" fmla="*/ 18835 h 59"/>
                <a:gd name="T22" fmla="*/ 807 w 59"/>
                <a:gd name="T23" fmla="*/ 15821 h 59"/>
                <a:gd name="T24" fmla="*/ 0 w 59"/>
                <a:gd name="T25" fmla="*/ 11301 h 59"/>
                <a:gd name="T26" fmla="*/ 807 w 59"/>
                <a:gd name="T27" fmla="*/ 6781 h 59"/>
                <a:gd name="T28" fmla="*/ 3229 w 59"/>
                <a:gd name="T29" fmla="*/ 3390 h 59"/>
                <a:gd name="T30" fmla="*/ 7265 w 59"/>
                <a:gd name="T31" fmla="*/ 753 h 59"/>
                <a:gd name="T32" fmla="*/ 12108 w 59"/>
                <a:gd name="T33" fmla="*/ 0 h 5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9"/>
                <a:gd name="T52" fmla="*/ 0 h 59"/>
                <a:gd name="T53" fmla="*/ 59 w 59"/>
                <a:gd name="T54" fmla="*/ 59 h 5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9" h="59">
                  <a:moveTo>
                    <a:pt x="30" y="0"/>
                  </a:moveTo>
                  <a:lnTo>
                    <a:pt x="42" y="2"/>
                  </a:lnTo>
                  <a:lnTo>
                    <a:pt x="50" y="9"/>
                  </a:lnTo>
                  <a:lnTo>
                    <a:pt x="57" y="18"/>
                  </a:lnTo>
                  <a:lnTo>
                    <a:pt x="59" y="30"/>
                  </a:lnTo>
                  <a:lnTo>
                    <a:pt x="57" y="42"/>
                  </a:lnTo>
                  <a:lnTo>
                    <a:pt x="50" y="50"/>
                  </a:lnTo>
                  <a:lnTo>
                    <a:pt x="42" y="57"/>
                  </a:lnTo>
                  <a:lnTo>
                    <a:pt x="30" y="59"/>
                  </a:lnTo>
                  <a:lnTo>
                    <a:pt x="18" y="57"/>
                  </a:lnTo>
                  <a:lnTo>
                    <a:pt x="8" y="50"/>
                  </a:lnTo>
                  <a:lnTo>
                    <a:pt x="2" y="42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8" y="9"/>
                  </a:lnTo>
                  <a:lnTo>
                    <a:pt x="18" y="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473A2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34" name="Freeform 185"/>
            <p:cNvSpPr>
              <a:spLocks/>
            </p:cNvSpPr>
            <p:nvPr/>
          </p:nvSpPr>
          <p:spPr bwMode="auto">
            <a:xfrm>
              <a:off x="1546226" y="3643313"/>
              <a:ext cx="20638" cy="19050"/>
            </a:xfrm>
            <a:custGeom>
              <a:avLst/>
              <a:gdLst>
                <a:gd name="T0" fmla="*/ 9906 w 50"/>
                <a:gd name="T1" fmla="*/ 0 h 52"/>
                <a:gd name="T2" fmla="*/ 14034 w 50"/>
                <a:gd name="T3" fmla="*/ 1099 h 52"/>
                <a:gd name="T4" fmla="*/ 17749 w 50"/>
                <a:gd name="T5" fmla="*/ 2931 h 52"/>
                <a:gd name="T6" fmla="*/ 19812 w 50"/>
                <a:gd name="T7" fmla="*/ 5862 h 52"/>
                <a:gd name="T8" fmla="*/ 20638 w 50"/>
                <a:gd name="T9" fmla="*/ 9525 h 52"/>
                <a:gd name="T10" fmla="*/ 19812 w 50"/>
                <a:gd name="T11" fmla="*/ 13188 h 52"/>
                <a:gd name="T12" fmla="*/ 17749 w 50"/>
                <a:gd name="T13" fmla="*/ 16119 h 52"/>
                <a:gd name="T14" fmla="*/ 14034 w 50"/>
                <a:gd name="T15" fmla="*/ 18317 h 52"/>
                <a:gd name="T16" fmla="*/ 9906 w 50"/>
                <a:gd name="T17" fmla="*/ 19050 h 52"/>
                <a:gd name="T18" fmla="*/ 6191 w 50"/>
                <a:gd name="T19" fmla="*/ 18317 h 52"/>
                <a:gd name="T20" fmla="*/ 2889 w 50"/>
                <a:gd name="T21" fmla="*/ 16119 h 52"/>
                <a:gd name="T22" fmla="*/ 826 w 50"/>
                <a:gd name="T23" fmla="*/ 13188 h 52"/>
                <a:gd name="T24" fmla="*/ 0 w 50"/>
                <a:gd name="T25" fmla="*/ 9525 h 52"/>
                <a:gd name="T26" fmla="*/ 826 w 50"/>
                <a:gd name="T27" fmla="*/ 5862 h 52"/>
                <a:gd name="T28" fmla="*/ 2889 w 50"/>
                <a:gd name="T29" fmla="*/ 2931 h 52"/>
                <a:gd name="T30" fmla="*/ 6191 w 50"/>
                <a:gd name="T31" fmla="*/ 1099 h 52"/>
                <a:gd name="T32" fmla="*/ 9906 w 50"/>
                <a:gd name="T33" fmla="*/ 0 h 5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0"/>
                <a:gd name="T52" fmla="*/ 0 h 52"/>
                <a:gd name="T53" fmla="*/ 50 w 50"/>
                <a:gd name="T54" fmla="*/ 52 h 5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0" h="52">
                  <a:moveTo>
                    <a:pt x="24" y="0"/>
                  </a:moveTo>
                  <a:lnTo>
                    <a:pt x="34" y="3"/>
                  </a:lnTo>
                  <a:lnTo>
                    <a:pt x="43" y="8"/>
                  </a:lnTo>
                  <a:lnTo>
                    <a:pt x="48" y="16"/>
                  </a:lnTo>
                  <a:lnTo>
                    <a:pt x="50" y="26"/>
                  </a:lnTo>
                  <a:lnTo>
                    <a:pt x="48" y="36"/>
                  </a:lnTo>
                  <a:lnTo>
                    <a:pt x="43" y="44"/>
                  </a:lnTo>
                  <a:lnTo>
                    <a:pt x="34" y="50"/>
                  </a:lnTo>
                  <a:lnTo>
                    <a:pt x="24" y="52"/>
                  </a:lnTo>
                  <a:lnTo>
                    <a:pt x="15" y="50"/>
                  </a:lnTo>
                  <a:lnTo>
                    <a:pt x="7" y="44"/>
                  </a:lnTo>
                  <a:lnTo>
                    <a:pt x="2" y="36"/>
                  </a:lnTo>
                  <a:lnTo>
                    <a:pt x="0" y="26"/>
                  </a:lnTo>
                  <a:lnTo>
                    <a:pt x="2" y="16"/>
                  </a:lnTo>
                  <a:lnTo>
                    <a:pt x="7" y="8"/>
                  </a:lnTo>
                  <a:lnTo>
                    <a:pt x="15" y="3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776B4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35" name="Freeform 187"/>
            <p:cNvSpPr>
              <a:spLocks/>
            </p:cNvSpPr>
            <p:nvPr/>
          </p:nvSpPr>
          <p:spPr bwMode="auto">
            <a:xfrm>
              <a:off x="1589088" y="3643313"/>
              <a:ext cx="19050" cy="19050"/>
            </a:xfrm>
            <a:custGeom>
              <a:avLst/>
              <a:gdLst>
                <a:gd name="T0" fmla="*/ 9338 w 51"/>
                <a:gd name="T1" fmla="*/ 0 h 52"/>
                <a:gd name="T2" fmla="*/ 13074 w 51"/>
                <a:gd name="T3" fmla="*/ 1099 h 52"/>
                <a:gd name="T4" fmla="*/ 16062 w 51"/>
                <a:gd name="T5" fmla="*/ 2931 h 52"/>
                <a:gd name="T6" fmla="*/ 18303 w 51"/>
                <a:gd name="T7" fmla="*/ 5862 h 52"/>
                <a:gd name="T8" fmla="*/ 19050 w 51"/>
                <a:gd name="T9" fmla="*/ 9525 h 52"/>
                <a:gd name="T10" fmla="*/ 18303 w 51"/>
                <a:gd name="T11" fmla="*/ 13188 h 52"/>
                <a:gd name="T12" fmla="*/ 16062 w 51"/>
                <a:gd name="T13" fmla="*/ 16119 h 52"/>
                <a:gd name="T14" fmla="*/ 13074 w 51"/>
                <a:gd name="T15" fmla="*/ 18317 h 52"/>
                <a:gd name="T16" fmla="*/ 9338 w 51"/>
                <a:gd name="T17" fmla="*/ 19050 h 52"/>
                <a:gd name="T18" fmla="*/ 5603 w 51"/>
                <a:gd name="T19" fmla="*/ 18317 h 52"/>
                <a:gd name="T20" fmla="*/ 2988 w 51"/>
                <a:gd name="T21" fmla="*/ 16119 h 52"/>
                <a:gd name="T22" fmla="*/ 1121 w 51"/>
                <a:gd name="T23" fmla="*/ 13188 h 52"/>
                <a:gd name="T24" fmla="*/ 0 w 51"/>
                <a:gd name="T25" fmla="*/ 9525 h 52"/>
                <a:gd name="T26" fmla="*/ 1121 w 51"/>
                <a:gd name="T27" fmla="*/ 5862 h 52"/>
                <a:gd name="T28" fmla="*/ 2988 w 51"/>
                <a:gd name="T29" fmla="*/ 2931 h 52"/>
                <a:gd name="T30" fmla="*/ 5603 w 51"/>
                <a:gd name="T31" fmla="*/ 1099 h 52"/>
                <a:gd name="T32" fmla="*/ 9338 w 51"/>
                <a:gd name="T33" fmla="*/ 0 h 5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1"/>
                <a:gd name="T52" fmla="*/ 0 h 52"/>
                <a:gd name="T53" fmla="*/ 51 w 51"/>
                <a:gd name="T54" fmla="*/ 52 h 5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1" h="52">
                  <a:moveTo>
                    <a:pt x="25" y="0"/>
                  </a:moveTo>
                  <a:lnTo>
                    <a:pt x="35" y="3"/>
                  </a:lnTo>
                  <a:lnTo>
                    <a:pt x="43" y="8"/>
                  </a:lnTo>
                  <a:lnTo>
                    <a:pt x="49" y="16"/>
                  </a:lnTo>
                  <a:lnTo>
                    <a:pt x="51" y="26"/>
                  </a:lnTo>
                  <a:lnTo>
                    <a:pt x="49" y="36"/>
                  </a:lnTo>
                  <a:lnTo>
                    <a:pt x="43" y="44"/>
                  </a:lnTo>
                  <a:lnTo>
                    <a:pt x="35" y="50"/>
                  </a:lnTo>
                  <a:lnTo>
                    <a:pt x="25" y="52"/>
                  </a:lnTo>
                  <a:lnTo>
                    <a:pt x="15" y="50"/>
                  </a:lnTo>
                  <a:lnTo>
                    <a:pt x="8" y="44"/>
                  </a:lnTo>
                  <a:lnTo>
                    <a:pt x="3" y="36"/>
                  </a:lnTo>
                  <a:lnTo>
                    <a:pt x="0" y="26"/>
                  </a:lnTo>
                  <a:lnTo>
                    <a:pt x="3" y="16"/>
                  </a:lnTo>
                  <a:lnTo>
                    <a:pt x="8" y="8"/>
                  </a:lnTo>
                  <a:lnTo>
                    <a:pt x="15" y="3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776B4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36" name="Freeform 189"/>
            <p:cNvSpPr>
              <a:spLocks/>
            </p:cNvSpPr>
            <p:nvPr/>
          </p:nvSpPr>
          <p:spPr bwMode="auto">
            <a:xfrm>
              <a:off x="1552576" y="3646488"/>
              <a:ext cx="14288" cy="14287"/>
            </a:xfrm>
            <a:custGeom>
              <a:avLst/>
              <a:gdLst>
                <a:gd name="T0" fmla="*/ 6940 w 35"/>
                <a:gd name="T1" fmla="*/ 0 h 35"/>
                <a:gd name="T2" fmla="*/ 9797 w 35"/>
                <a:gd name="T3" fmla="*/ 408 h 35"/>
                <a:gd name="T4" fmla="*/ 12247 w 35"/>
                <a:gd name="T5" fmla="*/ 2041 h 35"/>
                <a:gd name="T6" fmla="*/ 13880 w 35"/>
                <a:gd name="T7" fmla="*/ 4490 h 35"/>
                <a:gd name="T8" fmla="*/ 14288 w 35"/>
                <a:gd name="T9" fmla="*/ 6939 h 35"/>
                <a:gd name="T10" fmla="*/ 13880 w 35"/>
                <a:gd name="T11" fmla="*/ 10205 h 35"/>
                <a:gd name="T12" fmla="*/ 12247 w 35"/>
                <a:gd name="T13" fmla="*/ 12246 h 35"/>
                <a:gd name="T14" fmla="*/ 9797 w 35"/>
                <a:gd name="T15" fmla="*/ 13879 h 35"/>
                <a:gd name="T16" fmla="*/ 6940 w 35"/>
                <a:gd name="T17" fmla="*/ 14287 h 35"/>
                <a:gd name="T18" fmla="*/ 4082 w 35"/>
                <a:gd name="T19" fmla="*/ 13879 h 35"/>
                <a:gd name="T20" fmla="*/ 2041 w 35"/>
                <a:gd name="T21" fmla="*/ 12246 h 35"/>
                <a:gd name="T22" fmla="*/ 408 w 35"/>
                <a:gd name="T23" fmla="*/ 10205 h 35"/>
                <a:gd name="T24" fmla="*/ 0 w 35"/>
                <a:gd name="T25" fmla="*/ 6939 h 35"/>
                <a:gd name="T26" fmla="*/ 408 w 35"/>
                <a:gd name="T27" fmla="*/ 4490 h 35"/>
                <a:gd name="T28" fmla="*/ 2041 w 35"/>
                <a:gd name="T29" fmla="*/ 2041 h 35"/>
                <a:gd name="T30" fmla="*/ 4082 w 35"/>
                <a:gd name="T31" fmla="*/ 408 h 35"/>
                <a:gd name="T32" fmla="*/ 6940 w 35"/>
                <a:gd name="T33" fmla="*/ 0 h 3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5"/>
                <a:gd name="T52" fmla="*/ 0 h 35"/>
                <a:gd name="T53" fmla="*/ 35 w 35"/>
                <a:gd name="T54" fmla="*/ 35 h 3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5" h="35">
                  <a:moveTo>
                    <a:pt x="17" y="0"/>
                  </a:moveTo>
                  <a:lnTo>
                    <a:pt x="24" y="1"/>
                  </a:lnTo>
                  <a:lnTo>
                    <a:pt x="30" y="5"/>
                  </a:lnTo>
                  <a:lnTo>
                    <a:pt x="34" y="11"/>
                  </a:lnTo>
                  <a:lnTo>
                    <a:pt x="35" y="17"/>
                  </a:lnTo>
                  <a:lnTo>
                    <a:pt x="34" y="25"/>
                  </a:lnTo>
                  <a:lnTo>
                    <a:pt x="30" y="30"/>
                  </a:lnTo>
                  <a:lnTo>
                    <a:pt x="24" y="34"/>
                  </a:lnTo>
                  <a:lnTo>
                    <a:pt x="17" y="35"/>
                  </a:lnTo>
                  <a:lnTo>
                    <a:pt x="10" y="34"/>
                  </a:lnTo>
                  <a:lnTo>
                    <a:pt x="5" y="30"/>
                  </a:lnTo>
                  <a:lnTo>
                    <a:pt x="1" y="25"/>
                  </a:lnTo>
                  <a:lnTo>
                    <a:pt x="0" y="17"/>
                  </a:lnTo>
                  <a:lnTo>
                    <a:pt x="1" y="11"/>
                  </a:lnTo>
                  <a:lnTo>
                    <a:pt x="5" y="5"/>
                  </a:lnTo>
                  <a:lnTo>
                    <a:pt x="10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B28C5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37" name="Freeform 191"/>
            <p:cNvSpPr>
              <a:spLocks/>
            </p:cNvSpPr>
            <p:nvPr/>
          </p:nvSpPr>
          <p:spPr bwMode="auto">
            <a:xfrm>
              <a:off x="1593851" y="3646488"/>
              <a:ext cx="14288" cy="14287"/>
            </a:xfrm>
            <a:custGeom>
              <a:avLst/>
              <a:gdLst>
                <a:gd name="T0" fmla="*/ 7144 w 36"/>
                <a:gd name="T1" fmla="*/ 0 h 35"/>
                <a:gd name="T2" fmla="*/ 9922 w 36"/>
                <a:gd name="T3" fmla="*/ 408 h 35"/>
                <a:gd name="T4" fmla="*/ 11907 w 36"/>
                <a:gd name="T5" fmla="*/ 2041 h 35"/>
                <a:gd name="T6" fmla="*/ 13891 w 36"/>
                <a:gd name="T7" fmla="*/ 4490 h 35"/>
                <a:gd name="T8" fmla="*/ 14288 w 36"/>
                <a:gd name="T9" fmla="*/ 6939 h 35"/>
                <a:gd name="T10" fmla="*/ 13891 w 36"/>
                <a:gd name="T11" fmla="*/ 10205 h 35"/>
                <a:gd name="T12" fmla="*/ 11907 w 36"/>
                <a:gd name="T13" fmla="*/ 12246 h 35"/>
                <a:gd name="T14" fmla="*/ 9922 w 36"/>
                <a:gd name="T15" fmla="*/ 13879 h 35"/>
                <a:gd name="T16" fmla="*/ 7144 w 36"/>
                <a:gd name="T17" fmla="*/ 14287 h 35"/>
                <a:gd name="T18" fmla="*/ 4366 w 36"/>
                <a:gd name="T19" fmla="*/ 13879 h 35"/>
                <a:gd name="T20" fmla="*/ 2381 w 36"/>
                <a:gd name="T21" fmla="*/ 12246 h 35"/>
                <a:gd name="T22" fmla="*/ 794 w 36"/>
                <a:gd name="T23" fmla="*/ 10205 h 35"/>
                <a:gd name="T24" fmla="*/ 0 w 36"/>
                <a:gd name="T25" fmla="*/ 6939 h 35"/>
                <a:gd name="T26" fmla="*/ 794 w 36"/>
                <a:gd name="T27" fmla="*/ 4490 h 35"/>
                <a:gd name="T28" fmla="*/ 2381 w 36"/>
                <a:gd name="T29" fmla="*/ 2041 h 35"/>
                <a:gd name="T30" fmla="*/ 4366 w 36"/>
                <a:gd name="T31" fmla="*/ 408 h 35"/>
                <a:gd name="T32" fmla="*/ 7144 w 36"/>
                <a:gd name="T33" fmla="*/ 0 h 3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35"/>
                <a:gd name="T53" fmla="*/ 36 w 36"/>
                <a:gd name="T54" fmla="*/ 35 h 3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35">
                  <a:moveTo>
                    <a:pt x="18" y="0"/>
                  </a:moveTo>
                  <a:lnTo>
                    <a:pt x="25" y="1"/>
                  </a:lnTo>
                  <a:lnTo>
                    <a:pt x="30" y="5"/>
                  </a:lnTo>
                  <a:lnTo>
                    <a:pt x="35" y="11"/>
                  </a:lnTo>
                  <a:lnTo>
                    <a:pt x="36" y="17"/>
                  </a:lnTo>
                  <a:lnTo>
                    <a:pt x="35" y="25"/>
                  </a:lnTo>
                  <a:lnTo>
                    <a:pt x="30" y="30"/>
                  </a:lnTo>
                  <a:lnTo>
                    <a:pt x="25" y="34"/>
                  </a:lnTo>
                  <a:lnTo>
                    <a:pt x="18" y="35"/>
                  </a:lnTo>
                  <a:lnTo>
                    <a:pt x="11" y="34"/>
                  </a:lnTo>
                  <a:lnTo>
                    <a:pt x="6" y="30"/>
                  </a:lnTo>
                  <a:lnTo>
                    <a:pt x="2" y="25"/>
                  </a:lnTo>
                  <a:lnTo>
                    <a:pt x="0" y="17"/>
                  </a:lnTo>
                  <a:lnTo>
                    <a:pt x="2" y="11"/>
                  </a:lnTo>
                  <a:lnTo>
                    <a:pt x="6" y="5"/>
                  </a:lnTo>
                  <a:lnTo>
                    <a:pt x="11" y="1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B28C5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38" name="Freeform 193"/>
            <p:cNvSpPr>
              <a:spLocks/>
            </p:cNvSpPr>
            <p:nvPr/>
          </p:nvSpPr>
          <p:spPr bwMode="auto">
            <a:xfrm>
              <a:off x="1641476" y="3652838"/>
              <a:ext cx="9525" cy="9525"/>
            </a:xfrm>
            <a:custGeom>
              <a:avLst/>
              <a:gdLst>
                <a:gd name="T0" fmla="*/ 4989 w 21"/>
                <a:gd name="T1" fmla="*/ 0 h 23"/>
                <a:gd name="T2" fmla="*/ 6804 w 21"/>
                <a:gd name="T3" fmla="*/ 414 h 23"/>
                <a:gd name="T4" fmla="*/ 8164 w 21"/>
                <a:gd name="T5" fmla="*/ 1242 h 23"/>
                <a:gd name="T6" fmla="*/ 9071 w 21"/>
                <a:gd name="T7" fmla="*/ 2899 h 23"/>
                <a:gd name="T8" fmla="*/ 9525 w 21"/>
                <a:gd name="T9" fmla="*/ 4970 h 23"/>
                <a:gd name="T10" fmla="*/ 9071 w 21"/>
                <a:gd name="T11" fmla="*/ 6626 h 23"/>
                <a:gd name="T12" fmla="*/ 8164 w 21"/>
                <a:gd name="T13" fmla="*/ 8283 h 23"/>
                <a:gd name="T14" fmla="*/ 6804 w 21"/>
                <a:gd name="T15" fmla="*/ 9111 h 23"/>
                <a:gd name="T16" fmla="*/ 4989 w 21"/>
                <a:gd name="T17" fmla="*/ 9525 h 23"/>
                <a:gd name="T18" fmla="*/ 2721 w 21"/>
                <a:gd name="T19" fmla="*/ 9111 h 23"/>
                <a:gd name="T20" fmla="*/ 1361 w 21"/>
                <a:gd name="T21" fmla="*/ 8283 h 23"/>
                <a:gd name="T22" fmla="*/ 454 w 21"/>
                <a:gd name="T23" fmla="*/ 6626 h 23"/>
                <a:gd name="T24" fmla="*/ 0 w 21"/>
                <a:gd name="T25" fmla="*/ 4970 h 23"/>
                <a:gd name="T26" fmla="*/ 454 w 21"/>
                <a:gd name="T27" fmla="*/ 2899 h 23"/>
                <a:gd name="T28" fmla="*/ 1361 w 21"/>
                <a:gd name="T29" fmla="*/ 1242 h 23"/>
                <a:gd name="T30" fmla="*/ 2721 w 21"/>
                <a:gd name="T31" fmla="*/ 414 h 23"/>
                <a:gd name="T32" fmla="*/ 4989 w 21"/>
                <a:gd name="T33" fmla="*/ 0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1"/>
                <a:gd name="T52" fmla="*/ 0 h 23"/>
                <a:gd name="T53" fmla="*/ 21 w 21"/>
                <a:gd name="T54" fmla="*/ 23 h 2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1" h="23">
                  <a:moveTo>
                    <a:pt x="11" y="0"/>
                  </a:moveTo>
                  <a:lnTo>
                    <a:pt x="15" y="1"/>
                  </a:lnTo>
                  <a:lnTo>
                    <a:pt x="18" y="3"/>
                  </a:lnTo>
                  <a:lnTo>
                    <a:pt x="20" y="7"/>
                  </a:lnTo>
                  <a:lnTo>
                    <a:pt x="21" y="12"/>
                  </a:lnTo>
                  <a:lnTo>
                    <a:pt x="20" y="16"/>
                  </a:lnTo>
                  <a:lnTo>
                    <a:pt x="18" y="20"/>
                  </a:lnTo>
                  <a:lnTo>
                    <a:pt x="15" y="22"/>
                  </a:lnTo>
                  <a:lnTo>
                    <a:pt x="11" y="23"/>
                  </a:lnTo>
                  <a:lnTo>
                    <a:pt x="6" y="22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2"/>
                  </a:lnTo>
                  <a:lnTo>
                    <a:pt x="1" y="7"/>
                  </a:lnTo>
                  <a:lnTo>
                    <a:pt x="3" y="3"/>
                  </a:lnTo>
                  <a:lnTo>
                    <a:pt x="6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4235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39" name="Freeform 195"/>
            <p:cNvSpPr>
              <a:spLocks/>
            </p:cNvSpPr>
            <p:nvPr/>
          </p:nvSpPr>
          <p:spPr bwMode="auto">
            <a:xfrm>
              <a:off x="1658938" y="3652838"/>
              <a:ext cx="9525" cy="9525"/>
            </a:xfrm>
            <a:custGeom>
              <a:avLst/>
              <a:gdLst>
                <a:gd name="T0" fmla="*/ 4989 w 21"/>
                <a:gd name="T1" fmla="*/ 0 h 23"/>
                <a:gd name="T2" fmla="*/ 6804 w 21"/>
                <a:gd name="T3" fmla="*/ 414 h 23"/>
                <a:gd name="T4" fmla="*/ 8164 w 21"/>
                <a:gd name="T5" fmla="*/ 1242 h 23"/>
                <a:gd name="T6" fmla="*/ 9071 w 21"/>
                <a:gd name="T7" fmla="*/ 2899 h 23"/>
                <a:gd name="T8" fmla="*/ 9525 w 21"/>
                <a:gd name="T9" fmla="*/ 4970 h 23"/>
                <a:gd name="T10" fmla="*/ 9071 w 21"/>
                <a:gd name="T11" fmla="*/ 6626 h 23"/>
                <a:gd name="T12" fmla="*/ 8164 w 21"/>
                <a:gd name="T13" fmla="*/ 8283 h 23"/>
                <a:gd name="T14" fmla="*/ 6804 w 21"/>
                <a:gd name="T15" fmla="*/ 9111 h 23"/>
                <a:gd name="T16" fmla="*/ 4989 w 21"/>
                <a:gd name="T17" fmla="*/ 9525 h 23"/>
                <a:gd name="T18" fmla="*/ 2721 w 21"/>
                <a:gd name="T19" fmla="*/ 9111 h 23"/>
                <a:gd name="T20" fmla="*/ 1361 w 21"/>
                <a:gd name="T21" fmla="*/ 8283 h 23"/>
                <a:gd name="T22" fmla="*/ 454 w 21"/>
                <a:gd name="T23" fmla="*/ 6626 h 23"/>
                <a:gd name="T24" fmla="*/ 0 w 21"/>
                <a:gd name="T25" fmla="*/ 4970 h 23"/>
                <a:gd name="T26" fmla="*/ 454 w 21"/>
                <a:gd name="T27" fmla="*/ 2899 h 23"/>
                <a:gd name="T28" fmla="*/ 1361 w 21"/>
                <a:gd name="T29" fmla="*/ 1242 h 23"/>
                <a:gd name="T30" fmla="*/ 2721 w 21"/>
                <a:gd name="T31" fmla="*/ 414 h 23"/>
                <a:gd name="T32" fmla="*/ 4989 w 21"/>
                <a:gd name="T33" fmla="*/ 0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1"/>
                <a:gd name="T52" fmla="*/ 0 h 23"/>
                <a:gd name="T53" fmla="*/ 21 w 21"/>
                <a:gd name="T54" fmla="*/ 23 h 2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1" h="23">
                  <a:moveTo>
                    <a:pt x="11" y="0"/>
                  </a:moveTo>
                  <a:lnTo>
                    <a:pt x="15" y="1"/>
                  </a:lnTo>
                  <a:lnTo>
                    <a:pt x="18" y="3"/>
                  </a:lnTo>
                  <a:lnTo>
                    <a:pt x="20" y="7"/>
                  </a:lnTo>
                  <a:lnTo>
                    <a:pt x="21" y="12"/>
                  </a:lnTo>
                  <a:lnTo>
                    <a:pt x="20" y="16"/>
                  </a:lnTo>
                  <a:lnTo>
                    <a:pt x="18" y="20"/>
                  </a:lnTo>
                  <a:lnTo>
                    <a:pt x="15" y="22"/>
                  </a:lnTo>
                  <a:lnTo>
                    <a:pt x="11" y="23"/>
                  </a:lnTo>
                  <a:lnTo>
                    <a:pt x="6" y="22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2"/>
                  </a:lnTo>
                  <a:lnTo>
                    <a:pt x="1" y="7"/>
                  </a:lnTo>
                  <a:lnTo>
                    <a:pt x="3" y="3"/>
                  </a:lnTo>
                  <a:lnTo>
                    <a:pt x="6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4235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40" name="Freeform 197"/>
            <p:cNvSpPr>
              <a:spLocks/>
            </p:cNvSpPr>
            <p:nvPr/>
          </p:nvSpPr>
          <p:spPr bwMode="auto">
            <a:xfrm>
              <a:off x="1676401" y="3652838"/>
              <a:ext cx="7938" cy="9525"/>
            </a:xfrm>
            <a:custGeom>
              <a:avLst/>
              <a:gdLst>
                <a:gd name="T0" fmla="*/ 3780 w 21"/>
                <a:gd name="T1" fmla="*/ 0 h 23"/>
                <a:gd name="T2" fmla="*/ 6048 w 21"/>
                <a:gd name="T3" fmla="*/ 414 h 23"/>
                <a:gd name="T4" fmla="*/ 7182 w 21"/>
                <a:gd name="T5" fmla="*/ 1242 h 23"/>
                <a:gd name="T6" fmla="*/ 7560 w 21"/>
                <a:gd name="T7" fmla="*/ 2899 h 23"/>
                <a:gd name="T8" fmla="*/ 7938 w 21"/>
                <a:gd name="T9" fmla="*/ 4970 h 23"/>
                <a:gd name="T10" fmla="*/ 7560 w 21"/>
                <a:gd name="T11" fmla="*/ 6626 h 23"/>
                <a:gd name="T12" fmla="*/ 7182 w 21"/>
                <a:gd name="T13" fmla="*/ 8283 h 23"/>
                <a:gd name="T14" fmla="*/ 6048 w 21"/>
                <a:gd name="T15" fmla="*/ 9111 h 23"/>
                <a:gd name="T16" fmla="*/ 3780 w 21"/>
                <a:gd name="T17" fmla="*/ 9525 h 23"/>
                <a:gd name="T18" fmla="*/ 2268 w 21"/>
                <a:gd name="T19" fmla="*/ 9111 h 23"/>
                <a:gd name="T20" fmla="*/ 1134 w 21"/>
                <a:gd name="T21" fmla="*/ 8283 h 23"/>
                <a:gd name="T22" fmla="*/ 378 w 21"/>
                <a:gd name="T23" fmla="*/ 6626 h 23"/>
                <a:gd name="T24" fmla="*/ 0 w 21"/>
                <a:gd name="T25" fmla="*/ 4970 h 23"/>
                <a:gd name="T26" fmla="*/ 378 w 21"/>
                <a:gd name="T27" fmla="*/ 2899 h 23"/>
                <a:gd name="T28" fmla="*/ 1134 w 21"/>
                <a:gd name="T29" fmla="*/ 1242 h 23"/>
                <a:gd name="T30" fmla="*/ 2268 w 21"/>
                <a:gd name="T31" fmla="*/ 414 h 23"/>
                <a:gd name="T32" fmla="*/ 3780 w 21"/>
                <a:gd name="T33" fmla="*/ 0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1"/>
                <a:gd name="T52" fmla="*/ 0 h 23"/>
                <a:gd name="T53" fmla="*/ 21 w 21"/>
                <a:gd name="T54" fmla="*/ 23 h 2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1" h="23">
                  <a:moveTo>
                    <a:pt x="10" y="0"/>
                  </a:moveTo>
                  <a:lnTo>
                    <a:pt x="16" y="1"/>
                  </a:lnTo>
                  <a:lnTo>
                    <a:pt x="19" y="3"/>
                  </a:lnTo>
                  <a:lnTo>
                    <a:pt x="20" y="7"/>
                  </a:lnTo>
                  <a:lnTo>
                    <a:pt x="21" y="12"/>
                  </a:lnTo>
                  <a:lnTo>
                    <a:pt x="20" y="16"/>
                  </a:lnTo>
                  <a:lnTo>
                    <a:pt x="19" y="20"/>
                  </a:lnTo>
                  <a:lnTo>
                    <a:pt x="16" y="22"/>
                  </a:lnTo>
                  <a:lnTo>
                    <a:pt x="10" y="23"/>
                  </a:lnTo>
                  <a:lnTo>
                    <a:pt x="6" y="22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2"/>
                  </a:lnTo>
                  <a:lnTo>
                    <a:pt x="1" y="7"/>
                  </a:lnTo>
                  <a:lnTo>
                    <a:pt x="3" y="3"/>
                  </a:lnTo>
                  <a:lnTo>
                    <a:pt x="6" y="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4235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  <p:sp>
          <p:nvSpPr>
            <p:cNvPr id="241" name="Freeform 199"/>
            <p:cNvSpPr>
              <a:spLocks/>
            </p:cNvSpPr>
            <p:nvPr/>
          </p:nvSpPr>
          <p:spPr bwMode="auto">
            <a:xfrm>
              <a:off x="1590676" y="3267075"/>
              <a:ext cx="42863" cy="14287"/>
            </a:xfrm>
            <a:custGeom>
              <a:avLst/>
              <a:gdLst>
                <a:gd name="T0" fmla="*/ 21238 w 111"/>
                <a:gd name="T1" fmla="*/ 0 h 36"/>
                <a:gd name="T2" fmla="*/ 25872 w 111"/>
                <a:gd name="T3" fmla="*/ 0 h 36"/>
                <a:gd name="T4" fmla="*/ 29734 w 111"/>
                <a:gd name="T5" fmla="*/ 397 h 36"/>
                <a:gd name="T6" fmla="*/ 33209 w 111"/>
                <a:gd name="T7" fmla="*/ 1191 h 36"/>
                <a:gd name="T8" fmla="*/ 36685 w 111"/>
                <a:gd name="T9" fmla="*/ 1984 h 36"/>
                <a:gd name="T10" fmla="*/ 39001 w 111"/>
                <a:gd name="T11" fmla="*/ 2778 h 36"/>
                <a:gd name="T12" fmla="*/ 41318 w 111"/>
                <a:gd name="T13" fmla="*/ 4365 h 36"/>
                <a:gd name="T14" fmla="*/ 42477 w 111"/>
                <a:gd name="T15" fmla="*/ 5556 h 36"/>
                <a:gd name="T16" fmla="*/ 42863 w 111"/>
                <a:gd name="T17" fmla="*/ 7144 h 36"/>
                <a:gd name="T18" fmla="*/ 42477 w 111"/>
                <a:gd name="T19" fmla="*/ 8334 h 36"/>
                <a:gd name="T20" fmla="*/ 41318 w 111"/>
                <a:gd name="T21" fmla="*/ 9922 h 36"/>
                <a:gd name="T22" fmla="*/ 39001 w 111"/>
                <a:gd name="T23" fmla="*/ 11112 h 36"/>
                <a:gd name="T24" fmla="*/ 36685 w 111"/>
                <a:gd name="T25" fmla="*/ 12303 h 36"/>
                <a:gd name="T26" fmla="*/ 33209 w 111"/>
                <a:gd name="T27" fmla="*/ 13096 h 36"/>
                <a:gd name="T28" fmla="*/ 29734 w 111"/>
                <a:gd name="T29" fmla="*/ 13890 h 36"/>
                <a:gd name="T30" fmla="*/ 25872 w 111"/>
                <a:gd name="T31" fmla="*/ 14287 h 36"/>
                <a:gd name="T32" fmla="*/ 21238 w 111"/>
                <a:gd name="T33" fmla="*/ 14287 h 36"/>
                <a:gd name="T34" fmla="*/ 16991 w 111"/>
                <a:gd name="T35" fmla="*/ 14287 h 36"/>
                <a:gd name="T36" fmla="*/ 13129 w 111"/>
                <a:gd name="T37" fmla="*/ 13890 h 36"/>
                <a:gd name="T38" fmla="*/ 9268 w 111"/>
                <a:gd name="T39" fmla="*/ 13096 h 36"/>
                <a:gd name="T40" fmla="*/ 6178 w 111"/>
                <a:gd name="T41" fmla="*/ 12303 h 36"/>
                <a:gd name="T42" fmla="*/ 3475 w 111"/>
                <a:gd name="T43" fmla="*/ 11112 h 36"/>
                <a:gd name="T44" fmla="*/ 1545 w 111"/>
                <a:gd name="T45" fmla="*/ 9922 h 36"/>
                <a:gd name="T46" fmla="*/ 386 w 111"/>
                <a:gd name="T47" fmla="*/ 8334 h 36"/>
                <a:gd name="T48" fmla="*/ 0 w 111"/>
                <a:gd name="T49" fmla="*/ 7144 h 36"/>
                <a:gd name="T50" fmla="*/ 386 w 111"/>
                <a:gd name="T51" fmla="*/ 5556 h 36"/>
                <a:gd name="T52" fmla="*/ 1545 w 111"/>
                <a:gd name="T53" fmla="*/ 4365 h 36"/>
                <a:gd name="T54" fmla="*/ 3475 w 111"/>
                <a:gd name="T55" fmla="*/ 2778 h 36"/>
                <a:gd name="T56" fmla="*/ 6178 w 111"/>
                <a:gd name="T57" fmla="*/ 1984 h 36"/>
                <a:gd name="T58" fmla="*/ 9268 w 111"/>
                <a:gd name="T59" fmla="*/ 1191 h 36"/>
                <a:gd name="T60" fmla="*/ 13129 w 111"/>
                <a:gd name="T61" fmla="*/ 397 h 36"/>
                <a:gd name="T62" fmla="*/ 16991 w 111"/>
                <a:gd name="T63" fmla="*/ 0 h 36"/>
                <a:gd name="T64" fmla="*/ 21238 w 111"/>
                <a:gd name="T65" fmla="*/ 0 h 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11"/>
                <a:gd name="T100" fmla="*/ 0 h 36"/>
                <a:gd name="T101" fmla="*/ 111 w 111"/>
                <a:gd name="T102" fmla="*/ 36 h 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11" h="36">
                  <a:moveTo>
                    <a:pt x="55" y="0"/>
                  </a:moveTo>
                  <a:lnTo>
                    <a:pt x="67" y="0"/>
                  </a:lnTo>
                  <a:lnTo>
                    <a:pt x="77" y="1"/>
                  </a:lnTo>
                  <a:lnTo>
                    <a:pt x="86" y="3"/>
                  </a:lnTo>
                  <a:lnTo>
                    <a:pt x="95" y="5"/>
                  </a:lnTo>
                  <a:lnTo>
                    <a:pt x="101" y="7"/>
                  </a:lnTo>
                  <a:lnTo>
                    <a:pt x="107" y="11"/>
                  </a:lnTo>
                  <a:lnTo>
                    <a:pt x="110" y="14"/>
                  </a:lnTo>
                  <a:lnTo>
                    <a:pt x="111" y="18"/>
                  </a:lnTo>
                  <a:lnTo>
                    <a:pt x="110" y="21"/>
                  </a:lnTo>
                  <a:lnTo>
                    <a:pt x="107" y="25"/>
                  </a:lnTo>
                  <a:lnTo>
                    <a:pt x="101" y="28"/>
                  </a:lnTo>
                  <a:lnTo>
                    <a:pt x="95" y="31"/>
                  </a:lnTo>
                  <a:lnTo>
                    <a:pt x="86" y="33"/>
                  </a:lnTo>
                  <a:lnTo>
                    <a:pt x="77" y="35"/>
                  </a:lnTo>
                  <a:lnTo>
                    <a:pt x="67" y="36"/>
                  </a:lnTo>
                  <a:lnTo>
                    <a:pt x="55" y="36"/>
                  </a:lnTo>
                  <a:lnTo>
                    <a:pt x="44" y="36"/>
                  </a:lnTo>
                  <a:lnTo>
                    <a:pt x="34" y="35"/>
                  </a:lnTo>
                  <a:lnTo>
                    <a:pt x="24" y="33"/>
                  </a:lnTo>
                  <a:lnTo>
                    <a:pt x="16" y="31"/>
                  </a:lnTo>
                  <a:lnTo>
                    <a:pt x="9" y="28"/>
                  </a:lnTo>
                  <a:lnTo>
                    <a:pt x="4" y="25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1" y="14"/>
                  </a:lnTo>
                  <a:lnTo>
                    <a:pt x="4" y="11"/>
                  </a:lnTo>
                  <a:lnTo>
                    <a:pt x="9" y="7"/>
                  </a:lnTo>
                  <a:lnTo>
                    <a:pt x="16" y="5"/>
                  </a:lnTo>
                  <a:lnTo>
                    <a:pt x="24" y="3"/>
                  </a:lnTo>
                  <a:lnTo>
                    <a:pt x="34" y="1"/>
                  </a:lnTo>
                  <a:lnTo>
                    <a:pt x="44" y="0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6356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>
                <a:effectLst/>
              </a:endParaRPr>
            </a:p>
          </p:txBody>
        </p:sp>
      </p:grpSp>
      <p:graphicFrame>
        <p:nvGraphicFramePr>
          <p:cNvPr id="242" name="Object 2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132780"/>
              </p:ext>
            </p:extLst>
          </p:nvPr>
        </p:nvGraphicFramePr>
        <p:xfrm>
          <a:off x="856565" y="2419586"/>
          <a:ext cx="320675" cy="24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" name="Bitmap Image" r:id="rId8" imgW="609524" imgH="200159" progId="PBrush">
                  <p:embed/>
                </p:oleObj>
              </mc:Choice>
              <mc:Fallback>
                <p:oleObj name="Bitmap Image" r:id="rId8" imgW="609524" imgH="200159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6565" y="2419586"/>
                        <a:ext cx="320675" cy="247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3" name="Gruppieren 283"/>
          <p:cNvGrpSpPr>
            <a:grpSpLocks/>
          </p:cNvGrpSpPr>
          <p:nvPr/>
        </p:nvGrpSpPr>
        <p:grpSpPr bwMode="auto">
          <a:xfrm>
            <a:off x="7083339" y="4446380"/>
            <a:ext cx="452438" cy="571500"/>
            <a:chOff x="6500826" y="5857892"/>
            <a:chExt cx="523876" cy="714380"/>
          </a:xfrm>
        </p:grpSpPr>
        <p:pic>
          <p:nvPicPr>
            <p:cNvPr id="244" name="Grafik 243" descr="test.gif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644202" y="5857892"/>
              <a:ext cx="380500" cy="571504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45" name="Grafik 244" descr="test.gif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572515" y="5929330"/>
              <a:ext cx="380498" cy="571504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46" name="Grafik 245" descr="test.gif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500826" y="6000768"/>
              <a:ext cx="380500" cy="571504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247" name="Gruppieren 357"/>
          <p:cNvGrpSpPr>
            <a:grpSpLocks/>
          </p:cNvGrpSpPr>
          <p:nvPr/>
        </p:nvGrpSpPr>
        <p:grpSpPr bwMode="auto">
          <a:xfrm>
            <a:off x="4757986" y="1755310"/>
            <a:ext cx="1285166" cy="1143000"/>
            <a:chOff x="5214942" y="1643050"/>
            <a:chExt cx="1285884" cy="1143008"/>
          </a:xfrm>
        </p:grpSpPr>
        <p:grpSp>
          <p:nvGrpSpPr>
            <p:cNvPr id="248" name="Gruppieren 337"/>
            <p:cNvGrpSpPr>
              <a:grpSpLocks/>
            </p:cNvGrpSpPr>
            <p:nvPr/>
          </p:nvGrpSpPr>
          <p:grpSpPr bwMode="auto">
            <a:xfrm>
              <a:off x="5214942" y="1643050"/>
              <a:ext cx="857256" cy="1143008"/>
              <a:chOff x="5214942" y="1643050"/>
              <a:chExt cx="857256" cy="1143008"/>
            </a:xfrm>
          </p:grpSpPr>
          <p:sp>
            <p:nvSpPr>
              <p:cNvPr id="260" name="Flussdiagramm: Verbindungsstelle 259"/>
              <p:cNvSpPr/>
              <p:nvPr/>
            </p:nvSpPr>
            <p:spPr bwMode="auto">
              <a:xfrm>
                <a:off x="5214942" y="1928802"/>
                <a:ext cx="857256" cy="857256"/>
              </a:xfrm>
              <a:prstGeom prst="flowChartConnector">
                <a:avLst/>
              </a:prstGeom>
              <a:solidFill>
                <a:srgbClr val="CCFF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isometricOffAxis1Top">
                  <a:rot lat="17931907" lon="17866408" rev="3914403"/>
                </a:camera>
                <a:lightRig rig="flat" dir="t"/>
              </a:scene3d>
              <a:sp3d extrusionH="63500" contourW="12700" prstMaterial="clear">
                <a:bevelT/>
                <a:bevelB/>
                <a:extrusionClr>
                  <a:srgbClr val="CCFF99"/>
                </a:extrusionClr>
                <a:contourClr>
                  <a:srgbClr val="CCFF99"/>
                </a:contourClr>
              </a:sp3d>
            </p:spPr>
            <p:txBody>
              <a:bodyPr/>
              <a:lstStyle/>
              <a:p>
                <a:pPr eaLnBrk="0" hangingPunct="0">
                  <a:defRPr/>
                </a:pPr>
                <a:endParaRPr lang="de-DE">
                  <a:effectLst/>
                </a:endParaRPr>
              </a:p>
            </p:txBody>
          </p:sp>
          <p:sp>
            <p:nvSpPr>
              <p:cNvPr id="261" name="Flussdiagramm: Verbindungsstelle 260"/>
              <p:cNvSpPr/>
              <p:nvPr/>
            </p:nvSpPr>
            <p:spPr bwMode="auto">
              <a:xfrm>
                <a:off x="5214942" y="1785926"/>
                <a:ext cx="857256" cy="857256"/>
              </a:xfrm>
              <a:prstGeom prst="flowChartConnector">
                <a:avLst/>
              </a:prstGeom>
              <a:solidFill>
                <a:srgbClr val="CCFF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isometricOffAxis1Top">
                  <a:rot lat="17931907" lon="17866408" rev="3914403"/>
                </a:camera>
                <a:lightRig rig="flat" dir="t"/>
              </a:scene3d>
              <a:sp3d extrusionH="63500" contourW="12700" prstMaterial="clear">
                <a:bevelT/>
                <a:bevelB/>
                <a:extrusionClr>
                  <a:srgbClr val="CCFF99"/>
                </a:extrusionClr>
                <a:contourClr>
                  <a:srgbClr val="CCFF99"/>
                </a:contourClr>
              </a:sp3d>
            </p:spPr>
            <p:txBody>
              <a:bodyPr/>
              <a:lstStyle/>
              <a:p>
                <a:pPr eaLnBrk="0" hangingPunct="0">
                  <a:defRPr/>
                </a:pPr>
                <a:endParaRPr lang="de-DE">
                  <a:effectLst/>
                </a:endParaRPr>
              </a:p>
            </p:txBody>
          </p:sp>
          <p:sp>
            <p:nvSpPr>
              <p:cNvPr id="262" name="Flussdiagramm: Verbindungsstelle 261"/>
              <p:cNvSpPr/>
              <p:nvPr/>
            </p:nvSpPr>
            <p:spPr bwMode="auto">
              <a:xfrm>
                <a:off x="5214942" y="1643050"/>
                <a:ext cx="857256" cy="857256"/>
              </a:xfrm>
              <a:prstGeom prst="flowChartConnector">
                <a:avLst/>
              </a:prstGeom>
              <a:solidFill>
                <a:srgbClr val="CCFF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isometricOffAxis1Top">
                  <a:rot lat="17931907" lon="17866408" rev="3914403"/>
                </a:camera>
                <a:lightRig rig="flat" dir="t"/>
              </a:scene3d>
              <a:sp3d extrusionH="63500" contourW="12700" prstMaterial="clear">
                <a:bevelT/>
                <a:bevelB/>
                <a:extrusionClr>
                  <a:srgbClr val="CCFF99"/>
                </a:extrusionClr>
                <a:contourClr>
                  <a:srgbClr val="CCFF99"/>
                </a:contourClr>
              </a:sp3d>
            </p:spPr>
            <p:txBody>
              <a:bodyPr/>
              <a:lstStyle/>
              <a:p>
                <a:pPr eaLnBrk="0" hangingPunct="0">
                  <a:defRPr/>
                </a:pPr>
                <a:endParaRPr lang="de-DE">
                  <a:effectLst/>
                </a:endParaRPr>
              </a:p>
            </p:txBody>
          </p:sp>
        </p:grpSp>
        <p:grpSp>
          <p:nvGrpSpPr>
            <p:cNvPr id="249" name="Gruppieren 356"/>
            <p:cNvGrpSpPr/>
            <p:nvPr/>
          </p:nvGrpSpPr>
          <p:grpSpPr>
            <a:xfrm>
              <a:off x="5929322" y="1981124"/>
              <a:ext cx="571504" cy="590620"/>
              <a:chOff x="5929322" y="2124000"/>
              <a:chExt cx="571504" cy="590620"/>
            </a:xfrm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grpSpPr>
          <p:grpSp>
            <p:nvGrpSpPr>
              <p:cNvPr id="250" name="Gruppieren 350"/>
              <p:cNvGrpSpPr/>
              <p:nvPr/>
            </p:nvGrpSpPr>
            <p:grpSpPr>
              <a:xfrm>
                <a:off x="6143636" y="2124000"/>
                <a:ext cx="357190" cy="571504"/>
                <a:chOff x="6143636" y="2143116"/>
                <a:chExt cx="357190" cy="571504"/>
              </a:xfrm>
            </p:grpSpPr>
            <p:sp>
              <p:nvSpPr>
                <p:cNvPr id="256" name="Rechteck 255"/>
                <p:cNvSpPr/>
                <p:nvPr/>
              </p:nvSpPr>
              <p:spPr bwMode="auto">
                <a:xfrm>
                  <a:off x="6143636" y="2357430"/>
                  <a:ext cx="214314" cy="285752"/>
                </a:xfrm>
                <a:prstGeom prst="rect">
                  <a:avLst/>
                </a:prstGeom>
                <a:solidFill>
                  <a:srgbClr val="CCFF99"/>
                </a:solidFill>
                <a:ln w="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isometricOffAxis1Top">
                    <a:rot lat="17931907" lon="17866408" rev="3914403"/>
                  </a:camera>
                  <a:lightRig rig="freezing" dir="t"/>
                </a:scene3d>
                <a:sp3d extrusionH="190500" contourW="12700" prstMaterial="clear">
                  <a:bevelT w="12700" h="12700"/>
                  <a:bevelB w="12700" h="12700"/>
                  <a:extrusionClr>
                    <a:srgbClr val="CCFF99"/>
                  </a:extrusionClr>
                  <a:contourClr>
                    <a:srgbClr val="CCFF99"/>
                  </a:contourClr>
                </a:sp3d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de-DE">
                    <a:effectLst/>
                  </a:endParaRPr>
                </a:p>
              </p:txBody>
            </p:sp>
            <p:sp>
              <p:nvSpPr>
                <p:cNvPr id="257" name="Rechteck 256"/>
                <p:cNvSpPr/>
                <p:nvPr/>
              </p:nvSpPr>
              <p:spPr bwMode="auto">
                <a:xfrm>
                  <a:off x="6286512" y="2428868"/>
                  <a:ext cx="214314" cy="285752"/>
                </a:xfrm>
                <a:prstGeom prst="rect">
                  <a:avLst/>
                </a:prstGeom>
                <a:solidFill>
                  <a:srgbClr val="CCFF99"/>
                </a:solidFill>
                <a:ln w="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isometricOffAxis1Top">
                    <a:rot lat="17931907" lon="17866408" rev="3914403"/>
                  </a:camera>
                  <a:lightRig rig="freezing" dir="t"/>
                </a:scene3d>
                <a:sp3d extrusionH="190500" contourW="12700" prstMaterial="clear">
                  <a:bevelT w="12700" h="12700"/>
                  <a:bevelB w="12700" h="12700"/>
                  <a:extrusionClr>
                    <a:srgbClr val="CCFF99"/>
                  </a:extrusionClr>
                  <a:contourClr>
                    <a:srgbClr val="CCFF99"/>
                  </a:contourClr>
                </a:sp3d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de-DE">
                    <a:effectLst/>
                  </a:endParaRPr>
                </a:p>
              </p:txBody>
            </p:sp>
            <p:sp>
              <p:nvSpPr>
                <p:cNvPr id="258" name="Rechteck 257"/>
                <p:cNvSpPr/>
                <p:nvPr/>
              </p:nvSpPr>
              <p:spPr bwMode="auto">
                <a:xfrm>
                  <a:off x="6143636" y="2143116"/>
                  <a:ext cx="214314" cy="285752"/>
                </a:xfrm>
                <a:prstGeom prst="rect">
                  <a:avLst/>
                </a:prstGeom>
                <a:solidFill>
                  <a:srgbClr val="CCFF99"/>
                </a:solidFill>
                <a:ln w="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isometricOffAxis1Top">
                    <a:rot lat="17931907" lon="17866408" rev="3914403"/>
                  </a:camera>
                  <a:lightRig rig="freezing" dir="t"/>
                </a:scene3d>
                <a:sp3d extrusionH="190500" contourW="12700" prstMaterial="clear">
                  <a:bevelT w="12700" h="12700"/>
                  <a:bevelB w="12700" h="12700"/>
                  <a:extrusionClr>
                    <a:srgbClr val="CCFF99"/>
                  </a:extrusionClr>
                  <a:contourClr>
                    <a:srgbClr val="CCFF99"/>
                  </a:contourClr>
                </a:sp3d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de-DE">
                    <a:effectLst/>
                  </a:endParaRPr>
                </a:p>
              </p:txBody>
            </p:sp>
            <p:sp>
              <p:nvSpPr>
                <p:cNvPr id="259" name="Rechteck 258"/>
                <p:cNvSpPr/>
                <p:nvPr/>
              </p:nvSpPr>
              <p:spPr bwMode="auto">
                <a:xfrm>
                  <a:off x="6286512" y="2214554"/>
                  <a:ext cx="214314" cy="285752"/>
                </a:xfrm>
                <a:prstGeom prst="rect">
                  <a:avLst/>
                </a:prstGeom>
                <a:solidFill>
                  <a:srgbClr val="CCFF99"/>
                </a:solidFill>
                <a:ln w="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isometricOffAxis1Top">
                    <a:rot lat="17931907" lon="17866408" rev="3914403"/>
                  </a:camera>
                  <a:lightRig rig="freezing" dir="t"/>
                </a:scene3d>
                <a:sp3d extrusionH="190500" contourW="12700" prstMaterial="clear">
                  <a:bevelT w="12700" h="12700"/>
                  <a:bevelB w="12700" h="12700"/>
                  <a:extrusionClr>
                    <a:srgbClr val="CCFF99"/>
                  </a:extrusionClr>
                  <a:contourClr>
                    <a:srgbClr val="CCFF99"/>
                  </a:contourClr>
                </a:sp3d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de-DE">
                    <a:effectLst/>
                  </a:endParaRPr>
                </a:p>
              </p:txBody>
            </p:sp>
          </p:grpSp>
          <p:grpSp>
            <p:nvGrpSpPr>
              <p:cNvPr id="251" name="Gruppieren 351"/>
              <p:cNvGrpSpPr/>
              <p:nvPr/>
            </p:nvGrpSpPr>
            <p:grpSpPr>
              <a:xfrm>
                <a:off x="5929322" y="2143116"/>
                <a:ext cx="357190" cy="571504"/>
                <a:chOff x="6143636" y="2143116"/>
                <a:chExt cx="357190" cy="571504"/>
              </a:xfrm>
            </p:grpSpPr>
            <p:sp>
              <p:nvSpPr>
                <p:cNvPr id="252" name="Rechteck 251"/>
                <p:cNvSpPr/>
                <p:nvPr/>
              </p:nvSpPr>
              <p:spPr bwMode="auto">
                <a:xfrm>
                  <a:off x="6143636" y="2357430"/>
                  <a:ext cx="214314" cy="285752"/>
                </a:xfrm>
                <a:prstGeom prst="rect">
                  <a:avLst/>
                </a:prstGeom>
                <a:solidFill>
                  <a:srgbClr val="CCFF99"/>
                </a:solidFill>
                <a:ln w="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isometricOffAxis1Top">
                    <a:rot lat="17931907" lon="17866408" rev="3914403"/>
                  </a:camera>
                  <a:lightRig rig="freezing" dir="t"/>
                </a:scene3d>
                <a:sp3d extrusionH="190500" contourW="12700" prstMaterial="clear">
                  <a:bevelT w="12700" h="12700"/>
                  <a:bevelB w="12700" h="12700"/>
                  <a:extrusionClr>
                    <a:srgbClr val="CCFF99"/>
                  </a:extrusionClr>
                  <a:contourClr>
                    <a:srgbClr val="CCFF99"/>
                  </a:contourClr>
                </a:sp3d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de-DE">
                    <a:effectLst/>
                  </a:endParaRPr>
                </a:p>
              </p:txBody>
            </p:sp>
            <p:sp>
              <p:nvSpPr>
                <p:cNvPr id="253" name="Rechteck 252"/>
                <p:cNvSpPr/>
                <p:nvPr/>
              </p:nvSpPr>
              <p:spPr bwMode="auto">
                <a:xfrm>
                  <a:off x="6286512" y="2428868"/>
                  <a:ext cx="214314" cy="285752"/>
                </a:xfrm>
                <a:prstGeom prst="rect">
                  <a:avLst/>
                </a:prstGeom>
                <a:solidFill>
                  <a:srgbClr val="CCFF99"/>
                </a:solidFill>
                <a:ln w="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isometricOffAxis1Top">
                    <a:rot lat="17931907" lon="17866408" rev="3914403"/>
                  </a:camera>
                  <a:lightRig rig="freezing" dir="t"/>
                </a:scene3d>
                <a:sp3d extrusionH="190500" contourW="12700" prstMaterial="clear">
                  <a:bevelT w="12700" h="12700"/>
                  <a:bevelB w="12700" h="12700"/>
                  <a:extrusionClr>
                    <a:srgbClr val="CCFF99"/>
                  </a:extrusionClr>
                  <a:contourClr>
                    <a:srgbClr val="CCFF99"/>
                  </a:contourClr>
                </a:sp3d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de-DE">
                    <a:effectLst/>
                  </a:endParaRPr>
                </a:p>
              </p:txBody>
            </p:sp>
            <p:sp>
              <p:nvSpPr>
                <p:cNvPr id="254" name="Rechteck 253"/>
                <p:cNvSpPr/>
                <p:nvPr/>
              </p:nvSpPr>
              <p:spPr bwMode="auto">
                <a:xfrm>
                  <a:off x="6143636" y="2143116"/>
                  <a:ext cx="214314" cy="285752"/>
                </a:xfrm>
                <a:prstGeom prst="rect">
                  <a:avLst/>
                </a:prstGeom>
                <a:solidFill>
                  <a:srgbClr val="CCFF99"/>
                </a:solidFill>
                <a:ln w="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isometricOffAxis1Top">
                    <a:rot lat="17931907" lon="17866408" rev="3914403"/>
                  </a:camera>
                  <a:lightRig rig="freezing" dir="t"/>
                </a:scene3d>
                <a:sp3d extrusionH="190500" contourW="12700" prstMaterial="clear">
                  <a:bevelT w="12700" h="12700"/>
                  <a:bevelB w="12700" h="12700"/>
                  <a:extrusionClr>
                    <a:srgbClr val="CCFF99"/>
                  </a:extrusionClr>
                  <a:contourClr>
                    <a:srgbClr val="CCFF99"/>
                  </a:contourClr>
                </a:sp3d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de-DE">
                    <a:effectLst/>
                  </a:endParaRPr>
                </a:p>
              </p:txBody>
            </p:sp>
            <p:sp>
              <p:nvSpPr>
                <p:cNvPr id="255" name="Rechteck 254"/>
                <p:cNvSpPr/>
                <p:nvPr/>
              </p:nvSpPr>
              <p:spPr bwMode="auto">
                <a:xfrm>
                  <a:off x="6286512" y="2214554"/>
                  <a:ext cx="214314" cy="285752"/>
                </a:xfrm>
                <a:prstGeom prst="rect">
                  <a:avLst/>
                </a:prstGeom>
                <a:solidFill>
                  <a:srgbClr val="CCFF99"/>
                </a:solidFill>
                <a:ln w="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isometricOffAxis1Top">
                    <a:rot lat="17931907" lon="17866408" rev="3914403"/>
                  </a:camera>
                  <a:lightRig rig="freezing" dir="t"/>
                </a:scene3d>
                <a:sp3d extrusionH="190500" contourW="12700" prstMaterial="clear">
                  <a:bevelT w="12700" h="12700"/>
                  <a:bevelB w="12700" h="12700"/>
                  <a:extrusionClr>
                    <a:srgbClr val="CCFF99"/>
                  </a:extrusionClr>
                  <a:contourClr>
                    <a:srgbClr val="CCFF99"/>
                  </a:contourClr>
                </a:sp3d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de-DE">
                    <a:effectLst/>
                  </a:endParaRPr>
                </a:p>
              </p:txBody>
            </p:sp>
          </p:grpSp>
        </p:grpSp>
      </p:grpSp>
      <p:pic>
        <p:nvPicPr>
          <p:cNvPr id="263" name="Grafik 417" descr="test.pn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180665" y="3635839"/>
            <a:ext cx="7112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4" name="Rechteck 418"/>
          <p:cNvSpPr>
            <a:spLocks noChangeArrowheads="1"/>
          </p:cNvSpPr>
          <p:nvPr/>
        </p:nvSpPr>
        <p:spPr bwMode="auto">
          <a:xfrm>
            <a:off x="2777440" y="2175881"/>
            <a:ext cx="1184547" cy="253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8389" tIns="49195" rIns="98389" bIns="49195">
            <a:spAutoFit/>
          </a:bodyPr>
          <a:lstStyle/>
          <a:p>
            <a:r>
              <a:rPr lang="en-US" sz="1000" dirty="0" smtClean="0">
                <a:effectLst/>
              </a:rPr>
              <a:t>Banking statistics</a:t>
            </a:r>
            <a:endParaRPr lang="en-US" sz="1000" dirty="0">
              <a:effectLst/>
            </a:endParaRPr>
          </a:p>
        </p:txBody>
      </p:sp>
      <p:sp>
        <p:nvSpPr>
          <p:cNvPr id="265" name="Rechteck 419"/>
          <p:cNvSpPr>
            <a:spLocks noChangeArrowheads="1"/>
          </p:cNvSpPr>
          <p:nvPr/>
        </p:nvSpPr>
        <p:spPr bwMode="auto">
          <a:xfrm>
            <a:off x="2591524" y="2761451"/>
            <a:ext cx="1548428" cy="253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8389" tIns="49195" rIns="98389" bIns="49195">
            <a:spAutoFit/>
          </a:bodyPr>
          <a:lstStyle/>
          <a:p>
            <a:r>
              <a:rPr lang="en-US" sz="1000" dirty="0" smtClean="0">
                <a:effectLst/>
              </a:rPr>
              <a:t>Capital market statistics</a:t>
            </a:r>
            <a:endParaRPr lang="en-US" sz="1000" dirty="0">
              <a:effectLst/>
            </a:endParaRPr>
          </a:p>
        </p:txBody>
      </p:sp>
      <p:sp>
        <p:nvSpPr>
          <p:cNvPr id="266" name="Rechteck 420"/>
          <p:cNvSpPr>
            <a:spLocks noChangeArrowheads="1"/>
          </p:cNvSpPr>
          <p:nvPr/>
        </p:nvSpPr>
        <p:spPr bwMode="auto">
          <a:xfrm>
            <a:off x="2801253" y="3351929"/>
            <a:ext cx="964935" cy="253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8389" tIns="49195" rIns="98389" bIns="49195">
            <a:spAutoFit/>
          </a:bodyPr>
          <a:lstStyle/>
          <a:p>
            <a:r>
              <a:rPr lang="en-US" sz="1000" dirty="0" err="1" smtClean="0">
                <a:effectLst/>
              </a:rPr>
              <a:t>BoP</a:t>
            </a:r>
            <a:r>
              <a:rPr lang="en-US" sz="1000" dirty="0" smtClean="0">
                <a:effectLst/>
              </a:rPr>
              <a:t> statistics</a:t>
            </a:r>
            <a:endParaRPr lang="en-US" sz="1000" dirty="0">
              <a:effectLst/>
            </a:endParaRPr>
          </a:p>
        </p:txBody>
      </p:sp>
      <p:sp>
        <p:nvSpPr>
          <p:cNvPr id="267" name="Rechteck 421"/>
          <p:cNvSpPr>
            <a:spLocks noChangeArrowheads="1"/>
          </p:cNvSpPr>
          <p:nvPr/>
        </p:nvSpPr>
        <p:spPr bwMode="auto">
          <a:xfrm>
            <a:off x="2669490" y="3924764"/>
            <a:ext cx="1242255" cy="253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8389" tIns="49195" rIns="98389" bIns="49195">
            <a:spAutoFit/>
          </a:bodyPr>
          <a:lstStyle/>
          <a:p>
            <a:r>
              <a:rPr lang="en-US" sz="1000" dirty="0" smtClean="0">
                <a:effectLst/>
              </a:rPr>
              <a:t>Business statistics</a:t>
            </a:r>
            <a:endParaRPr lang="en-US" sz="1000" dirty="0">
              <a:effectLst/>
            </a:endParaRPr>
          </a:p>
        </p:txBody>
      </p:sp>
      <p:pic>
        <p:nvPicPr>
          <p:cNvPr id="268" name="Grafik 422" descr="test.pn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680602" y="3639014"/>
            <a:ext cx="7112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9" name="Grafik 423" descr="test.pn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161615" y="3059830"/>
            <a:ext cx="7112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0" name="Grafik 424" descr="test.pn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661552" y="3063004"/>
            <a:ext cx="7112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1" name="Grafik 425" descr="test.pn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177490" y="2455135"/>
            <a:ext cx="7112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2" name="Grafik 426" descr="test.pn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677427" y="2458311"/>
            <a:ext cx="7112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3" name="Grafik 427" descr="test.pn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177490" y="1893340"/>
            <a:ext cx="7112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4" name="Grafik 428" descr="test.pn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677427" y="1896516"/>
            <a:ext cx="7112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5" name="Rechteck 285"/>
          <p:cNvSpPr>
            <a:spLocks noChangeArrowheads="1"/>
          </p:cNvSpPr>
          <p:nvPr/>
        </p:nvSpPr>
        <p:spPr bwMode="auto">
          <a:xfrm>
            <a:off x="248552" y="5411135"/>
            <a:ext cx="1214437" cy="407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8389" tIns="49195" rIns="98389" bIns="49195">
            <a:spAutoFit/>
          </a:bodyPr>
          <a:lstStyle/>
          <a:p>
            <a:r>
              <a:rPr lang="en-US" sz="1000" b="1" dirty="0" smtClean="0">
                <a:effectLst/>
              </a:rPr>
              <a:t>Data exchange, Downloads</a:t>
            </a:r>
            <a:endParaRPr lang="en-US" sz="1000" dirty="0">
              <a:effectLst/>
            </a:endParaRPr>
          </a:p>
        </p:txBody>
      </p:sp>
      <p:grpSp>
        <p:nvGrpSpPr>
          <p:cNvPr id="276" name="Gruppieren 286"/>
          <p:cNvGrpSpPr>
            <a:grpSpLocks/>
          </p:cNvGrpSpPr>
          <p:nvPr/>
        </p:nvGrpSpPr>
        <p:grpSpPr bwMode="auto">
          <a:xfrm>
            <a:off x="391428" y="4911072"/>
            <a:ext cx="479425" cy="488950"/>
            <a:chOff x="6950076" y="1928802"/>
            <a:chExt cx="550882" cy="488960"/>
          </a:xfrm>
        </p:grpSpPr>
        <p:pic>
          <p:nvPicPr>
            <p:cNvPr id="277" name="Picture 61" descr="test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950076" y="1928802"/>
              <a:ext cx="488960" cy="48896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278" name="Pfeil nach links und rechts 277"/>
            <p:cNvSpPr/>
            <p:nvPr/>
          </p:nvSpPr>
          <p:spPr bwMode="auto">
            <a:xfrm>
              <a:off x="7072292" y="2071680"/>
              <a:ext cx="428666" cy="285756"/>
            </a:xfrm>
            <a:prstGeom prst="leftRightArrow">
              <a:avLst>
                <a:gd name="adj1" fmla="val 24902"/>
                <a:gd name="adj2" fmla="val 50000"/>
              </a:avLst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81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endParaRPr lang="de-DE">
                <a:effectLst/>
              </a:endParaRPr>
            </a:p>
          </p:txBody>
        </p:sp>
      </p:grpSp>
      <p:sp>
        <p:nvSpPr>
          <p:cNvPr id="279" name="Text Box 60"/>
          <p:cNvSpPr txBox="1">
            <a:spLocks noChangeArrowheads="1"/>
          </p:cNvSpPr>
          <p:nvPr/>
        </p:nvSpPr>
        <p:spPr bwMode="auto">
          <a:xfrm>
            <a:off x="5073734" y="2346574"/>
            <a:ext cx="671508" cy="2462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 b="1" dirty="0" smtClean="0">
                <a:effectLst/>
              </a:rPr>
              <a:t>ZIS-DB</a:t>
            </a:r>
            <a:endParaRPr lang="de-DE" sz="1000" b="1" dirty="0">
              <a:effectLst/>
            </a:endParaRPr>
          </a:p>
        </p:txBody>
      </p:sp>
      <p:sp>
        <p:nvSpPr>
          <p:cNvPr id="280" name="Rectangle 69"/>
          <p:cNvSpPr>
            <a:spLocks noChangeArrowheads="1"/>
          </p:cNvSpPr>
          <p:nvPr/>
        </p:nvSpPr>
        <p:spPr bwMode="auto">
          <a:xfrm>
            <a:off x="4907044" y="3429000"/>
            <a:ext cx="1676396" cy="2043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3071" tIns="51536" rIns="103071" bIns="51536">
            <a:spAutoFit/>
          </a:bodyPr>
          <a:lstStyle/>
          <a:p>
            <a:pPr algn="l"/>
            <a:r>
              <a:rPr lang="en-US" sz="1000" b="1" dirty="0" smtClean="0">
                <a:effectLst/>
              </a:rPr>
              <a:t>Administration</a:t>
            </a:r>
            <a:r>
              <a:rPr lang="en-US" sz="1000" dirty="0" smtClean="0">
                <a:effectLst/>
              </a:rPr>
              <a:t> </a:t>
            </a:r>
            <a:br>
              <a:rPr lang="en-US" sz="1000" dirty="0" smtClean="0">
                <a:effectLst/>
              </a:rPr>
            </a:br>
            <a:r>
              <a:rPr lang="en-US" sz="1000" dirty="0" smtClean="0">
                <a:effectLst/>
              </a:rPr>
              <a:t>ZEUS</a:t>
            </a:r>
          </a:p>
          <a:p>
            <a:pPr algn="l"/>
            <a:endParaRPr lang="en-US" sz="800" dirty="0" smtClean="0">
              <a:effectLst/>
            </a:endParaRPr>
          </a:p>
          <a:p>
            <a:pPr algn="l"/>
            <a:r>
              <a:rPr lang="en-US" sz="1000" b="1" dirty="0" smtClean="0">
                <a:effectLst/>
              </a:rPr>
              <a:t>Evaluation, </a:t>
            </a:r>
            <a:r>
              <a:rPr lang="en-US" sz="1000" b="1" dirty="0" smtClean="0">
                <a:solidFill>
                  <a:srgbClr val="FF0000"/>
                </a:solidFill>
                <a:effectLst/>
              </a:rPr>
              <a:t>(self-service)</a:t>
            </a:r>
            <a:r>
              <a:rPr lang="en-US" sz="1000" b="1" dirty="0" smtClean="0">
                <a:effectLst/>
              </a:rPr>
              <a:t> analysis </a:t>
            </a:r>
          </a:p>
          <a:p>
            <a:pPr algn="l"/>
            <a:r>
              <a:rPr lang="en-US" sz="1000" dirty="0" smtClean="0">
                <a:effectLst/>
              </a:rPr>
              <a:t>Excel connector </a:t>
            </a:r>
            <a:br>
              <a:rPr lang="en-US" sz="1000" dirty="0" smtClean="0">
                <a:effectLst/>
              </a:rPr>
            </a:br>
            <a:r>
              <a:rPr lang="en-US" sz="1000" dirty="0" smtClean="0">
                <a:effectLst/>
              </a:rPr>
              <a:t>time series transformations</a:t>
            </a:r>
          </a:p>
          <a:p>
            <a:pPr algn="l"/>
            <a:r>
              <a:rPr lang="en-US" sz="1000" dirty="0" smtClean="0">
                <a:effectLst/>
              </a:rPr>
              <a:t>BI-tools</a:t>
            </a:r>
          </a:p>
          <a:p>
            <a:pPr algn="l"/>
            <a:endParaRPr lang="en-US" sz="800" b="1" dirty="0" smtClean="0">
              <a:effectLst/>
            </a:endParaRPr>
          </a:p>
          <a:p>
            <a:pPr algn="l"/>
            <a:r>
              <a:rPr lang="en-US" sz="1000" b="1" dirty="0" smtClean="0">
                <a:effectLst/>
              </a:rPr>
              <a:t>Preparation for Publication</a:t>
            </a:r>
            <a:r>
              <a:rPr lang="en-US" sz="1000" dirty="0" smtClean="0">
                <a:effectLst/>
              </a:rPr>
              <a:t> </a:t>
            </a:r>
          </a:p>
          <a:p>
            <a:pPr algn="l"/>
            <a:r>
              <a:rPr lang="en-US" sz="1000" dirty="0" smtClean="0">
                <a:effectLst/>
              </a:rPr>
              <a:t>Tables, Charts</a:t>
            </a:r>
          </a:p>
        </p:txBody>
      </p:sp>
      <p:pic>
        <p:nvPicPr>
          <p:cNvPr id="281" name="Picture 10" descr="ZEUS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520650" y="3485450"/>
            <a:ext cx="291704" cy="33987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grpSp>
        <p:nvGrpSpPr>
          <p:cNvPr id="282" name="Gruppieren 275"/>
          <p:cNvGrpSpPr/>
          <p:nvPr/>
        </p:nvGrpSpPr>
        <p:grpSpPr>
          <a:xfrm>
            <a:off x="4499992" y="4931839"/>
            <a:ext cx="333020" cy="428626"/>
            <a:chOff x="3714744" y="-285774"/>
            <a:chExt cx="976314" cy="57150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pic>
          <p:nvPicPr>
            <p:cNvPr id="283" name="Picture 203" descr="Bild mit Zinskurve">
              <a:hlinkClick r:id="rId12" tooltip="Überblick über die Themenbereiche"/>
            </p:cNvPr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3714744" y="-142898"/>
              <a:ext cx="762000" cy="428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</p:pic>
        <p:pic>
          <p:nvPicPr>
            <p:cNvPr id="284" name="Picture 205" descr="Bild mit statistischer Grafik">
              <a:hlinkClick r:id="rId14" tooltip="Pressematerial zur Wirtschaftsprognose"/>
            </p:cNvPr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3929058" y="-285774"/>
              <a:ext cx="762000" cy="428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</p:pic>
      </p:grpSp>
      <p:pic>
        <p:nvPicPr>
          <p:cNvPr id="285" name="Picture 215" descr="http://t2.gstatic.com/images?q=tbn:Dw9OdPAbM1-DPM:">
            <a:hlinkClick r:id="rId16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520650" y="4206986"/>
            <a:ext cx="320640" cy="320640"/>
          </a:xfrm>
          <a:prstGeom prst="rect">
            <a:avLst/>
          </a:prstGeom>
          <a:noFill/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286" name="Rechteck 285"/>
          <p:cNvSpPr/>
          <p:nvPr/>
        </p:nvSpPr>
        <p:spPr>
          <a:xfrm>
            <a:off x="4538464" y="5517232"/>
            <a:ext cx="18517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de-DE" sz="1800" b="1" dirty="0">
                <a:solidFill>
                  <a:srgbClr val="FF0000"/>
                </a:solidFill>
                <a:effectLst/>
              </a:rPr>
              <a:t>SDMX </a:t>
            </a:r>
            <a:r>
              <a:rPr lang="de-DE" sz="1800" b="1" dirty="0" err="1" smtClean="0">
                <a:solidFill>
                  <a:srgbClr val="FF0000"/>
                </a:solidFill>
                <a:effectLst/>
              </a:rPr>
              <a:t>Platform</a:t>
            </a:r>
            <a:endParaRPr lang="de-DE" sz="1800" b="1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2411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SDMX is used across domains and platforms</a:t>
            </a:r>
            <a:br>
              <a:rPr lang="en-GB" dirty="0" smtClean="0"/>
            </a:br>
            <a:r>
              <a:rPr lang="en-GB" dirty="0" smtClean="0"/>
              <a:t>Decentralised data sinks on various technical platforms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GB" dirty="0"/>
              <a:t>19 October 2018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Page </a:t>
            </a:r>
            <a:fld id="{795659D1-D435-4DC4-B545-657E7139435F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smtClean="0"/>
              <a:t>Stephan Müller, Deutsche Bundesbank</a:t>
            </a:r>
            <a:endParaRPr lang="de-DE" dirty="0"/>
          </a:p>
        </p:txBody>
      </p:sp>
      <p:sp>
        <p:nvSpPr>
          <p:cNvPr id="41" name="Wolke 40"/>
          <p:cNvSpPr/>
          <p:nvPr/>
        </p:nvSpPr>
        <p:spPr>
          <a:xfrm>
            <a:off x="7187817" y="2711314"/>
            <a:ext cx="1875110" cy="1883681"/>
          </a:xfrm>
          <a:prstGeom prst="cloud">
            <a:avLst/>
          </a:prstGeom>
          <a:gradFill>
            <a:gsLst>
              <a:gs pos="0">
                <a:schemeClr val="accent1">
                  <a:lumMod val="20000"/>
                  <a:lumOff val="80000"/>
                  <a:alpha val="89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939" tIns="42471" rIns="84939" bIns="42471" rtlCol="0" anchor="ctr"/>
          <a:lstStyle/>
          <a:p>
            <a:pPr algn="ctr"/>
            <a:r>
              <a:rPr lang="en-GB" sz="1800" b="1" dirty="0" smtClean="0"/>
              <a:t>Software products</a:t>
            </a:r>
            <a:endParaRPr lang="en-GB" sz="1800" b="1" dirty="0"/>
          </a:p>
        </p:txBody>
      </p:sp>
      <p:sp>
        <p:nvSpPr>
          <p:cNvPr id="42" name="Pfeil nach rechts 41"/>
          <p:cNvSpPr/>
          <p:nvPr/>
        </p:nvSpPr>
        <p:spPr>
          <a:xfrm>
            <a:off x="6632724" y="2907852"/>
            <a:ext cx="528662" cy="1490607"/>
          </a:xfrm>
          <a:prstGeom prst="rightArrow">
            <a:avLst/>
          </a:prstGeom>
          <a:solidFill>
            <a:srgbClr val="FFC000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939" tIns="42471" rIns="84939" bIns="42471" rtlCol="0" anchor="ctr"/>
          <a:lstStyle/>
          <a:p>
            <a:pPr algn="ctr"/>
            <a:endParaRPr lang="de-DE"/>
          </a:p>
        </p:txBody>
      </p:sp>
      <p:sp>
        <p:nvSpPr>
          <p:cNvPr id="43" name="Pfeil nach rechts 42"/>
          <p:cNvSpPr/>
          <p:nvPr/>
        </p:nvSpPr>
        <p:spPr>
          <a:xfrm>
            <a:off x="5441512" y="2907852"/>
            <a:ext cx="426632" cy="1490607"/>
          </a:xfrm>
          <a:prstGeom prst="rightArrow">
            <a:avLst/>
          </a:prstGeom>
          <a:solidFill>
            <a:srgbClr val="FFC000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939" tIns="42471" rIns="84939" bIns="42471" rtlCol="0" anchor="ctr"/>
          <a:lstStyle/>
          <a:p>
            <a:pPr algn="ctr"/>
            <a:endParaRPr lang="de-DE"/>
          </a:p>
        </p:txBody>
      </p:sp>
      <p:grpSp>
        <p:nvGrpSpPr>
          <p:cNvPr id="44" name="Gruppieren 43"/>
          <p:cNvGrpSpPr/>
          <p:nvPr/>
        </p:nvGrpSpPr>
        <p:grpSpPr>
          <a:xfrm>
            <a:off x="5778406" y="1235136"/>
            <a:ext cx="758312" cy="4600901"/>
            <a:chOff x="6465339" y="1330036"/>
            <a:chExt cx="877852" cy="5000285"/>
          </a:xfrm>
        </p:grpSpPr>
        <p:grpSp>
          <p:nvGrpSpPr>
            <p:cNvPr id="45" name="Gruppieren 26"/>
            <p:cNvGrpSpPr/>
            <p:nvPr/>
          </p:nvGrpSpPr>
          <p:grpSpPr>
            <a:xfrm>
              <a:off x="6830008" y="1330036"/>
              <a:ext cx="513183" cy="5000285"/>
              <a:chOff x="5002337" y="988468"/>
              <a:chExt cx="1145597" cy="687358"/>
            </a:xfrm>
            <a:solidFill>
              <a:srgbClr val="5064A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flat" dir="t"/>
            </a:scene3d>
          </p:grpSpPr>
          <p:sp>
            <p:nvSpPr>
              <p:cNvPr id="47" name="Rechteck 46"/>
              <p:cNvSpPr/>
              <p:nvPr/>
            </p:nvSpPr>
            <p:spPr>
              <a:xfrm>
                <a:off x="5002337" y="988468"/>
                <a:ext cx="1145597" cy="687358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</p:sp>
          <p:sp>
            <p:nvSpPr>
              <p:cNvPr id="48" name="Rechteck 47"/>
              <p:cNvSpPr/>
              <p:nvPr/>
            </p:nvSpPr>
            <p:spPr>
              <a:xfrm>
                <a:off x="5170019" y="993088"/>
                <a:ext cx="852942" cy="67672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vert270" lIns="103071" tIns="51536" rIns="103071" bIns="51536" anchor="ctr"/>
              <a:lstStyle/>
              <a:p>
                <a:pPr algn="ctr" eaLnBrk="0" hangingPunct="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GB" sz="2100" b="1" dirty="0" smtClean="0">
                    <a:solidFill>
                      <a:schemeClr val="bg1"/>
                    </a:solidFill>
                  </a:rPr>
                  <a:t>SDMX </a:t>
                </a:r>
                <a:r>
                  <a:rPr lang="en-GB" sz="1600" b="1" dirty="0" smtClean="0">
                    <a:solidFill>
                      <a:schemeClr val="bg1"/>
                    </a:solidFill>
                  </a:rPr>
                  <a:t>(technical, web services)</a:t>
                </a:r>
                <a:endParaRPr lang="en-GB" sz="21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6" name="Textfeld 45"/>
            <p:cNvSpPr txBox="1"/>
            <p:nvPr/>
          </p:nvSpPr>
          <p:spPr>
            <a:xfrm>
              <a:off x="6465339" y="1447799"/>
              <a:ext cx="480997" cy="488252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GB" sz="1500" b="1" dirty="0" smtClean="0">
                  <a:effectLst/>
                </a:rPr>
                <a:t>Technical interface</a:t>
              </a:r>
              <a:endParaRPr lang="en-GB" sz="1500" b="1" dirty="0">
                <a:effectLst/>
              </a:endParaRPr>
            </a:p>
          </p:txBody>
        </p:sp>
      </p:grpSp>
      <p:grpSp>
        <p:nvGrpSpPr>
          <p:cNvPr id="49" name="Gruppieren 48"/>
          <p:cNvGrpSpPr/>
          <p:nvPr/>
        </p:nvGrpSpPr>
        <p:grpSpPr>
          <a:xfrm>
            <a:off x="107506" y="1250763"/>
            <a:ext cx="1740315" cy="4617100"/>
            <a:chOff x="546768" y="1312432"/>
            <a:chExt cx="1863057" cy="5017890"/>
          </a:xfrm>
        </p:grpSpPr>
        <p:sp>
          <p:nvSpPr>
            <p:cNvPr id="50" name="Textfeld 49"/>
            <p:cNvSpPr txBox="1"/>
            <p:nvPr/>
          </p:nvSpPr>
          <p:spPr>
            <a:xfrm>
              <a:off x="546768" y="1740296"/>
              <a:ext cx="444802" cy="4590026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sz="1500" b="1" dirty="0" smtClean="0">
                  <a:effectLst/>
                </a:rPr>
                <a:t>Content</a:t>
              </a:r>
              <a:endParaRPr lang="en-US" sz="1500" b="1" dirty="0">
                <a:effectLst/>
              </a:endParaRPr>
            </a:p>
          </p:txBody>
        </p:sp>
        <p:sp>
          <p:nvSpPr>
            <p:cNvPr id="51" name="Rechteck 50"/>
            <p:cNvSpPr/>
            <p:nvPr/>
          </p:nvSpPr>
          <p:spPr>
            <a:xfrm>
              <a:off x="920000" y="1312432"/>
              <a:ext cx="1484309" cy="893617"/>
            </a:xfrm>
            <a:prstGeom prst="rect">
              <a:avLst/>
            </a:prstGeom>
            <a:solidFill>
              <a:srgbClr val="65ACAD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flat" dir="t"/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11600" tIns="38100" rIns="38100" bIns="38100" spcCol="1270" anchor="ctr"/>
            <a:lstStyle/>
            <a:p>
              <a:pPr defTabSz="46542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100" b="1" dirty="0" smtClean="0">
                  <a:solidFill>
                    <a:schemeClr val="bg1"/>
                  </a:solidFill>
                </a:rPr>
                <a:t>Metadata</a:t>
              </a:r>
            </a:p>
            <a:p>
              <a:pPr defTabSz="465420" eaLnBrk="0" hangingPunct="0">
                <a:lnSpc>
                  <a:spcPct val="90000"/>
                </a:lnSpc>
                <a:spcAft>
                  <a:spcPct val="35000"/>
                </a:spcAft>
                <a:buFontTx/>
                <a:buChar char="-"/>
                <a:defRPr/>
              </a:pPr>
              <a:r>
                <a:rPr lang="en-US" sz="1100" b="1" dirty="0" smtClean="0">
                  <a:solidFill>
                    <a:schemeClr val="bg1"/>
                  </a:solidFill>
                </a:rPr>
                <a:t> Code lists</a:t>
              </a:r>
            </a:p>
            <a:p>
              <a:pPr defTabSz="465420" eaLnBrk="0" hangingPunct="0">
                <a:lnSpc>
                  <a:spcPct val="90000"/>
                </a:lnSpc>
                <a:spcAft>
                  <a:spcPct val="35000"/>
                </a:spcAft>
                <a:buFontTx/>
                <a:buChar char="-"/>
                <a:defRPr/>
              </a:pPr>
              <a:r>
                <a:rPr lang="en-US" sz="1100" b="1" dirty="0" smtClean="0">
                  <a:solidFill>
                    <a:schemeClr val="bg1"/>
                  </a:solidFill>
                </a:rPr>
                <a:t> Key families</a:t>
              </a:r>
              <a:endParaRPr lang="en-US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52" name="Rechteck 51"/>
            <p:cNvSpPr/>
            <p:nvPr/>
          </p:nvSpPr>
          <p:spPr>
            <a:xfrm>
              <a:off x="914400" y="2337958"/>
              <a:ext cx="1495425" cy="3979715"/>
            </a:xfrm>
            <a:prstGeom prst="rect">
              <a:avLst/>
            </a:prstGeom>
            <a:solidFill>
              <a:srgbClr val="65ACAD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flat" dir="t"/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11600" tIns="38100" rIns="38100" bIns="38100" spcCol="1270" anchor="ctr"/>
            <a:lstStyle/>
            <a:p>
              <a:pPr defTabSz="46542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100" b="1" dirty="0" smtClean="0">
                  <a:solidFill>
                    <a:schemeClr val="bg1"/>
                  </a:solidFill>
                </a:rPr>
                <a:t>Statistical data</a:t>
              </a:r>
              <a:endParaRPr lang="en-US" sz="1100" dirty="0" smtClean="0">
                <a:solidFill>
                  <a:schemeClr val="bg1"/>
                </a:solidFill>
              </a:endParaRPr>
            </a:p>
            <a:p>
              <a:pPr defTabSz="465420" eaLnBrk="0" hangingPunct="0">
                <a:lnSpc>
                  <a:spcPct val="90000"/>
                </a:lnSpc>
                <a:spcAft>
                  <a:spcPct val="35000"/>
                </a:spcAft>
                <a:buFontTx/>
                <a:buChar char="-"/>
                <a:defRPr/>
              </a:pPr>
              <a:r>
                <a:rPr lang="en-US" sz="1100" dirty="0" smtClean="0">
                  <a:solidFill>
                    <a:schemeClr val="bg1"/>
                  </a:solidFill>
                </a:rPr>
                <a:t> Banks</a:t>
              </a:r>
            </a:p>
            <a:p>
              <a:pPr defTabSz="465420" eaLnBrk="0" hangingPunct="0">
                <a:lnSpc>
                  <a:spcPct val="90000"/>
                </a:lnSpc>
                <a:spcAft>
                  <a:spcPct val="35000"/>
                </a:spcAft>
                <a:buFontTx/>
                <a:buChar char="-"/>
                <a:defRPr/>
              </a:pPr>
              <a:r>
                <a:rPr lang="en-US" sz="1100" dirty="0" smtClean="0">
                  <a:solidFill>
                    <a:schemeClr val="bg1"/>
                  </a:solidFill>
                </a:rPr>
                <a:t> Insurers</a:t>
              </a:r>
            </a:p>
            <a:p>
              <a:pPr defTabSz="465420" eaLnBrk="0" hangingPunct="0">
                <a:lnSpc>
                  <a:spcPct val="90000"/>
                </a:lnSpc>
                <a:spcAft>
                  <a:spcPct val="35000"/>
                </a:spcAft>
                <a:buFontTx/>
                <a:buChar char="-"/>
                <a:defRPr/>
              </a:pPr>
              <a:r>
                <a:rPr lang="en-US" sz="1100" dirty="0" smtClean="0">
                  <a:solidFill>
                    <a:schemeClr val="bg1"/>
                  </a:solidFill>
                </a:rPr>
                <a:t> Funds</a:t>
              </a:r>
            </a:p>
            <a:p>
              <a:pPr defTabSz="465420" eaLnBrk="0" hangingPunct="0">
                <a:lnSpc>
                  <a:spcPct val="90000"/>
                </a:lnSpc>
                <a:spcAft>
                  <a:spcPct val="35000"/>
                </a:spcAft>
                <a:buFontTx/>
                <a:buChar char="-"/>
                <a:defRPr/>
              </a:pPr>
              <a:r>
                <a:rPr lang="en-US" sz="1100" dirty="0" smtClean="0">
                  <a:solidFill>
                    <a:schemeClr val="bg1"/>
                  </a:solidFill>
                </a:rPr>
                <a:t> Enterprises</a:t>
              </a:r>
            </a:p>
            <a:p>
              <a:pPr defTabSz="465420" eaLnBrk="0" hangingPunct="0">
                <a:lnSpc>
                  <a:spcPct val="90000"/>
                </a:lnSpc>
                <a:spcAft>
                  <a:spcPct val="35000"/>
                </a:spcAft>
                <a:buFontTx/>
                <a:buChar char="-"/>
                <a:defRPr/>
              </a:pPr>
              <a:r>
                <a:rPr lang="en-US" sz="1100" dirty="0" smtClean="0">
                  <a:solidFill>
                    <a:schemeClr val="bg1"/>
                  </a:solidFill>
                </a:rPr>
                <a:t> Prices</a:t>
              </a:r>
            </a:p>
            <a:p>
              <a:pPr defTabSz="465420" eaLnBrk="0" hangingPunct="0">
                <a:lnSpc>
                  <a:spcPct val="90000"/>
                </a:lnSpc>
                <a:spcAft>
                  <a:spcPct val="35000"/>
                </a:spcAft>
                <a:buFontTx/>
                <a:buChar char="-"/>
                <a:defRPr/>
              </a:pPr>
              <a:r>
                <a:rPr lang="en-US" sz="1100" dirty="0" smtClean="0">
                  <a:solidFill>
                    <a:schemeClr val="bg1"/>
                  </a:solidFill>
                </a:rPr>
                <a:t> Interest rates</a:t>
              </a:r>
            </a:p>
            <a:p>
              <a:pPr defTabSz="465420" eaLnBrk="0" hangingPunct="0">
                <a:lnSpc>
                  <a:spcPct val="90000"/>
                </a:lnSpc>
                <a:spcAft>
                  <a:spcPct val="35000"/>
                </a:spcAft>
                <a:buFontTx/>
                <a:buChar char="-"/>
                <a:defRPr/>
              </a:pPr>
              <a:r>
                <a:rPr lang="en-US" sz="1100" dirty="0" smtClean="0">
                  <a:solidFill>
                    <a:schemeClr val="bg1"/>
                  </a:solidFill>
                </a:rPr>
                <a:t> Yields</a:t>
              </a:r>
            </a:p>
            <a:p>
              <a:pPr defTabSz="465420" eaLnBrk="0" hangingPunct="0">
                <a:lnSpc>
                  <a:spcPct val="90000"/>
                </a:lnSpc>
                <a:spcAft>
                  <a:spcPct val="35000"/>
                </a:spcAft>
                <a:buFontTx/>
                <a:buChar char="-"/>
                <a:defRPr/>
              </a:pPr>
              <a:r>
                <a:rPr lang="en-US" sz="1100" dirty="0" smtClean="0">
                  <a:solidFill>
                    <a:schemeClr val="bg1"/>
                  </a:solidFill>
                </a:rPr>
                <a:t> National accounts</a:t>
              </a:r>
            </a:p>
            <a:p>
              <a:pPr defTabSz="465420" eaLnBrk="0" hangingPunct="0">
                <a:lnSpc>
                  <a:spcPct val="90000"/>
                </a:lnSpc>
                <a:spcAft>
                  <a:spcPct val="35000"/>
                </a:spcAft>
                <a:buFontTx/>
                <a:buChar char="-"/>
                <a:defRPr/>
              </a:pPr>
              <a:r>
                <a:rPr lang="en-US" sz="1100" dirty="0" smtClean="0">
                  <a:solidFill>
                    <a:schemeClr val="bg1"/>
                  </a:solidFill>
                </a:rPr>
                <a:t> Public finances</a:t>
              </a:r>
            </a:p>
            <a:p>
              <a:pPr defTabSz="465420" eaLnBrk="0" hangingPunct="0">
                <a:lnSpc>
                  <a:spcPct val="90000"/>
                </a:lnSpc>
                <a:spcAft>
                  <a:spcPct val="35000"/>
                </a:spcAft>
                <a:buFontTx/>
                <a:buChar char="-"/>
                <a:defRPr/>
              </a:pPr>
              <a:r>
                <a:rPr lang="en-US" sz="1100" dirty="0" smtClean="0">
                  <a:solidFill>
                    <a:schemeClr val="bg1"/>
                  </a:solidFill>
                </a:rPr>
                <a:t> Securities</a:t>
              </a:r>
            </a:p>
            <a:p>
              <a:pPr defTabSz="465420" eaLnBrk="0" hangingPunct="0">
                <a:lnSpc>
                  <a:spcPct val="90000"/>
                </a:lnSpc>
                <a:spcAft>
                  <a:spcPct val="35000"/>
                </a:spcAft>
                <a:buFontTx/>
                <a:buChar char="-"/>
                <a:defRPr/>
              </a:pPr>
              <a:r>
                <a:rPr lang="en-US" sz="1100" dirty="0" smtClean="0">
                  <a:solidFill>
                    <a:schemeClr val="bg1"/>
                  </a:solidFill>
                </a:rPr>
                <a:t> Financial market</a:t>
              </a:r>
            </a:p>
            <a:p>
              <a:pPr defTabSz="465420" eaLnBrk="0" hangingPunct="0">
                <a:lnSpc>
                  <a:spcPct val="90000"/>
                </a:lnSpc>
                <a:spcAft>
                  <a:spcPct val="35000"/>
                </a:spcAft>
                <a:buFontTx/>
                <a:buChar char="-"/>
                <a:defRPr/>
              </a:pPr>
              <a:r>
                <a:rPr lang="en-US" sz="1100" dirty="0" smtClean="0">
                  <a:solidFill>
                    <a:schemeClr val="bg1"/>
                  </a:solidFill>
                </a:rPr>
                <a:t> Economic activity</a:t>
              </a:r>
            </a:p>
            <a:p>
              <a:pPr defTabSz="465420" eaLnBrk="0" hangingPunct="0">
                <a:lnSpc>
                  <a:spcPct val="90000"/>
                </a:lnSpc>
                <a:spcAft>
                  <a:spcPct val="35000"/>
                </a:spcAft>
                <a:buFontTx/>
                <a:buChar char="-"/>
                <a:defRPr/>
              </a:pPr>
              <a:r>
                <a:rPr lang="en-US" sz="1100" dirty="0" smtClean="0">
                  <a:solidFill>
                    <a:schemeClr val="bg1"/>
                  </a:solidFill>
                </a:rPr>
                <a:t> External position</a:t>
              </a:r>
            </a:p>
            <a:p>
              <a:pPr defTabSz="465420" eaLnBrk="0" hangingPunct="0">
                <a:lnSpc>
                  <a:spcPct val="90000"/>
                </a:lnSpc>
                <a:spcAft>
                  <a:spcPct val="35000"/>
                </a:spcAft>
                <a:buFontTx/>
                <a:buChar char="-"/>
                <a:defRPr/>
              </a:pPr>
              <a:r>
                <a:rPr lang="en-US" sz="1100" dirty="0" smtClean="0">
                  <a:solidFill>
                    <a:schemeClr val="bg1"/>
                  </a:solidFill>
                </a:rPr>
                <a:t> Balance of payments</a:t>
              </a:r>
            </a:p>
            <a:p>
              <a:pPr defTabSz="465420" eaLnBrk="0" hangingPunct="0">
                <a:lnSpc>
                  <a:spcPct val="90000"/>
                </a:lnSpc>
                <a:spcAft>
                  <a:spcPct val="35000"/>
                </a:spcAft>
                <a:buFontTx/>
                <a:buChar char="-"/>
                <a:defRPr/>
              </a:pPr>
              <a:r>
                <a:rPr lang="en-US" sz="1100" dirty="0" smtClean="0">
                  <a:solidFill>
                    <a:schemeClr val="bg1"/>
                  </a:solidFill>
                </a:rPr>
                <a:t> Real economy</a:t>
              </a:r>
              <a:endParaRPr lang="en-US" sz="1100" dirty="0">
                <a:solidFill>
                  <a:schemeClr val="bg1"/>
                </a:solidFill>
              </a:endParaRPr>
            </a:p>
          </p:txBody>
        </p:sp>
      </p:grpSp>
      <p:sp>
        <p:nvSpPr>
          <p:cNvPr id="53" name="Pfeil nach rechts 52"/>
          <p:cNvSpPr/>
          <p:nvPr/>
        </p:nvSpPr>
        <p:spPr>
          <a:xfrm>
            <a:off x="1910810" y="2876289"/>
            <a:ext cx="396771" cy="1490607"/>
          </a:xfrm>
          <a:prstGeom prst="rightArrow">
            <a:avLst/>
          </a:prstGeom>
          <a:solidFill>
            <a:srgbClr val="FFC000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939" tIns="42471" rIns="84939" bIns="42471" rtlCol="0" anchor="ctr"/>
          <a:lstStyle/>
          <a:p>
            <a:pPr algn="ctr"/>
            <a:endParaRPr lang="de-DE"/>
          </a:p>
        </p:txBody>
      </p:sp>
      <p:grpSp>
        <p:nvGrpSpPr>
          <p:cNvPr id="54" name="Gruppieren 53"/>
          <p:cNvGrpSpPr/>
          <p:nvPr/>
        </p:nvGrpSpPr>
        <p:grpSpPr>
          <a:xfrm>
            <a:off x="3555817" y="1207607"/>
            <a:ext cx="1808805" cy="4591340"/>
            <a:chOff x="3317812" y="1340428"/>
            <a:chExt cx="2093943" cy="4989894"/>
          </a:xfrm>
        </p:grpSpPr>
        <p:sp>
          <p:nvSpPr>
            <p:cNvPr id="55" name="Rechteck 54"/>
            <p:cNvSpPr/>
            <p:nvPr/>
          </p:nvSpPr>
          <p:spPr>
            <a:xfrm>
              <a:off x="3676261" y="1340428"/>
              <a:ext cx="1735494" cy="498989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flat" dir="t"/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11600" tIns="38100" rIns="38100" bIns="38100" spcCol="1270" anchor="t"/>
            <a:lstStyle/>
            <a:p>
              <a:pPr algn="ctr" defTabSz="46542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GB" sz="1100" b="1" dirty="0">
                <a:solidFill>
                  <a:schemeClr val="bg1"/>
                </a:solidFill>
              </a:endParaRPr>
            </a:p>
            <a:p>
              <a:pPr algn="ctr" defTabSz="46542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GB" sz="1100" b="1" dirty="0">
                <a:solidFill>
                  <a:schemeClr val="bg1"/>
                </a:solidFill>
              </a:endParaRPr>
            </a:p>
            <a:p>
              <a:pPr algn="ctr" defTabSz="46542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GB" sz="1100" b="1" dirty="0">
                <a:solidFill>
                  <a:schemeClr val="bg1"/>
                </a:solidFill>
              </a:endParaRPr>
            </a:p>
            <a:p>
              <a:pPr algn="ctr" defTabSz="46542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GB" sz="1100" b="1" dirty="0">
                <a:solidFill>
                  <a:schemeClr val="bg1"/>
                </a:solidFill>
              </a:endParaRPr>
            </a:p>
            <a:p>
              <a:pPr algn="ctr" defTabSz="46542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GB" sz="1100" b="1" dirty="0">
                <a:solidFill>
                  <a:schemeClr val="bg1"/>
                </a:solidFill>
              </a:endParaRPr>
            </a:p>
            <a:p>
              <a:pPr algn="ctr" defTabSz="46542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100" b="1" dirty="0">
                  <a:solidFill>
                    <a:schemeClr val="bg1"/>
                  </a:solidFill>
                </a:rPr>
                <a:t>DOTSTAT</a:t>
              </a:r>
              <a:r>
                <a:rPr dirty="0"/>
                <a:t/>
              </a:r>
              <a:br>
                <a:rPr dirty="0"/>
              </a:br>
              <a:r>
                <a:rPr lang="en-GB" sz="1100" b="1" dirty="0">
                  <a:solidFill>
                    <a:schemeClr val="bg1"/>
                  </a:solidFill>
                </a:rPr>
                <a:t>(MS SQL Server)</a:t>
              </a:r>
              <a:r>
                <a:rPr dirty="0"/>
                <a:t/>
              </a:r>
              <a:br>
                <a:rPr dirty="0"/>
              </a:br>
              <a:endParaRPr lang="en-GB" sz="1100" b="1" dirty="0">
                <a:solidFill>
                  <a:schemeClr val="bg1"/>
                </a:solidFill>
              </a:endParaRPr>
            </a:p>
            <a:p>
              <a:pPr algn="ctr" defTabSz="46542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GB" sz="1100" b="1" dirty="0">
                <a:solidFill>
                  <a:schemeClr val="bg1"/>
                </a:solidFill>
              </a:endParaRPr>
            </a:p>
            <a:p>
              <a:pPr algn="ctr" defTabSz="46542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GB" sz="1100" b="1" dirty="0">
                <a:solidFill>
                  <a:schemeClr val="bg1"/>
                </a:solidFill>
              </a:endParaRPr>
            </a:p>
            <a:p>
              <a:pPr algn="ctr" defTabSz="46542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GB" sz="1100" b="1" dirty="0">
                <a:solidFill>
                  <a:schemeClr val="bg1"/>
                </a:solidFill>
              </a:endParaRPr>
            </a:p>
            <a:p>
              <a:pPr algn="ctr" defTabSz="46542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GB" sz="1100" b="1" dirty="0">
                <a:solidFill>
                  <a:schemeClr val="bg1"/>
                </a:solidFill>
              </a:endParaRPr>
            </a:p>
            <a:p>
              <a:pPr algn="ctr" defTabSz="46542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dirty="0"/>
                <a:t/>
              </a:r>
              <a:br>
                <a:rPr dirty="0"/>
              </a:br>
              <a:r>
                <a:rPr lang="en-GB" sz="1100" b="1" dirty="0">
                  <a:solidFill>
                    <a:schemeClr val="bg1"/>
                  </a:solidFill>
                </a:rPr>
                <a:t>ZISDB</a:t>
              </a:r>
              <a:r>
                <a:rPr dirty="0"/>
                <a:t/>
              </a:r>
              <a:br>
                <a:rPr dirty="0"/>
              </a:br>
              <a:r>
                <a:rPr lang="en-GB" sz="1100" b="1" dirty="0">
                  <a:solidFill>
                    <a:schemeClr val="bg1"/>
                  </a:solidFill>
                </a:rPr>
                <a:t>(Host, IMS HALDB, DB2)</a:t>
              </a:r>
            </a:p>
            <a:p>
              <a:pPr algn="ctr" defTabSz="46542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GB" sz="1100" b="1" dirty="0">
                <a:solidFill>
                  <a:schemeClr val="bg1"/>
                </a:solidFill>
              </a:endParaRPr>
            </a:p>
            <a:p>
              <a:pPr algn="ctr" defTabSz="46542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GB" sz="1100" b="1" dirty="0">
                <a:solidFill>
                  <a:schemeClr val="bg1"/>
                </a:solidFill>
              </a:endParaRPr>
            </a:p>
            <a:p>
              <a:pPr algn="ctr" defTabSz="46542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GB" sz="1100" b="1" dirty="0">
                <a:solidFill>
                  <a:schemeClr val="bg1"/>
                </a:solidFill>
              </a:endParaRPr>
            </a:p>
            <a:p>
              <a:pPr algn="ctr" defTabSz="46542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GB" sz="1100" b="1" dirty="0">
                <a:solidFill>
                  <a:schemeClr val="bg1"/>
                </a:solidFill>
              </a:endParaRPr>
            </a:p>
            <a:p>
              <a:pPr algn="ctr" defTabSz="46542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100" b="1" dirty="0" smtClean="0">
                  <a:solidFill>
                    <a:schemeClr val="bg1"/>
                  </a:solidFill>
                </a:rPr>
                <a:t>SDW </a:t>
              </a:r>
              <a:endParaRPr lang="en-GB" sz="1100" b="1" dirty="0">
                <a:solidFill>
                  <a:schemeClr val="bg1"/>
                </a:solidFill>
              </a:endParaRPr>
            </a:p>
            <a:p>
              <a:pPr algn="ctr" defTabSz="46542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100" b="1" dirty="0">
                  <a:solidFill>
                    <a:schemeClr val="bg1"/>
                  </a:solidFill>
                </a:rPr>
                <a:t>(Oracle DB)</a:t>
              </a:r>
            </a:p>
          </p:txBody>
        </p:sp>
        <p:pic>
          <p:nvPicPr>
            <p:cNvPr id="56" name="Picture 2" descr="EZB, externe Daten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 r="8974" b="6239"/>
            <a:stretch>
              <a:fillRect/>
            </a:stretch>
          </p:blipFill>
          <p:spPr bwMode="auto">
            <a:xfrm>
              <a:off x="3766949" y="4996156"/>
              <a:ext cx="565200" cy="77599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57" name="Picture 4" descr="ZISDB, interne Daten">
              <a:hlinkClick r:id="rId5"/>
            </p:cNvPr>
            <p:cNvPicPr>
              <a:picLocks noChangeAspect="1" noChangeArrowheads="1"/>
            </p:cNvPicPr>
            <p:nvPr/>
          </p:nvPicPr>
          <p:blipFill>
            <a:blip r:embed="rId6" cstate="print"/>
            <a:srcRect r="8675" b="5784"/>
            <a:stretch>
              <a:fillRect/>
            </a:stretch>
          </p:blipFill>
          <p:spPr bwMode="auto">
            <a:xfrm>
              <a:off x="3766949" y="3327746"/>
              <a:ext cx="565200" cy="781049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58" name="Picture 2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735" r="2323"/>
            <a:stretch>
              <a:fillRect/>
            </a:stretch>
          </p:blipFill>
          <p:spPr bwMode="auto">
            <a:xfrm>
              <a:off x="4480648" y="1665004"/>
              <a:ext cx="838200" cy="753414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59" name="Textfeld 58"/>
            <p:cNvSpPr txBox="1"/>
            <p:nvPr/>
          </p:nvSpPr>
          <p:spPr>
            <a:xfrm>
              <a:off x="3317812" y="1362076"/>
              <a:ext cx="480997" cy="4968246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GB" sz="1500" b="1" dirty="0">
                  <a:effectLst/>
                </a:rPr>
                <a:t>Technical implementation in SDMX cubes</a:t>
              </a:r>
            </a:p>
          </p:txBody>
        </p:sp>
        <p:pic>
          <p:nvPicPr>
            <p:cNvPr id="60" name="Picture 2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735" r="2323"/>
            <a:stretch>
              <a:fillRect/>
            </a:stretch>
          </p:blipFill>
          <p:spPr bwMode="auto">
            <a:xfrm>
              <a:off x="4480648" y="3325818"/>
              <a:ext cx="838200" cy="753414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61" name="Picture 2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735" r="2323"/>
            <a:stretch>
              <a:fillRect/>
            </a:stretch>
          </p:blipFill>
          <p:spPr bwMode="auto">
            <a:xfrm>
              <a:off x="4480648" y="4986631"/>
              <a:ext cx="838200" cy="753414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</p:grpSp>
      <p:grpSp>
        <p:nvGrpSpPr>
          <p:cNvPr id="62" name="Gruppieren 61"/>
          <p:cNvGrpSpPr/>
          <p:nvPr/>
        </p:nvGrpSpPr>
        <p:grpSpPr>
          <a:xfrm>
            <a:off x="2109196" y="1289314"/>
            <a:ext cx="1022644" cy="4600901"/>
            <a:chOff x="6465339" y="1330036"/>
            <a:chExt cx="877852" cy="5000285"/>
          </a:xfrm>
        </p:grpSpPr>
        <p:grpSp>
          <p:nvGrpSpPr>
            <p:cNvPr id="63" name="Gruppieren 26"/>
            <p:cNvGrpSpPr/>
            <p:nvPr/>
          </p:nvGrpSpPr>
          <p:grpSpPr>
            <a:xfrm>
              <a:off x="6830008" y="1330036"/>
              <a:ext cx="513183" cy="5000285"/>
              <a:chOff x="5002337" y="988468"/>
              <a:chExt cx="1145597" cy="687358"/>
            </a:xfrm>
            <a:solidFill>
              <a:srgbClr val="5064A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flat" dir="t"/>
            </a:scene3d>
          </p:grpSpPr>
          <p:sp>
            <p:nvSpPr>
              <p:cNvPr id="65" name="Rechteck 64"/>
              <p:cNvSpPr/>
              <p:nvPr/>
            </p:nvSpPr>
            <p:spPr>
              <a:xfrm>
                <a:off x="5002337" y="988468"/>
                <a:ext cx="1145597" cy="687358"/>
              </a:xfrm>
              <a:prstGeom prst="rect">
                <a:avLst/>
              </a:prstGeom>
              <a:solidFill>
                <a:srgbClr val="65ACAD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</p:sp>
          <p:sp>
            <p:nvSpPr>
              <p:cNvPr id="66" name="Rechteck 65"/>
              <p:cNvSpPr/>
              <p:nvPr/>
            </p:nvSpPr>
            <p:spPr>
              <a:xfrm>
                <a:off x="5170019" y="993088"/>
                <a:ext cx="852942" cy="676729"/>
              </a:xfrm>
              <a:prstGeom prst="rect">
                <a:avLst/>
              </a:prstGeom>
              <a:solidFill>
                <a:srgbClr val="65ACAD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vert270" lIns="103071" tIns="51536" rIns="103071" bIns="51536" anchor="ctr"/>
              <a:lstStyle/>
              <a:p>
                <a:pPr algn="ctr" eaLnBrk="0" hangingPunct="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GB" sz="2100" b="1" dirty="0" smtClean="0">
                    <a:solidFill>
                      <a:schemeClr val="bg1"/>
                    </a:solidFill>
                  </a:rPr>
                  <a:t>SDMX </a:t>
                </a:r>
                <a:r>
                  <a:rPr lang="en-GB" sz="1600" b="1" dirty="0" smtClean="0">
                    <a:solidFill>
                      <a:schemeClr val="bg1"/>
                    </a:solidFill>
                  </a:rPr>
                  <a:t>(specialist)</a:t>
                </a: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64" name="Textfeld 63"/>
            <p:cNvSpPr txBox="1"/>
            <p:nvPr/>
          </p:nvSpPr>
          <p:spPr>
            <a:xfrm>
              <a:off x="6465339" y="1447799"/>
              <a:ext cx="480997" cy="488252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GB" sz="1500" b="1" dirty="0" smtClean="0">
                  <a:effectLst/>
                </a:rPr>
                <a:t>Specialist</a:t>
              </a:r>
              <a:r>
                <a:rPr lang="en-GB" dirty="0" smtClean="0"/>
                <a:t> </a:t>
              </a:r>
              <a:r>
                <a:rPr lang="en-GB" sz="1500" b="1" dirty="0" smtClean="0">
                  <a:effectLst/>
                </a:rPr>
                <a:t>interface</a:t>
              </a:r>
              <a:endParaRPr lang="en-GB" sz="1500" b="1" dirty="0">
                <a:effectLst/>
              </a:endParaRPr>
            </a:p>
          </p:txBody>
        </p:sp>
      </p:grpSp>
      <p:sp>
        <p:nvSpPr>
          <p:cNvPr id="67" name="Pfeil nach rechts 66"/>
          <p:cNvSpPr/>
          <p:nvPr/>
        </p:nvSpPr>
        <p:spPr>
          <a:xfrm>
            <a:off x="3203848" y="2899701"/>
            <a:ext cx="456654" cy="1490607"/>
          </a:xfrm>
          <a:prstGeom prst="rightArrow">
            <a:avLst/>
          </a:prstGeom>
          <a:solidFill>
            <a:srgbClr val="FFC000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939" tIns="42471" rIns="84939" bIns="42471" rtlCol="0" anchor="ctr"/>
          <a:lstStyle/>
          <a:p>
            <a:pPr algn="ctr"/>
            <a:endParaRPr lang="de-DE"/>
          </a:p>
        </p:txBody>
      </p:sp>
      <p:pic>
        <p:nvPicPr>
          <p:cNvPr id="68" name="Picture 2" descr="OECD, externe Daten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939351" y="1549658"/>
            <a:ext cx="541018" cy="716877"/>
          </a:xfrm>
          <a:prstGeom prst="rect">
            <a:avLst/>
          </a:prstGeom>
          <a:noFill/>
        </p:spPr>
      </p:pic>
      <p:pic>
        <p:nvPicPr>
          <p:cNvPr id="69" name="Picture 4" descr="Matlab Logo.pn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388424" y="2912309"/>
            <a:ext cx="504056" cy="4832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0" name="Picture 2" descr="Rlogo.pn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24330" y="2912307"/>
            <a:ext cx="516011" cy="417731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  <a:effectLst>
            <a:outerShdw blurRad="241300" dist="1524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1" name="Picture 215" descr="http://t2.gstatic.com/images?q=tbn:Dw9OdPAbM1-DPM: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326563" y="4013453"/>
            <a:ext cx="296202" cy="315508"/>
          </a:xfrm>
          <a:prstGeom prst="rect">
            <a:avLst/>
          </a:prstGeom>
          <a:noFill/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pic>
        <p:nvPicPr>
          <p:cNvPr id="72" name="Picture 6" descr="SAS-Logo">
            <a:hlinkClick r:id="rId16" tooltip="SAS logo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917961" y="4084493"/>
            <a:ext cx="700248" cy="3058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2174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SDMX and central statistics infrastructure</a:t>
            </a:r>
            <a:br>
              <a:rPr lang="en-US" dirty="0"/>
            </a:br>
            <a:r>
              <a:rPr lang="en-US" dirty="0"/>
              <a:t>Basis for House of Microdata (</a:t>
            </a:r>
            <a:r>
              <a:rPr lang="en-US" dirty="0" err="1"/>
              <a:t>HoM</a:t>
            </a:r>
            <a:r>
              <a:rPr lang="en-US" dirty="0"/>
              <a:t>)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GB" dirty="0"/>
              <a:t>19 October 2018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Page </a:t>
            </a:r>
            <a:fld id="{795659D1-D435-4DC4-B545-657E7139435F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smtClean="0"/>
              <a:t>Stephan Müller, Deutsche Bundesbank</a:t>
            </a:r>
            <a:endParaRPr lang="de-DE" dirty="0"/>
          </a:p>
        </p:txBody>
      </p:sp>
      <p:sp>
        <p:nvSpPr>
          <p:cNvPr id="7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395536" y="1387009"/>
            <a:ext cx="8108055" cy="4451430"/>
          </a:xfrm>
        </p:spPr>
        <p:txBody>
          <a:bodyPr>
            <a:normAutofit fontScale="85000" lnSpcReduction="20000"/>
          </a:bodyPr>
          <a:lstStyle/>
          <a:p>
            <a:pPr lvl="6">
              <a:lnSpc>
                <a:spcPct val="130000"/>
              </a:lnSpc>
              <a:spcBef>
                <a:spcPts val="600"/>
              </a:spcBef>
            </a:pPr>
            <a:r>
              <a:rPr lang="en-GB" sz="1800" dirty="0"/>
              <a:t>In 2013, the Statistics Department </a:t>
            </a:r>
            <a:r>
              <a:rPr lang="en-GB" sz="1800" dirty="0" smtClean="0"/>
              <a:t>was mandated </a:t>
            </a:r>
            <a:r>
              <a:rPr lang="en-GB" sz="1800" dirty="0"/>
              <a:t>to establish an </a:t>
            </a:r>
            <a:r>
              <a:rPr lang="en-GB" sz="1800" b="1" dirty="0"/>
              <a:t>integrated interdepartmental information system for analytical and research purposes based on microdata</a:t>
            </a:r>
            <a:r>
              <a:rPr lang="en-GB" sz="1800" dirty="0"/>
              <a:t> for various user groups (financial stability, research, monetary policy, supervision</a:t>
            </a:r>
            <a:r>
              <a:rPr lang="en-GB" sz="1800" dirty="0" smtClean="0"/>
              <a:t>)</a:t>
            </a:r>
            <a:endParaRPr lang="en-GB" sz="1800" dirty="0"/>
          </a:p>
          <a:p>
            <a:pPr lvl="6">
              <a:lnSpc>
                <a:spcPct val="130000"/>
              </a:lnSpc>
              <a:spcBef>
                <a:spcPts val="600"/>
              </a:spcBef>
            </a:pPr>
            <a:r>
              <a:rPr lang="en-GB" sz="1800" dirty="0" smtClean="0"/>
              <a:t>This </a:t>
            </a:r>
            <a:r>
              <a:rPr lang="en-GB" sz="1800" dirty="0"/>
              <a:t>should be achieved by developing a Research Data and Service Centre (RDSC) and a </a:t>
            </a:r>
            <a:r>
              <a:rPr lang="en-GB" sz="1800" b="1" dirty="0" err="1"/>
              <a:t>microdatabase</a:t>
            </a:r>
            <a:r>
              <a:rPr lang="en-GB" sz="1800" b="1" dirty="0"/>
              <a:t> </a:t>
            </a:r>
            <a:r>
              <a:rPr lang="en-GB" sz="1800" b="1" dirty="0" smtClean="0"/>
              <a:t>(</a:t>
            </a:r>
            <a:r>
              <a:rPr lang="en-GB" sz="1800" b="1" dirty="0" err="1" smtClean="0"/>
              <a:t>HoM</a:t>
            </a:r>
            <a:r>
              <a:rPr lang="en-GB" sz="1800" b="1" dirty="0" smtClean="0"/>
              <a:t>, “House </a:t>
            </a:r>
            <a:r>
              <a:rPr lang="en-GB" sz="1800" b="1" dirty="0"/>
              <a:t>of Microdata</a:t>
            </a:r>
            <a:r>
              <a:rPr lang="en-GB" sz="1800" b="1" dirty="0" smtClean="0"/>
              <a:t>”)</a:t>
            </a:r>
            <a:endParaRPr lang="de-DE" sz="1800" dirty="0"/>
          </a:p>
          <a:p>
            <a:pPr lvl="6">
              <a:lnSpc>
                <a:spcPct val="130000"/>
              </a:lnSpc>
              <a:spcBef>
                <a:spcPts val="600"/>
              </a:spcBef>
            </a:pPr>
            <a:r>
              <a:rPr lang="en-US" sz="1800" dirty="0" smtClean="0"/>
              <a:t>This </a:t>
            </a:r>
            <a:r>
              <a:rPr lang="en-US" sz="1800" dirty="0" err="1" smtClean="0"/>
              <a:t>HoM</a:t>
            </a:r>
            <a:r>
              <a:rPr lang="en-US" sz="1800" dirty="0" smtClean="0"/>
              <a:t> is based on SDMX and the </a:t>
            </a:r>
            <a:r>
              <a:rPr lang="en-US" sz="1800" b="1" dirty="0" smtClean="0"/>
              <a:t>Central Statistics Infrastructure 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endParaRPr lang="en-US" sz="1800" dirty="0" smtClean="0"/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1800" dirty="0" smtClean="0"/>
              <a:t>The SDMX model can be used without any problems for microdata. 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1800" dirty="0" smtClean="0"/>
              <a:t>Data diversity requires standardization, SDMX provides a suitable framework 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1800" dirty="0" smtClean="0"/>
              <a:t>Multidimensional approach, by using uniform code lists, offers an ideal means of linking and comparing data from different sources.</a:t>
            </a:r>
          </a:p>
          <a:p>
            <a:endParaRPr lang="de-DE" dirty="0"/>
          </a:p>
        </p:txBody>
      </p:sp>
      <p:pic>
        <p:nvPicPr>
          <p:cNvPr id="8" name="Inhaltsplatzhalter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387009"/>
            <a:ext cx="2592288" cy="2899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97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there to do?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There are </a:t>
            </a:r>
            <a:r>
              <a:rPr lang="en-US" b="1" dirty="0" smtClean="0"/>
              <a:t>no globally consistent code lists</a:t>
            </a:r>
            <a:r>
              <a:rPr lang="en-US" dirty="0" smtClean="0"/>
              <a:t> </a:t>
            </a:r>
            <a:r>
              <a:rPr lang="en-US" dirty="0" smtClean="0"/>
              <a:t>yet</a:t>
            </a:r>
            <a:endParaRPr lang="en-US" dirty="0" smtClean="0"/>
          </a:p>
          <a:p>
            <a:pPr lvl="1">
              <a:buFont typeface="Symbol" panose="05050102010706020507" pitchFamily="18" charset="2"/>
              <a:buChar char="-"/>
            </a:pPr>
            <a:r>
              <a:rPr lang="en-US" dirty="0" smtClean="0"/>
              <a:t> Is a </a:t>
            </a:r>
            <a:r>
              <a:rPr lang="en-US" b="1" dirty="0" smtClean="0"/>
              <a:t>truly global standard</a:t>
            </a:r>
            <a:r>
              <a:rPr lang="en-US" dirty="0" smtClean="0"/>
              <a:t> possible?</a:t>
            </a:r>
          </a:p>
          <a:p>
            <a:pPr lvl="1">
              <a:buFont typeface="Symbol" panose="05050102010706020507" pitchFamily="18" charset="2"/>
              <a:buChar char="-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Open source</a:t>
            </a:r>
            <a:r>
              <a:rPr lang="en-US" dirty="0"/>
              <a:t> approach for future efforts</a:t>
            </a:r>
            <a:r>
              <a:rPr lang="en-US" dirty="0" smtClean="0"/>
              <a:t>?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the global approach and the open source idea </a:t>
            </a:r>
            <a:r>
              <a:rPr lang="en-US" dirty="0" smtClean="0"/>
              <a:t>comply </a:t>
            </a:r>
            <a:r>
              <a:rPr lang="en-US" dirty="0"/>
              <a:t>with </a:t>
            </a:r>
            <a:r>
              <a:rPr lang="en-US" b="1" dirty="0"/>
              <a:t>confidentiality constraints and the legal framework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Are</a:t>
            </a:r>
            <a:r>
              <a:rPr lang="en-US" dirty="0" smtClean="0"/>
              <a:t> </a:t>
            </a:r>
            <a:r>
              <a:rPr lang="en-US" smtClean="0"/>
              <a:t>we </a:t>
            </a:r>
            <a:r>
              <a:rPr lang="en-US" smtClean="0"/>
              <a:t>investing </a:t>
            </a:r>
            <a:r>
              <a:rPr lang="en-US" dirty="0" smtClean="0"/>
              <a:t>enough time and </a:t>
            </a:r>
            <a:r>
              <a:rPr lang="en-US" smtClean="0"/>
              <a:t>effort </a:t>
            </a:r>
            <a:r>
              <a:rPr lang="en-US" smtClean="0"/>
              <a:t>into </a:t>
            </a:r>
            <a:r>
              <a:rPr lang="en-US" b="1" dirty="0" smtClean="0"/>
              <a:t>Data Literacy?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GB" dirty="0"/>
              <a:t>19 October 2018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Page </a:t>
            </a:r>
            <a:fld id="{795659D1-D435-4DC4-B545-657E7139435F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smtClean="0"/>
              <a:t>Stephan Müller, Deutsche Bundesbank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6994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Bk_Farbe">
  <a:themeElements>
    <a:clrScheme name="Scheuer1">
      <a:dk1>
        <a:sysClr val="windowText" lastClr="000000"/>
      </a:dk1>
      <a:lt1>
        <a:srgbClr val="FFFFFF"/>
      </a:lt1>
      <a:dk2>
        <a:srgbClr val="000000"/>
      </a:dk2>
      <a:lt2>
        <a:srgbClr val="9FA2A4"/>
      </a:lt2>
      <a:accent1>
        <a:srgbClr val="7C93C3"/>
      </a:accent1>
      <a:accent2>
        <a:srgbClr val="A1CCCD"/>
      </a:accent2>
      <a:accent3>
        <a:srgbClr val="C3CBC9"/>
      </a:accent3>
      <a:accent4>
        <a:srgbClr val="C2CB9A"/>
      </a:accent4>
      <a:accent5>
        <a:srgbClr val="EAC985"/>
      </a:accent5>
      <a:accent6>
        <a:srgbClr val="D496A0"/>
      </a:accent6>
      <a:hlink>
        <a:srgbClr val="7C93C3"/>
      </a:hlink>
      <a:folHlink>
        <a:srgbClr val="B0BEDB"/>
      </a:folHlink>
    </a:clrScheme>
    <a:fontScheme name="Bundesbank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Bundesbank</Template>
  <TotalTime>0</TotalTime>
  <Words>864</Words>
  <Application>Microsoft Office PowerPoint</Application>
  <PresentationFormat>Bildschirmpräsentation (4:3)</PresentationFormat>
  <Paragraphs>216</Paragraphs>
  <Slides>9</Slides>
  <Notes>9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1" baseType="lpstr">
      <vt:lpstr>BBk_Farbe</vt:lpstr>
      <vt:lpstr>Bitmap Image</vt:lpstr>
      <vt:lpstr>Creating Comprehensive Data Worlds using Standardization</vt:lpstr>
      <vt:lpstr>Are post-crisis statistical initiatives completed? - The data universe is exploding -</vt:lpstr>
      <vt:lpstr>“Water, water, everywhere, but not a drop to drink.”* </vt:lpstr>
      <vt:lpstr>The three steps of data integration</vt:lpstr>
      <vt:lpstr>Challenges for those who want to introduce data integration</vt:lpstr>
      <vt:lpstr>Directorate General Statistics Value Chain</vt:lpstr>
      <vt:lpstr>SDMX is used across domains and platforms Decentralised data sinks on various technical platforms</vt:lpstr>
      <vt:lpstr>SDMX and central statistics infrastructure Basis for House of Microdata (HoM)</vt:lpstr>
      <vt:lpstr>What is there to do?</vt:lpstr>
    </vt:vector>
  </TitlesOfParts>
  <Company>LZB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BBk-Hinweis</dc:creator>
  <cp:lastModifiedBy>Stephan Mueller3</cp:lastModifiedBy>
  <cp:revision>1990</cp:revision>
  <cp:lastPrinted>2018-08-29T09:00:45Z</cp:lastPrinted>
  <dcterms:created xsi:type="dcterms:W3CDTF">2004-03-15T10:04:40Z</dcterms:created>
  <dcterms:modified xsi:type="dcterms:W3CDTF">2018-09-28T09:53:03Z</dcterms:modified>
</cp:coreProperties>
</file>