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3"/>
  </p:notesMasterIdLst>
  <p:handoutMasterIdLst>
    <p:handoutMasterId r:id="rId14"/>
  </p:handoutMasterIdLst>
  <p:sldIdLst>
    <p:sldId id="259" r:id="rId3"/>
    <p:sldId id="260" r:id="rId4"/>
    <p:sldId id="282" r:id="rId5"/>
    <p:sldId id="289" r:id="rId6"/>
    <p:sldId id="285" r:id="rId7"/>
    <p:sldId id="284" r:id="rId8"/>
    <p:sldId id="287" r:id="rId9"/>
    <p:sldId id="288" r:id="rId10"/>
    <p:sldId id="283" r:id="rId11"/>
    <p:sldId id="270" r:id="rId12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49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F9999"/>
    <a:srgbClr val="84C6D8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971" autoAdjust="0"/>
  </p:normalViewPr>
  <p:slideViewPr>
    <p:cSldViewPr showGuides="1">
      <p:cViewPr varScale="1">
        <p:scale>
          <a:sx n="115" d="100"/>
          <a:sy n="115" d="100"/>
        </p:scale>
        <p:origin x="1446" y="108"/>
      </p:cViewPr>
      <p:guideLst>
        <p:guide orient="horz" pos="3702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FC83-C1C7-4552-9DF9-3FFC5D4D32E4}" type="datetimeFigureOut">
              <a:rPr lang="en-GB" smtClean="0"/>
              <a:pPr/>
              <a:t>28/09/2018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538E-9F28-4FC4-8B5A-3752470D9D0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1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749B2-99BF-4C5C-90A5-892F6B60191C}" type="datetimeFigureOut">
              <a:rPr lang="en-GB" smtClean="0"/>
              <a:pPr/>
              <a:t>28/09/2018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5BE1-0FDC-4E5E-A141-6036D6B006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674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8"/>
          </a:xfrm>
        </p:spPr>
        <p:txBody>
          <a:bodyPr anchor="b"/>
          <a:lstStyle>
            <a:lvl1pPr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3775-E2A4-4752-BED6-72B787BF84A0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80E6-4526-4118-B3EC-FF4E77BA3A5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614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Pattern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988840"/>
            <a:ext cx="7128792" cy="1152127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6400800" cy="187220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6B84-D60F-42EA-9DF2-B69307E44E69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6789-D242-4D40-AF71-1DA9CF44B5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6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87824" y="260648"/>
            <a:ext cx="568863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086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0BB-F093-451F-960E-222AE5B487A0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B5C6D-7C0A-40A2-93E5-45B7AD5C39F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987824" y="260648"/>
            <a:ext cx="5688632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281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296-BCCA-4F55-B360-741FF55A0FC6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7AA2-2322-4A0D-8764-9C1E060557E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3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A9BB-C27B-44C2-A93A-AFBB2A0E0450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6481-3E94-4D5C-AFE8-1EFBE10D50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65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FC72-1F7F-4D4B-AD73-69DB4EDAB76A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6E33-FBFD-4C59-9825-C3270BE70F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77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3168352" cy="936104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245422" cy="4968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3168352" cy="40324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56CC-B832-4B96-A948-41898918321F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ACD6-5B29-427E-B6BE-32C1944AA7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04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6916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68760"/>
            <a:ext cx="5486400" cy="3530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4522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7C70-7B56-4581-B8E2-53C295187DEC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B6FA-0BCB-4306-B200-BD1629BD8DD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15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91680" y="1988840"/>
            <a:ext cx="712879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798C1-28A9-4707-8D4D-671C3615484B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D80E6-4526-4118-B3EC-FF4E77BA3A56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91680" y="4077072"/>
            <a:ext cx="7128792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9" r:id="rId3"/>
  </p:sldLayoutIdLst>
  <p:hf hdr="0" ftr="0" dt="0"/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987824" y="260648"/>
            <a:ext cx="56886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61D43-88C8-4D5A-A5F9-0E40F70042A2}" type="datetime1">
              <a:rPr lang="it-IT" smtClean="0"/>
              <a:pPr>
                <a:defRPr/>
              </a:pPr>
              <a:t>28/09/2018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200" y="6368400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C10D1-6866-4AC9-B4C1-8A91528F5304}" type="slidenum">
              <a:rPr lang="it-IT" smtClean="0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7" r:id="rId5"/>
    <p:sldLayoutId id="2147483668" r:id="rId6"/>
  </p:sldLayoutIdLst>
  <p:hf hdr="0" ftr="0" dt="0"/>
  <p:txStyles>
    <p:titleStyle>
      <a:lvl1pPr algn="l" rtl="0" eaLnBrk="0" fontAlgn="base" hangingPunct="0">
        <a:lnSpc>
          <a:spcPts val="37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stat.eu/" TargetMode="External"/><Relationship Id="rId2" Type="http://schemas.openxmlformats.org/officeDocument/2006/relationships/hyperlink" Target="mailto:caterina.guidi@eui.e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698609"/>
            <a:ext cx="7128792" cy="2594487"/>
          </a:xfrm>
        </p:spPr>
        <p:txBody>
          <a:bodyPr/>
          <a:lstStyle/>
          <a:p>
            <a:pPr algn="r"/>
            <a:r>
              <a:rPr lang="en-US" b="1" dirty="0"/>
              <a:t>Disentangling Data Narratives: The Impact of Migrants on European Welfare </a:t>
            </a:r>
            <a:r>
              <a:rPr lang="en-US" b="1" dirty="0" smtClean="0"/>
              <a:t>Systems</a:t>
            </a:r>
            <a:endParaRPr lang="en-GB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16789-D242-4D40-AF71-1DA9CF44B5BB}" type="slidenum">
              <a:rPr lang="it-IT" smtClean="0"/>
              <a:pPr>
                <a:defRPr/>
              </a:pPr>
              <a:t>1</a:t>
            </a:fld>
            <a:endParaRPr lang="it-IT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2699792" y="4572008"/>
            <a:ext cx="6120680" cy="17963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it-IT" sz="2000" dirty="0" smtClean="0">
                <a:latin typeface="+mn-lt"/>
              </a:rPr>
              <a:t>Drs. </a:t>
            </a:r>
            <a:r>
              <a:rPr lang="it-IT" sz="2000" dirty="0">
                <a:latin typeface="+mn-lt"/>
              </a:rPr>
              <a:t>Caterina Francesca </a:t>
            </a:r>
            <a:r>
              <a:rPr lang="it-IT" sz="2000" dirty="0" smtClean="0">
                <a:latin typeface="+mn-lt"/>
              </a:rPr>
              <a:t>Guidi </a:t>
            </a:r>
            <a:r>
              <a:rPr lang="it-IT" sz="2000" dirty="0">
                <a:latin typeface="+mn-lt"/>
              </a:rPr>
              <a:t>and Gaby Umbach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it-IT" sz="2000" i="1" dirty="0">
                <a:latin typeface="+mn-lt"/>
              </a:rPr>
              <a:t>GlobalStat</a:t>
            </a:r>
            <a:r>
              <a:rPr lang="it-IT" sz="2000" dirty="0">
                <a:latin typeface="+mn-lt"/>
              </a:rPr>
              <a:t>, </a:t>
            </a:r>
            <a:r>
              <a:rPr lang="en-GB" sz="2000" dirty="0">
                <a:latin typeface="+mn-lt"/>
              </a:rPr>
              <a:t>European</a:t>
            </a:r>
            <a:r>
              <a:rPr lang="it-IT" sz="2000" dirty="0">
                <a:latin typeface="+mn-lt"/>
              </a:rPr>
              <a:t> University Institute</a:t>
            </a:r>
          </a:p>
          <a:p>
            <a:pPr algn="r">
              <a:spcBef>
                <a:spcPts val="0"/>
              </a:spcBef>
            </a:pPr>
            <a:endParaRPr lang="en-US" sz="1500" i="1" dirty="0" smtClean="0">
              <a:latin typeface="+mn-lt"/>
            </a:endParaRPr>
          </a:p>
          <a:p>
            <a:pPr algn="r">
              <a:spcBef>
                <a:spcPts val="0"/>
              </a:spcBef>
            </a:pPr>
            <a:endParaRPr lang="en-US" sz="1500" i="1" dirty="0" smtClean="0">
              <a:latin typeface="+mn-lt"/>
            </a:endParaRPr>
          </a:p>
          <a:p>
            <a:pPr algn="r">
              <a:spcBef>
                <a:spcPts val="0"/>
              </a:spcBef>
            </a:pPr>
            <a:endParaRPr lang="en-US" sz="1500" i="1" dirty="0">
              <a:latin typeface="+mn-lt"/>
            </a:endParaRPr>
          </a:p>
          <a:p>
            <a:pPr algn="r">
              <a:spcBef>
                <a:spcPts val="0"/>
              </a:spcBef>
            </a:pPr>
            <a:r>
              <a:rPr lang="en-US" sz="1500" b="1" i="1" dirty="0">
                <a:latin typeface="+mj-lt"/>
              </a:rPr>
              <a:t>Conference of European Statistics Stakeholders 2018</a:t>
            </a:r>
          </a:p>
          <a:p>
            <a:pPr algn="r">
              <a:spcBef>
                <a:spcPts val="0"/>
              </a:spcBef>
            </a:pPr>
            <a:r>
              <a:rPr lang="en-US" sz="1500" i="1" dirty="0" smtClean="0">
                <a:latin typeface="+mj-lt"/>
              </a:rPr>
              <a:t>18 October 2018, Bamberg</a:t>
            </a:r>
            <a:r>
              <a:rPr lang="en-US" sz="1500" i="1" dirty="0">
                <a:latin typeface="+mj-lt"/>
              </a:rPr>
              <a:t>, </a:t>
            </a:r>
            <a:r>
              <a:rPr lang="en-US" sz="1500" i="1" dirty="0" smtClean="0">
                <a:latin typeface="+mj-lt"/>
              </a:rPr>
              <a:t>Germany</a:t>
            </a:r>
            <a:endParaRPr lang="en-US" sz="1500" dirty="0">
              <a:latin typeface="+mj-lt"/>
            </a:endParaRPr>
          </a:p>
        </p:txBody>
      </p:sp>
      <p:pic>
        <p:nvPicPr>
          <p:cNvPr id="6" name="Grafik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58" y="1124744"/>
            <a:ext cx="4183601" cy="57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644008" y="332656"/>
            <a:ext cx="4248472" cy="1296144"/>
          </a:xfrm>
        </p:spPr>
        <p:txBody>
          <a:bodyPr/>
          <a:lstStyle/>
          <a:p>
            <a:pPr algn="just"/>
            <a:r>
              <a:rPr lang="en-GB" b="1" dirty="0">
                <a:latin typeface="+mj-lt"/>
              </a:rPr>
              <a:t>Thanks </a:t>
            </a:r>
            <a:br>
              <a:rPr lang="en-GB" b="1" dirty="0">
                <a:latin typeface="+mj-lt"/>
              </a:rPr>
            </a:br>
            <a:r>
              <a:rPr lang="en-GB" b="1" dirty="0">
                <a:latin typeface="+mj-lt"/>
              </a:rPr>
              <a:t>for your attention!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95536" y="1916832"/>
            <a:ext cx="8424935" cy="468052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b="1" dirty="0"/>
          </a:p>
          <a:p>
            <a:pPr marL="0" indent="0">
              <a:buFont typeface="Arial" charset="0"/>
              <a:buNone/>
            </a:pPr>
            <a:endParaRPr lang="en-GB" sz="2200" dirty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547936" y="2069232"/>
            <a:ext cx="8424935" cy="468052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2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00336" y="2221632"/>
            <a:ext cx="8424935" cy="468052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200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52736" y="2374032"/>
            <a:ext cx="8424935" cy="4680520"/>
          </a:xfr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GB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823945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800" dirty="0">
                <a:latin typeface="+mj-lt"/>
                <a:cs typeface="Times New Roman" panose="02020603050405020304" pitchFamily="18" charset="0"/>
              </a:rPr>
              <a:t>Comments and observations are welcome to:</a:t>
            </a:r>
          </a:p>
          <a:p>
            <a:pPr marL="0" indent="0" algn="ctr">
              <a:buNone/>
            </a:pPr>
            <a:r>
              <a:rPr lang="en-GB" sz="2800" dirty="0">
                <a:latin typeface="+mj-lt"/>
                <a:cs typeface="Times New Roman" panose="02020603050405020304" pitchFamily="18" charset="0"/>
                <a:hlinkClick r:id="rId2"/>
              </a:rPr>
              <a:t>caterina.guidi@eui.eu</a:t>
            </a:r>
            <a:endParaRPr lang="en-GB" sz="2800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10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dirty="0" err="1" smtClean="0">
                <a:latin typeface="+mj-lt"/>
                <a:cs typeface="Times New Roman" panose="02020603050405020304" pitchFamily="18" charset="0"/>
              </a:rPr>
              <a:t>Dr</a:t>
            </a:r>
            <a:r>
              <a:rPr lang="en-GB" sz="2800" dirty="0" err="1">
                <a:latin typeface="+mj-lt"/>
                <a:cs typeface="Times New Roman" panose="02020603050405020304" pitchFamily="18" charset="0"/>
              </a:rPr>
              <a:t>.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 Caterina F. Guidi</a:t>
            </a:r>
          </a:p>
          <a:p>
            <a:pPr marL="0" indent="0" algn="ctr">
              <a:buNone/>
            </a:pPr>
            <a:r>
              <a:rPr lang="en-GB" sz="2800" dirty="0" smtClean="0">
                <a:latin typeface="+mj-lt"/>
                <a:cs typeface="Times New Roman" panose="02020603050405020304" pitchFamily="18" charset="0"/>
              </a:rPr>
              <a:t>Project 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Coordinator of </a:t>
            </a:r>
            <a:r>
              <a:rPr lang="en-GB" sz="2800" i="1" dirty="0" err="1" smtClean="0">
                <a:latin typeface="+mj-lt"/>
                <a:cs typeface="Times New Roman" panose="02020603050405020304" pitchFamily="18" charset="0"/>
              </a:rPr>
              <a:t>GlobalStat</a:t>
            </a:r>
            <a:endParaRPr lang="en-GB" sz="2800" i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1000" i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1000" i="1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2800" dirty="0" err="1" smtClean="0">
                <a:latin typeface="+mj-lt"/>
                <a:cs typeface="Times New Roman" panose="02020603050405020304" pitchFamily="18" charset="0"/>
              </a:rPr>
              <a:t>Dr.</a:t>
            </a:r>
            <a:r>
              <a:rPr lang="en-GB" sz="2800" dirty="0" smtClean="0">
                <a:latin typeface="+mj-lt"/>
                <a:cs typeface="Times New Roman" panose="02020603050405020304" pitchFamily="18" charset="0"/>
              </a:rPr>
              <a:t> Gaby </a:t>
            </a:r>
            <a:r>
              <a:rPr lang="en-GB" sz="2800" dirty="0" err="1" smtClean="0">
                <a:latin typeface="+mj-lt"/>
                <a:cs typeface="Times New Roman" panose="02020603050405020304" pitchFamily="18" charset="0"/>
              </a:rPr>
              <a:t>Umbach</a:t>
            </a:r>
            <a:r>
              <a:rPr lang="en-GB" sz="2800" dirty="0" smtClean="0">
                <a:latin typeface="+mj-lt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GB" sz="2800" dirty="0" smtClean="0">
                <a:latin typeface="+mj-lt"/>
                <a:cs typeface="Times New Roman" panose="02020603050405020304" pitchFamily="18" charset="0"/>
              </a:rPr>
              <a:t>Director </a:t>
            </a:r>
            <a:r>
              <a:rPr lang="en-GB" sz="2800" dirty="0">
                <a:latin typeface="+mj-lt"/>
                <a:cs typeface="Times New Roman" panose="02020603050405020304" pitchFamily="18" charset="0"/>
              </a:rPr>
              <a:t>of </a:t>
            </a:r>
            <a:r>
              <a:rPr lang="en-GB" sz="2800" i="1" dirty="0" err="1">
                <a:latin typeface="+mj-lt"/>
                <a:cs typeface="Times New Roman" panose="02020603050405020304" pitchFamily="18" charset="0"/>
              </a:rPr>
              <a:t>GlobalStat</a:t>
            </a:r>
            <a:endParaRPr lang="en-GB" sz="2800" i="1" dirty="0">
              <a:latin typeface="+mj-lt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sz="2500" i="1" dirty="0">
              <a:latin typeface="+mj-lt"/>
              <a:cs typeface="Times New Roman" panose="02020603050405020304" pitchFamily="18" charset="0"/>
              <a:hlinkClick r:id="rId3"/>
            </a:endParaRPr>
          </a:p>
          <a:p>
            <a:pPr marL="0" indent="0" algn="ctr">
              <a:buNone/>
            </a:pPr>
            <a:r>
              <a:rPr lang="en-GB" sz="2500" i="1" dirty="0">
                <a:latin typeface="+mj-lt"/>
                <a:cs typeface="Times New Roman" panose="02020603050405020304" pitchFamily="18" charset="0"/>
                <a:hlinkClick r:id="rId3"/>
              </a:rPr>
              <a:t>www.globalstat.eu</a:t>
            </a:r>
            <a:r>
              <a:rPr lang="en-GB" sz="25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2500" dirty="0">
                <a:latin typeface="+mj-lt"/>
                <a:cs typeface="Times New Roman" panose="02020603050405020304" pitchFamily="18" charset="0"/>
              </a:rPr>
              <a:t>|</a:t>
            </a:r>
            <a:r>
              <a:rPr lang="en-GB" sz="2500" i="1" dirty="0">
                <a:latin typeface="+mj-lt"/>
                <a:cs typeface="Times New Roman" panose="02020603050405020304" pitchFamily="18" charset="0"/>
              </a:rPr>
              <a:t>      @GlobalStat_eu</a:t>
            </a:r>
          </a:p>
          <a:p>
            <a:pPr marL="0" indent="0" algn="ctr">
              <a:buNone/>
            </a:pPr>
            <a:r>
              <a:rPr lang="en-GB" sz="2500" dirty="0">
                <a:latin typeface="+mj-lt"/>
                <a:cs typeface="Times New Roman" panose="02020603050405020304" pitchFamily="18" charset="0"/>
              </a:rPr>
              <a:t>Robert Schuman Centre for Advanced Studies</a:t>
            </a:r>
          </a:p>
          <a:p>
            <a:pPr marL="0" indent="0" algn="ctr">
              <a:buNone/>
            </a:pPr>
            <a:r>
              <a:rPr lang="en-GB" sz="2500" dirty="0">
                <a:latin typeface="+mj-lt"/>
                <a:cs typeface="Times New Roman" panose="02020603050405020304" pitchFamily="18" charset="0"/>
              </a:rPr>
              <a:t>European University Institute (EUI)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29200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4104455" cy="1296144"/>
          </a:xfrm>
        </p:spPr>
        <p:txBody>
          <a:bodyPr/>
          <a:lstStyle/>
          <a:p>
            <a:pPr algn="ctr"/>
            <a:r>
              <a:rPr lang="it-IT" b="1" dirty="0">
                <a:latin typeface="+mj-lt"/>
              </a:rPr>
              <a:t>Presentation outline</a:t>
            </a:r>
            <a:endParaRPr lang="en-GB" b="1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772816"/>
            <a:ext cx="8496943" cy="4595584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+mn-lt"/>
              </a:rPr>
              <a:t>The starting point: </a:t>
            </a:r>
            <a:r>
              <a:rPr lang="en-GB" sz="2400" dirty="0" smtClean="0">
                <a:latin typeface="+mn-lt"/>
              </a:rPr>
              <a:t>research </a:t>
            </a:r>
            <a:r>
              <a:rPr lang="en-GB" sz="2400" dirty="0">
                <a:latin typeface="+mn-lt"/>
              </a:rPr>
              <a:t>focus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+mn-lt"/>
              </a:rPr>
              <a:t>The European scenario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+mn-lt"/>
              </a:rPr>
              <a:t>UK </a:t>
            </a:r>
            <a:r>
              <a:rPr lang="en-GB" sz="2400" dirty="0" smtClean="0">
                <a:latin typeface="+mn-lt"/>
              </a:rPr>
              <a:t>case of study</a:t>
            </a:r>
            <a:r>
              <a:rPr lang="en-GB" sz="2400" dirty="0" smtClean="0">
                <a:latin typeface="+mn-lt"/>
              </a:rPr>
              <a:t>: some </a:t>
            </a:r>
            <a:r>
              <a:rPr lang="en-GB" sz="2400" dirty="0" smtClean="0">
                <a:latin typeface="+mn-lt"/>
              </a:rPr>
              <a:t>empirical evidence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+mn-lt"/>
              </a:rPr>
              <a:t>The</a:t>
            </a:r>
            <a:r>
              <a:rPr lang="en-GB" sz="2400" i="1" dirty="0" smtClean="0">
                <a:latin typeface="+mn-lt"/>
              </a:rPr>
              <a:t> Brexit </a:t>
            </a:r>
            <a:r>
              <a:rPr lang="en-GB" sz="2400" dirty="0" smtClean="0">
                <a:latin typeface="+mn-lt"/>
              </a:rPr>
              <a:t>propaganda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</a:rPr>
              <a:t>The impact of migrants </a:t>
            </a:r>
            <a:r>
              <a:rPr lang="en-US" sz="2400" dirty="0" smtClean="0">
                <a:latin typeface="+mn-lt"/>
              </a:rPr>
              <a:t>on </a:t>
            </a:r>
            <a:r>
              <a:rPr lang="en-US" sz="2400" dirty="0">
                <a:latin typeface="+mn-lt"/>
              </a:rPr>
              <a:t>UK health system</a:t>
            </a:r>
            <a:endParaRPr lang="en-GB" sz="2400" dirty="0" smtClean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+mn-lt"/>
              </a:rPr>
              <a:t>Provisional conclusions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99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36815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GB" b="1" dirty="0">
                <a:latin typeface="+mj-lt"/>
              </a:rPr>
              <a:t>The starting </a:t>
            </a:r>
            <a:r>
              <a:rPr lang="en-GB" b="1" dirty="0" smtClean="0">
                <a:latin typeface="+mj-lt"/>
              </a:rPr>
              <a:t>point: research focus</a:t>
            </a:r>
            <a:endParaRPr lang="en-GB" b="1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608512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>
                <a:latin typeface="+mn-lt"/>
              </a:rPr>
              <a:t>Migrant health</a:t>
            </a:r>
            <a:r>
              <a:rPr lang="en-US" sz="2000" dirty="0" smtClean="0">
                <a:latin typeface="+mn-lt"/>
              </a:rPr>
              <a:t>: international and European strategic area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i="1" dirty="0" smtClean="0">
                <a:latin typeface="+mn-lt"/>
              </a:rPr>
              <a:t>Global </a:t>
            </a:r>
            <a:r>
              <a:rPr lang="en-US" sz="2000" i="1" dirty="0">
                <a:latin typeface="+mn-lt"/>
              </a:rPr>
              <a:t>Compacts on Migration and Refugees </a:t>
            </a:r>
            <a:r>
              <a:rPr lang="en-US" sz="2000" dirty="0">
                <a:latin typeface="+mn-lt"/>
              </a:rPr>
              <a:t>(2018) </a:t>
            </a:r>
            <a:endParaRPr lang="en-US" sz="2000" dirty="0" smtClean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i="1" dirty="0" smtClean="0">
                <a:latin typeface="+mn-lt"/>
              </a:rPr>
              <a:t>Sustainable </a:t>
            </a:r>
            <a:r>
              <a:rPr lang="en-US" sz="2000" i="1" dirty="0">
                <a:latin typeface="+mn-lt"/>
              </a:rPr>
              <a:t>Development Goals </a:t>
            </a:r>
            <a:r>
              <a:rPr lang="en-US" sz="2000" dirty="0">
                <a:latin typeface="+mn-lt"/>
              </a:rPr>
              <a:t>(2015) </a:t>
            </a:r>
            <a:endParaRPr lang="en-US" sz="2000" dirty="0" smtClean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000" i="1" dirty="0">
                <a:latin typeface="+mn-lt"/>
              </a:rPr>
              <a:t>G</a:t>
            </a:r>
            <a:r>
              <a:rPr lang="en-US" sz="2000" i="1" dirty="0" smtClean="0">
                <a:latin typeface="+mn-lt"/>
              </a:rPr>
              <a:t>lobal </a:t>
            </a:r>
            <a:r>
              <a:rPr lang="en-US" sz="2000" i="1" dirty="0">
                <a:latin typeface="+mn-lt"/>
              </a:rPr>
              <a:t>Consultations </a:t>
            </a:r>
            <a:r>
              <a:rPr lang="en-US" sz="2000" dirty="0">
                <a:latin typeface="+mn-lt"/>
              </a:rPr>
              <a:t>(2010, 2017) ruled by the </a:t>
            </a:r>
            <a:r>
              <a:rPr lang="en-US" sz="2000" dirty="0" smtClean="0">
                <a:latin typeface="+mn-lt"/>
              </a:rPr>
              <a:t>IOM and WHO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</a:rPr>
              <a:t>Ongoing </a:t>
            </a:r>
            <a:r>
              <a:rPr lang="en-US" sz="2000" b="1" dirty="0" smtClean="0">
                <a:latin typeface="+mn-lt"/>
              </a:rPr>
              <a:t>debate on </a:t>
            </a:r>
            <a:r>
              <a:rPr lang="en-US" sz="2000" b="1" dirty="0">
                <a:latin typeface="+mn-lt"/>
              </a:rPr>
              <a:t>the pressures on MS’ healthcare </a:t>
            </a:r>
            <a:r>
              <a:rPr lang="en-US" sz="2000" b="1" dirty="0" smtClean="0">
                <a:latin typeface="+mn-lt"/>
              </a:rPr>
              <a:t>systems</a:t>
            </a:r>
            <a:r>
              <a:rPr lang="en-US" sz="2000" dirty="0" smtClean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conflict between ‘factual’, i.e. measurable, and ‘post factual’, i.e. perceived, </a:t>
            </a:r>
            <a:r>
              <a:rPr lang="en-US" sz="2000" dirty="0" smtClean="0">
                <a:latin typeface="+mn-lt"/>
              </a:rPr>
              <a:t>realities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>
                <a:latin typeface="+mn-lt"/>
              </a:rPr>
              <a:t>Key aim </a:t>
            </a:r>
            <a:r>
              <a:rPr lang="en-US" sz="2000" b="1" dirty="0">
                <a:latin typeface="+mn-lt"/>
              </a:rPr>
              <a:t>of this work</a:t>
            </a:r>
            <a:r>
              <a:rPr lang="en-US" sz="2000" dirty="0">
                <a:latin typeface="+mn-lt"/>
              </a:rPr>
              <a:t>: juxtapose factual and perceived </a:t>
            </a:r>
            <a:r>
              <a:rPr lang="en-US" sz="2000" dirty="0" smtClean="0">
                <a:latin typeface="+mn-lt"/>
              </a:rPr>
              <a:t>evidence. We </a:t>
            </a:r>
            <a:r>
              <a:rPr lang="en-US" sz="2000" dirty="0" err="1">
                <a:latin typeface="+mn-lt"/>
              </a:rPr>
              <a:t>analyse</a:t>
            </a:r>
            <a:r>
              <a:rPr lang="en-US" sz="2000" dirty="0">
                <a:latin typeface="+mn-lt"/>
              </a:rPr>
              <a:t> the role of diverging data narratives and contrast ‘alternative truth scenarios’ in ‘</a:t>
            </a:r>
            <a:r>
              <a:rPr lang="en-US" sz="2000" i="1" dirty="0" err="1">
                <a:latin typeface="+mn-lt"/>
              </a:rPr>
              <a:t>Brexit</a:t>
            </a:r>
            <a:r>
              <a:rPr lang="en-US" sz="2000" dirty="0">
                <a:latin typeface="+mn-lt"/>
              </a:rPr>
              <a:t>-UK’ with the ‘real’, i.e. measurable, impact of migrants on the British healthcare </a:t>
            </a:r>
            <a:r>
              <a:rPr lang="en-US" sz="2000" dirty="0" smtClean="0">
                <a:latin typeface="+mn-lt"/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16907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36815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GB" b="1" dirty="0" smtClean="0">
                <a:latin typeface="+mj-lt"/>
              </a:rPr>
              <a:t>The </a:t>
            </a:r>
            <a:br>
              <a:rPr lang="en-GB" b="1" dirty="0" smtClean="0">
                <a:latin typeface="+mj-lt"/>
              </a:rPr>
            </a:br>
            <a:r>
              <a:rPr lang="en-GB" b="1" dirty="0" smtClean="0">
                <a:latin typeface="+mj-lt"/>
              </a:rPr>
              <a:t>European Scenario</a:t>
            </a:r>
            <a:endParaRPr lang="en-GB" b="1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608512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2" y="1988840"/>
            <a:ext cx="4840492" cy="41764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1772816"/>
            <a:ext cx="35283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Putting in correlation </a:t>
            </a:r>
            <a:r>
              <a:rPr lang="en-US" dirty="0"/>
              <a:t>the Gini Index, which measures inequality in income distribution, with MIPEX </a:t>
            </a:r>
            <a:r>
              <a:rPr lang="en-US" i="1" dirty="0"/>
              <a:t>health strand </a:t>
            </a:r>
            <a:r>
              <a:rPr lang="en-US" dirty="0"/>
              <a:t>scores </a:t>
            </a:r>
            <a:r>
              <a:rPr lang="en-US" dirty="0" smtClean="0"/>
              <a:t>to have a </a:t>
            </a:r>
            <a:r>
              <a:rPr lang="en-US" dirty="0"/>
              <a:t>broader measurability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b="1" dirty="0"/>
              <a:t>health inequality </a:t>
            </a:r>
            <a:r>
              <a:rPr lang="en-US" dirty="0"/>
              <a:t>suffered by migrants in the EU </a:t>
            </a:r>
            <a:r>
              <a:rPr lang="en-US" dirty="0" smtClean="0"/>
              <a:t>MS</a:t>
            </a:r>
            <a:endParaRPr lang="en-GB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Some </a:t>
            </a:r>
            <a:r>
              <a:rPr lang="en-US" dirty="0"/>
              <a:t>country clusters are </a:t>
            </a:r>
            <a:r>
              <a:rPr lang="en-US" dirty="0" smtClean="0"/>
              <a:t>emerging</a:t>
            </a:r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Indeed</a:t>
            </a:r>
            <a:r>
              <a:rPr lang="en-US" dirty="0"/>
              <a:t>, migrant health seems to be strictly correlated with the overall healthcare system function and (health) inequality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4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5841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3500" b="1" dirty="0" smtClean="0">
                <a:latin typeface="+mj-lt"/>
              </a:rPr>
              <a:t>UK </a:t>
            </a:r>
            <a:r>
              <a:rPr lang="en-US" sz="3500" b="1" dirty="0">
                <a:latin typeface="+mj-lt"/>
              </a:rPr>
              <a:t>case of study: </a:t>
            </a:r>
            <a:r>
              <a:rPr lang="en-US" sz="3500" b="1" dirty="0" smtClean="0">
                <a:latin typeface="+mj-lt"/>
              </a:rPr>
              <a:t>some empirical </a:t>
            </a:r>
            <a:r>
              <a:rPr lang="en-US" sz="3500" b="1" dirty="0">
                <a:latin typeface="+mj-lt"/>
              </a:rPr>
              <a:t>evidence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772816"/>
            <a:ext cx="8512900" cy="4752528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+mj-lt"/>
              </a:rPr>
              <a:t>The </a:t>
            </a:r>
            <a:r>
              <a:rPr lang="en-US" sz="1800" dirty="0" smtClean="0">
                <a:latin typeface="+mj-lt"/>
              </a:rPr>
              <a:t>UK population: </a:t>
            </a:r>
            <a:r>
              <a:rPr lang="en-US" sz="1800" b="1" dirty="0" smtClean="0">
                <a:latin typeface="+mj-lt"/>
              </a:rPr>
              <a:t>65.6 </a:t>
            </a:r>
            <a:r>
              <a:rPr lang="en-US" sz="1800" b="1" dirty="0">
                <a:latin typeface="+mj-lt"/>
              </a:rPr>
              <a:t>million</a:t>
            </a:r>
            <a:r>
              <a:rPr lang="en-US" sz="1800" dirty="0">
                <a:latin typeface="+mj-lt"/>
              </a:rPr>
              <a:t>, of which </a:t>
            </a:r>
            <a:r>
              <a:rPr lang="en-US" sz="1800" b="1" dirty="0" smtClean="0">
                <a:latin typeface="+mj-lt"/>
              </a:rPr>
              <a:t>14</a:t>
            </a:r>
            <a:r>
              <a:rPr lang="en-US" sz="1800" b="1" dirty="0">
                <a:latin typeface="+mj-lt"/>
              </a:rPr>
              <a:t>% </a:t>
            </a:r>
            <a:r>
              <a:rPr lang="en-US" sz="1800" dirty="0">
                <a:latin typeface="+mj-lt"/>
              </a:rPr>
              <a:t>of the UK </a:t>
            </a:r>
            <a:r>
              <a:rPr lang="en-US" sz="1800" dirty="0" smtClean="0">
                <a:latin typeface="+mj-lt"/>
              </a:rPr>
              <a:t>population were born abroad (</a:t>
            </a:r>
            <a:r>
              <a:rPr lang="en-US" sz="1800" dirty="0">
                <a:latin typeface="+mj-lt"/>
              </a:rPr>
              <a:t>Office for National Statistics, 2018</a:t>
            </a:r>
            <a:r>
              <a:rPr lang="en-US" sz="1800" dirty="0" smtClean="0">
                <a:latin typeface="+mj-lt"/>
              </a:rPr>
              <a:t>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 smtClean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+mj-lt"/>
              </a:rPr>
              <a:t>Migration </a:t>
            </a:r>
            <a:r>
              <a:rPr lang="en-US" sz="1800" dirty="0">
                <a:latin typeface="+mj-lt"/>
              </a:rPr>
              <a:t>in the country has a positive effect on economic growth with net fiscal benefits (Boeri, 2009; Dustmann and Frattini, </a:t>
            </a:r>
            <a:r>
              <a:rPr lang="en-US" sz="1800" dirty="0" smtClean="0">
                <a:latin typeface="+mj-lt"/>
              </a:rPr>
              <a:t>2010, 2014; </a:t>
            </a:r>
            <a:r>
              <a:rPr lang="en-US" sz="1800" dirty="0">
                <a:latin typeface="+mj-lt"/>
              </a:rPr>
              <a:t>Nyman and Ahlskog, 2018</a:t>
            </a:r>
            <a:r>
              <a:rPr lang="en-US" sz="1800" dirty="0" smtClean="0">
                <a:latin typeface="+mj-lt"/>
              </a:rPr>
              <a:t>):</a:t>
            </a:r>
            <a:endParaRPr lang="en-US" sz="1800" dirty="0">
              <a:latin typeface="+mj-lt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received </a:t>
            </a:r>
            <a:r>
              <a:rPr lang="en-US" sz="1600" dirty="0">
                <a:latin typeface="+mj-lt"/>
              </a:rPr>
              <a:t>less tax benefits, tax credits and places allocated to social housing than natives </a:t>
            </a:r>
            <a:endParaRPr lang="en-US" sz="1600" dirty="0" smtClean="0">
              <a:latin typeface="+mj-lt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latin typeface="+mj-lt"/>
              </a:rPr>
              <a:t>the </a:t>
            </a:r>
            <a:r>
              <a:rPr lang="en-US" sz="1600" dirty="0">
                <a:latin typeface="+mj-lt"/>
              </a:rPr>
              <a:t>net fiscal effects of hosting EU migrants have been moderately positive across the time period 2004-2015: </a:t>
            </a:r>
            <a:r>
              <a:rPr lang="en-US" sz="1600" dirty="0" smtClean="0">
                <a:latin typeface="+mj-lt"/>
              </a:rPr>
              <a:t>the </a:t>
            </a:r>
            <a:r>
              <a:rPr lang="en-US" sz="1600" dirty="0">
                <a:latin typeface="+mj-lt"/>
              </a:rPr>
              <a:t>net fiscal effects </a:t>
            </a:r>
            <a:r>
              <a:rPr lang="en-US" sz="1600" dirty="0" smtClean="0">
                <a:latin typeface="+mj-lt"/>
              </a:rPr>
              <a:t>appear </a:t>
            </a:r>
            <a:r>
              <a:rPr lang="en-US" sz="1600" dirty="0">
                <a:latin typeface="+mj-lt"/>
              </a:rPr>
              <a:t>to be +/-0:5% of </a:t>
            </a:r>
            <a:r>
              <a:rPr lang="en-US" sz="1600" dirty="0" smtClean="0">
                <a:latin typeface="+mj-lt"/>
              </a:rPr>
              <a:t>GDP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+mj-lt"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+mj-lt"/>
              </a:rPr>
              <a:t>The </a:t>
            </a:r>
            <a:r>
              <a:rPr lang="en-US" sz="1800" dirty="0">
                <a:latin typeface="+mj-lt"/>
              </a:rPr>
              <a:t>impact of migration on the welfare of industrialised countries turns out to be </a:t>
            </a:r>
            <a:r>
              <a:rPr lang="en-US" sz="1800" b="1" dirty="0">
                <a:latin typeface="+mj-lt"/>
              </a:rPr>
              <a:t>broad</a:t>
            </a:r>
            <a:r>
              <a:rPr lang="en-US" sz="1800" dirty="0">
                <a:latin typeface="+mj-lt"/>
              </a:rPr>
              <a:t> and </a:t>
            </a:r>
            <a:r>
              <a:rPr lang="en-US" sz="1800" b="1" dirty="0">
                <a:latin typeface="+mj-lt"/>
              </a:rPr>
              <a:t>heterogeneous</a:t>
            </a:r>
            <a:r>
              <a:rPr lang="en-US" sz="1800" dirty="0">
                <a:latin typeface="+mj-lt"/>
              </a:rPr>
              <a:t>, especially with regards to consolidated public economics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>
                <a:latin typeface="+mj-lt"/>
              </a:rPr>
              <a:t>Migrants have thus largely </a:t>
            </a:r>
            <a:r>
              <a:rPr lang="en-US" sz="1800" b="1" dirty="0">
                <a:latin typeface="+mj-lt"/>
              </a:rPr>
              <a:t>support the local public </a:t>
            </a:r>
            <a:r>
              <a:rPr lang="en-US" sz="1800" b="1" dirty="0" smtClean="0">
                <a:latin typeface="+mj-lt"/>
              </a:rPr>
              <a:t>finances</a:t>
            </a:r>
            <a:r>
              <a:rPr lang="en-US" sz="1800" dirty="0" smtClean="0">
                <a:latin typeface="+mj-lt"/>
              </a:rPr>
              <a:t>,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despite </a:t>
            </a:r>
            <a:r>
              <a:rPr lang="en-US" sz="1800" dirty="0">
                <a:latin typeface="+mj-lt"/>
              </a:rPr>
              <a:t>the healthcare rights are based on the residence status and, especially, European </a:t>
            </a:r>
            <a:r>
              <a:rPr lang="en-US" sz="1800" dirty="0" smtClean="0">
                <a:latin typeface="+mj-lt"/>
              </a:rPr>
              <a:t>migrants</a:t>
            </a:r>
            <a:endParaRPr lang="en-US" sz="18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14" y="3789040"/>
            <a:ext cx="1334918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 smtClean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58417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3500" b="1" dirty="0" smtClean="0">
                <a:latin typeface="+mj-lt"/>
              </a:rPr>
              <a:t>UK </a:t>
            </a:r>
            <a:r>
              <a:rPr lang="en-US" sz="3500" b="1" dirty="0">
                <a:latin typeface="+mj-lt"/>
              </a:rPr>
              <a:t>case of study: </a:t>
            </a:r>
            <a:r>
              <a:rPr lang="en-US" sz="3500" b="1" dirty="0" smtClean="0">
                <a:latin typeface="+mj-lt"/>
              </a:rPr>
              <a:t>some empirical </a:t>
            </a:r>
            <a:r>
              <a:rPr lang="en-US" sz="3500" b="1" dirty="0">
                <a:latin typeface="+mj-lt"/>
              </a:rPr>
              <a:t>evidence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680520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latin typeface="+mn-lt"/>
              </a:rPr>
              <a:t>Migrants have thus largely support the </a:t>
            </a:r>
            <a:r>
              <a:rPr lang="en-US" sz="1900" b="1" dirty="0">
                <a:latin typeface="+mn-lt"/>
              </a:rPr>
              <a:t>local public finances </a:t>
            </a:r>
            <a:r>
              <a:rPr lang="en-US" sz="1900" dirty="0" smtClean="0">
                <a:latin typeface="+mn-lt"/>
              </a:rPr>
              <a:t>despite </a:t>
            </a:r>
            <a:r>
              <a:rPr lang="en-US" sz="1900" dirty="0">
                <a:latin typeface="+mn-lt"/>
              </a:rPr>
              <a:t>the healthcare rights are based on the residence status </a:t>
            </a:r>
            <a:r>
              <a:rPr lang="en-US" sz="1900" dirty="0" smtClean="0">
                <a:latin typeface="+mn-lt"/>
              </a:rPr>
              <a:t>and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latin typeface="+mn-lt"/>
              </a:rPr>
              <a:t>In particular, the </a:t>
            </a:r>
            <a:r>
              <a:rPr lang="en-US" sz="1900" b="1" dirty="0" smtClean="0">
                <a:latin typeface="+mn-lt"/>
              </a:rPr>
              <a:t>use of specialist</a:t>
            </a:r>
            <a:r>
              <a:rPr lang="en-US" sz="1900" dirty="0" smtClean="0">
                <a:latin typeface="+mn-lt"/>
              </a:rPr>
              <a:t>, </a:t>
            </a:r>
            <a:r>
              <a:rPr lang="en-US" sz="1900" b="1" dirty="0" smtClean="0">
                <a:latin typeface="+mn-lt"/>
              </a:rPr>
              <a:t>outpatient</a:t>
            </a:r>
            <a:r>
              <a:rPr lang="en-US" sz="1900" dirty="0" smtClean="0">
                <a:latin typeface="+mn-lt"/>
              </a:rPr>
              <a:t> and </a:t>
            </a:r>
            <a:r>
              <a:rPr lang="en-US" sz="1900" b="1" dirty="0" smtClean="0">
                <a:latin typeface="+mn-lt"/>
              </a:rPr>
              <a:t>hospital medicine </a:t>
            </a:r>
            <a:r>
              <a:rPr lang="en-US" sz="1900" dirty="0" smtClean="0">
                <a:latin typeface="+mn-lt"/>
              </a:rPr>
              <a:t>appears to be lower among ethnic minorities than in equivalent white groups – but not consistent by gender, age, or job specialization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latin typeface="+mn-lt"/>
              </a:rPr>
              <a:t>Due </a:t>
            </a:r>
            <a:r>
              <a:rPr lang="en-US" sz="1900" dirty="0">
                <a:latin typeface="+mn-lt"/>
              </a:rPr>
              <a:t>to the migrant presence </a:t>
            </a:r>
            <a:r>
              <a:rPr lang="en-US" sz="1900" b="1" dirty="0">
                <a:latin typeface="+mn-lt"/>
              </a:rPr>
              <a:t>very low effects are registered on NHS waiting </a:t>
            </a:r>
            <a:r>
              <a:rPr lang="en-US" sz="1900" b="1" dirty="0" smtClean="0">
                <a:latin typeface="+mn-lt"/>
              </a:rPr>
              <a:t>times </a:t>
            </a:r>
            <a:r>
              <a:rPr lang="en-US" sz="1900" dirty="0" smtClean="0">
                <a:latin typeface="+mn-lt"/>
              </a:rPr>
              <a:t>– </a:t>
            </a:r>
            <a:r>
              <a:rPr lang="en-US" sz="1900" dirty="0">
                <a:latin typeface="+mn-lt"/>
              </a:rPr>
              <a:t>emergency and outpatient 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latin typeface="+mn-lt"/>
              </a:rPr>
              <a:t>Despite </a:t>
            </a:r>
            <a:r>
              <a:rPr lang="en-US" sz="1900" dirty="0">
                <a:latin typeface="+mn-lt"/>
              </a:rPr>
              <a:t>these studies don’t distinguish between intra-EU and non-EU migrants, on average </a:t>
            </a:r>
            <a:r>
              <a:rPr lang="en-US" sz="1900" b="1" dirty="0">
                <a:latin typeface="+mn-lt"/>
              </a:rPr>
              <a:t>intra-EU migrants are younger than </a:t>
            </a:r>
            <a:r>
              <a:rPr lang="en-US" sz="1900" b="1" dirty="0" smtClean="0">
                <a:latin typeface="+mn-lt"/>
              </a:rPr>
              <a:t>TCN </a:t>
            </a:r>
            <a:r>
              <a:rPr lang="en-US" sz="1900" dirty="0" smtClean="0">
                <a:latin typeface="+mn-lt"/>
              </a:rPr>
              <a:t>so </a:t>
            </a:r>
            <a:r>
              <a:rPr lang="en-US" sz="1900" dirty="0">
                <a:latin typeface="+mn-lt"/>
              </a:rPr>
              <a:t>less likely to use health </a:t>
            </a:r>
            <a:r>
              <a:rPr lang="en-US" sz="1900" dirty="0" smtClean="0">
                <a:latin typeface="+mn-lt"/>
              </a:rPr>
              <a:t>services</a:t>
            </a:r>
            <a:endParaRPr lang="en-GB" sz="1900" dirty="0" smtClean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79" y="4928819"/>
            <a:ext cx="1981690" cy="17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0" y="396245"/>
            <a:ext cx="4248472" cy="12349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b="1" dirty="0">
                <a:latin typeface="+mj-lt"/>
              </a:rPr>
              <a:t>The </a:t>
            </a:r>
            <a:r>
              <a:rPr lang="en-US" b="1" i="1" dirty="0" err="1">
                <a:latin typeface="+mj-lt"/>
              </a:rPr>
              <a:t>Brexit</a:t>
            </a:r>
            <a:r>
              <a:rPr lang="en-US" b="1" i="1" dirty="0">
                <a:latin typeface="+mj-lt"/>
              </a:rPr>
              <a:t> </a:t>
            </a:r>
            <a:r>
              <a:rPr lang="en-US" b="1" dirty="0">
                <a:latin typeface="+mj-lt"/>
              </a:rPr>
              <a:t>propaganda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773028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latin typeface="+mn-lt"/>
              </a:rPr>
              <a:t>The </a:t>
            </a:r>
            <a:r>
              <a:rPr lang="en-US" sz="1900" b="1" dirty="0" smtClean="0">
                <a:latin typeface="+mn-lt"/>
              </a:rPr>
              <a:t>impact </a:t>
            </a:r>
            <a:r>
              <a:rPr lang="en-US" sz="1900" b="1" dirty="0">
                <a:latin typeface="+mn-lt"/>
              </a:rPr>
              <a:t>of migrants on UK health </a:t>
            </a:r>
            <a:r>
              <a:rPr lang="en-US" sz="1900" b="1" dirty="0" smtClean="0">
                <a:latin typeface="+mn-lt"/>
              </a:rPr>
              <a:t>system </a:t>
            </a:r>
            <a:r>
              <a:rPr lang="en-US" sz="1900" dirty="0" smtClean="0">
                <a:latin typeface="+mn-lt"/>
              </a:rPr>
              <a:t>(</a:t>
            </a:r>
            <a:r>
              <a:rPr lang="en-US" sz="1900" dirty="0">
                <a:latin typeface="+mn-lt"/>
              </a:rPr>
              <a:t>IPSOS Mori Highlights, 2015</a:t>
            </a:r>
            <a:r>
              <a:rPr lang="en-US" sz="1900" dirty="0" smtClean="0">
                <a:latin typeface="+mn-lt"/>
              </a:rPr>
              <a:t>):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dirty="0" smtClean="0">
                <a:latin typeface="+mn-lt"/>
              </a:rPr>
              <a:t>almost </a:t>
            </a:r>
            <a:r>
              <a:rPr lang="en-US" sz="1900" dirty="0">
                <a:latin typeface="+mn-lt"/>
              </a:rPr>
              <a:t>2/3 of British interviews </a:t>
            </a:r>
            <a:r>
              <a:rPr lang="en-US" sz="1900" dirty="0" smtClean="0">
                <a:latin typeface="+mn-lt"/>
              </a:rPr>
              <a:t>greater </a:t>
            </a:r>
            <a:r>
              <a:rPr lang="en-US" sz="1900" dirty="0">
                <a:latin typeface="+mn-lt"/>
              </a:rPr>
              <a:t>restrictions on free movement </a:t>
            </a:r>
            <a:endParaRPr lang="en-US" sz="1900" dirty="0" smtClean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1900" dirty="0" smtClean="0">
                <a:latin typeface="+mn-lt"/>
              </a:rPr>
              <a:t>¾ </a:t>
            </a:r>
            <a:r>
              <a:rPr lang="en-US" sz="1900" dirty="0">
                <a:latin typeface="+mn-lt"/>
              </a:rPr>
              <a:t>mentioned pressure on public services and six in ten cite people coming to claim benefits as their reason for </a:t>
            </a:r>
            <a:r>
              <a:rPr lang="en-US" sz="1900" i="1" dirty="0" err="1" smtClean="0">
                <a:latin typeface="+mn-lt"/>
              </a:rPr>
              <a:t>Brexit</a:t>
            </a:r>
            <a:endParaRPr lang="en-US" sz="1900" i="1" dirty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 smtClean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 smtClean="0">
                <a:latin typeface="+mn-lt"/>
              </a:rPr>
              <a:t>Beyond </a:t>
            </a:r>
            <a:r>
              <a:rPr lang="en-US" sz="1900" dirty="0">
                <a:latin typeface="+mn-lt"/>
              </a:rPr>
              <a:t>the former PM, Cameron, </a:t>
            </a:r>
            <a:r>
              <a:rPr lang="en-US" sz="1900" dirty="0" smtClean="0">
                <a:latin typeface="+mn-lt"/>
              </a:rPr>
              <a:t>also </a:t>
            </a:r>
            <a:r>
              <a:rPr lang="en-US" sz="1900" dirty="0">
                <a:latin typeface="+mn-lt"/>
              </a:rPr>
              <a:t>Johnson (Conservative Party) and </a:t>
            </a:r>
            <a:r>
              <a:rPr lang="en-US" sz="1900" dirty="0" smtClean="0">
                <a:latin typeface="+mn-lt"/>
              </a:rPr>
              <a:t>Farage </a:t>
            </a:r>
            <a:r>
              <a:rPr lang="en-US" sz="1900" dirty="0">
                <a:latin typeface="+mn-lt"/>
              </a:rPr>
              <a:t>(UKIP) </a:t>
            </a:r>
            <a:r>
              <a:rPr lang="en-US" sz="1900" dirty="0" smtClean="0">
                <a:latin typeface="+mn-lt"/>
              </a:rPr>
              <a:t>– </a:t>
            </a:r>
            <a:r>
              <a:rPr lang="en-US" sz="1900" dirty="0">
                <a:latin typeface="+mn-lt"/>
              </a:rPr>
              <a:t>“Leave” campaigners - claimed for </a:t>
            </a:r>
            <a:r>
              <a:rPr lang="en-US" sz="1900" b="1" dirty="0">
                <a:latin typeface="+mn-lt"/>
              </a:rPr>
              <a:t>too much pressures on public services</a:t>
            </a:r>
            <a:r>
              <a:rPr lang="en-US" sz="1900" dirty="0">
                <a:latin typeface="+mn-lt"/>
              </a:rPr>
              <a:t>, </a:t>
            </a:r>
            <a:r>
              <a:rPr lang="en-US" sz="1900" b="1" dirty="0">
                <a:latin typeface="+mn-lt"/>
              </a:rPr>
              <a:t>waiting lists in hospitals </a:t>
            </a:r>
            <a:r>
              <a:rPr lang="en-US" sz="1900" dirty="0">
                <a:latin typeface="+mn-lt"/>
              </a:rPr>
              <a:t>and in</a:t>
            </a:r>
            <a:r>
              <a:rPr lang="en-US" sz="1900" b="1" dirty="0">
                <a:latin typeface="+mn-lt"/>
              </a:rPr>
              <a:t> schools </a:t>
            </a:r>
            <a:r>
              <a:rPr lang="en-US" sz="1900" dirty="0">
                <a:latin typeface="+mn-lt"/>
              </a:rPr>
              <a:t>due to </a:t>
            </a:r>
            <a:r>
              <a:rPr lang="en-US" sz="1900" dirty="0" smtClean="0">
                <a:latin typeface="+mn-lt"/>
              </a:rPr>
              <a:t>migrants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500" dirty="0" smtClean="0">
              <a:latin typeface="+mn-lt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900" dirty="0">
                <a:latin typeface="+mn-lt"/>
              </a:rPr>
              <a:t>I</a:t>
            </a:r>
            <a:r>
              <a:rPr lang="en-US" sz="1900" dirty="0" smtClean="0">
                <a:latin typeface="+mn-lt"/>
              </a:rPr>
              <a:t>ndeed</a:t>
            </a:r>
            <a:r>
              <a:rPr lang="en-US" sz="1900" dirty="0">
                <a:latin typeface="+mn-lt"/>
              </a:rPr>
              <a:t>, during the referendum campaign, with a </a:t>
            </a:r>
            <a:r>
              <a:rPr lang="en-US" sz="1900" b="1" dirty="0">
                <a:latin typeface="+mn-lt"/>
              </a:rPr>
              <a:t>typical “post-truth” stratagem</a:t>
            </a:r>
            <a:r>
              <a:rPr lang="en-US" sz="1900" dirty="0">
                <a:latin typeface="+mn-lt"/>
              </a:rPr>
              <a:t>, “Leave” campaigners made repeated use of the claim that EU membership cost £350 million a </a:t>
            </a:r>
            <a:r>
              <a:rPr lang="en-US" sz="1900" dirty="0" smtClean="0">
                <a:latin typeface="+mn-lt"/>
              </a:rPr>
              <a:t>week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26" y="5168271"/>
            <a:ext cx="2650837" cy="146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5302682"/>
            <a:ext cx="2219103" cy="13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427649" y="260648"/>
            <a:ext cx="4579978" cy="136815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US" sz="3500" b="1" dirty="0" smtClean="0">
                <a:latin typeface="+mj-lt"/>
              </a:rPr>
              <a:t>The impact of migrants </a:t>
            </a:r>
            <a:br>
              <a:rPr lang="en-US" sz="3500" b="1" dirty="0" smtClean="0">
                <a:latin typeface="+mj-lt"/>
              </a:rPr>
            </a:br>
            <a:r>
              <a:rPr lang="en-US" sz="3500" b="1" dirty="0" smtClean="0">
                <a:latin typeface="+mj-lt"/>
              </a:rPr>
              <a:t>on UK health system</a:t>
            </a:r>
            <a:endParaRPr lang="en-US" sz="3500" b="1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51520" y="1772815"/>
            <a:ext cx="8640960" cy="4960710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>
                <a:latin typeface="+mj-lt"/>
              </a:rPr>
              <a:t>According to the </a:t>
            </a:r>
            <a:r>
              <a:rPr lang="en-US" sz="1700" b="1" dirty="0">
                <a:latin typeface="+mj-lt"/>
              </a:rPr>
              <a:t>latest estimates </a:t>
            </a:r>
            <a:r>
              <a:rPr lang="en-US" sz="1700" dirty="0" smtClean="0">
                <a:latin typeface="+mj-lt"/>
              </a:rPr>
              <a:t>the </a:t>
            </a:r>
            <a:r>
              <a:rPr lang="en-US" sz="1700" dirty="0">
                <a:latin typeface="+mj-lt"/>
              </a:rPr>
              <a:t>share of </a:t>
            </a:r>
            <a:r>
              <a:rPr lang="en-US" sz="1700" dirty="0" smtClean="0">
                <a:latin typeface="+mj-lt"/>
              </a:rPr>
              <a:t>PHE/THE is </a:t>
            </a:r>
            <a:r>
              <a:rPr lang="en-US" sz="1700" dirty="0">
                <a:latin typeface="+mj-lt"/>
              </a:rPr>
              <a:t>stable – around 82% in UK  </a:t>
            </a:r>
            <a:r>
              <a:rPr lang="en-US" sz="1700" dirty="0" smtClean="0">
                <a:latin typeface="+mj-lt"/>
              </a:rPr>
              <a:t>– </a:t>
            </a:r>
            <a:r>
              <a:rPr lang="en-US" sz="1700" dirty="0">
                <a:latin typeface="+mj-lt"/>
              </a:rPr>
              <a:t>but the one of private payments is around 11 </a:t>
            </a:r>
            <a:r>
              <a:rPr lang="en-US" sz="1700" dirty="0" smtClean="0">
                <a:latin typeface="+mj-lt"/>
              </a:rPr>
              <a:t>% despite the NHS: UK </a:t>
            </a:r>
            <a:r>
              <a:rPr lang="en-US" sz="1700" dirty="0">
                <a:latin typeface="+mj-lt"/>
              </a:rPr>
              <a:t>is presenting an increasing share of OOP but decreasing share of poor </a:t>
            </a:r>
            <a:r>
              <a:rPr lang="en-US" sz="1700" dirty="0" smtClean="0">
                <a:latin typeface="+mj-lt"/>
              </a:rPr>
              <a:t>people </a:t>
            </a:r>
            <a:r>
              <a:rPr lang="en-US" sz="1700" dirty="0">
                <a:latin typeface="+mj-lt"/>
              </a:rPr>
              <a:t>declaring good (Borges and Guidi, </a:t>
            </a:r>
            <a:r>
              <a:rPr lang="en-US" sz="1700" dirty="0" smtClean="0">
                <a:latin typeface="+mj-lt"/>
              </a:rPr>
              <a:t>2018)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 smtClean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700" dirty="0" smtClean="0">
              <a:latin typeface="+mj-lt"/>
              <a:ea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 smtClean="0">
                <a:latin typeface="+mj-lt"/>
                <a:ea typeface="Calibri" panose="020F0502020204030204" pitchFamily="34" charset="0"/>
              </a:rPr>
              <a:t>The </a:t>
            </a:r>
            <a:r>
              <a:rPr lang="en-US" sz="1700" dirty="0">
                <a:latin typeface="+mj-lt"/>
                <a:ea typeface="Calibri" panose="020F0502020204030204" pitchFamily="34" charset="0"/>
              </a:rPr>
              <a:t>effect of immigrants on medical expenses, incurred by the NHS, </a:t>
            </a:r>
            <a:r>
              <a:rPr lang="en-US" sz="1700" dirty="0" smtClean="0">
                <a:latin typeface="+mj-lt"/>
                <a:ea typeface="Calibri" panose="020F0502020204030204" pitchFamily="34" charset="0"/>
              </a:rPr>
              <a:t>varies. A</a:t>
            </a:r>
            <a:r>
              <a:rPr lang="en-GB" sz="1700" dirty="0" err="1" smtClean="0">
                <a:latin typeface="+mj-lt"/>
                <a:ea typeface="Calibri" panose="020F0502020204030204" pitchFamily="34" charset="0"/>
              </a:rPr>
              <a:t>nalysing</a:t>
            </a:r>
            <a:r>
              <a:rPr lang="en-US" sz="1700" dirty="0" smtClean="0">
                <a:latin typeface="+mj-lt"/>
                <a:ea typeface="Calibri" panose="020F0502020204030204" pitchFamily="34" charset="0"/>
              </a:rPr>
              <a:t> </a:t>
            </a:r>
            <a:r>
              <a:rPr lang="en-US" sz="1700" dirty="0">
                <a:latin typeface="+mj-lt"/>
                <a:ea typeface="Calibri" panose="020F0502020204030204" pitchFamily="34" charset="0"/>
              </a:rPr>
              <a:t>the real impact of migrants on (British) health sector according to above mentioned scheme (Rowthorn, 2008): </a:t>
            </a:r>
            <a:endParaRPr lang="en-GB" sz="1700" dirty="0">
              <a:latin typeface="+mj-lt"/>
              <a:ea typeface="Calibri" panose="020F0502020204030204" pitchFamily="34" charset="0"/>
            </a:endParaRP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latin typeface="+mj-lt"/>
                <a:ea typeface="Times New Roman" panose="02020603050405020304" pitchFamily="18" charset="0"/>
              </a:rPr>
              <a:t>Age pyramid and aging process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: about 35% of foreign-born workers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</a:rPr>
              <a:t>aged 25-35 years 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old in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</a:rPr>
              <a:t>2015</a:t>
            </a: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 smtClean="0">
                <a:latin typeface="+mj-lt"/>
                <a:ea typeface="Times New Roman" panose="02020603050405020304" pitchFamily="18" charset="0"/>
              </a:rPr>
              <a:t>Fertility </a:t>
            </a:r>
            <a:r>
              <a:rPr lang="en-GB" sz="1400" b="1" dirty="0">
                <a:latin typeface="+mj-lt"/>
                <a:ea typeface="Times New Roman" panose="02020603050405020304" pitchFamily="18" charset="0"/>
              </a:rPr>
              <a:t>and mortality rates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: in 2014 27% (1 in 3) of all babies were born to foreign-born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</a:rPr>
              <a:t>mothers</a:t>
            </a:r>
          </a:p>
          <a:p>
            <a:pPr lvl="1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400" b="1" dirty="0">
                <a:latin typeface="+mj-lt"/>
                <a:ea typeface="Times New Roman" panose="02020603050405020304" pitchFamily="18" charset="0"/>
              </a:rPr>
              <a:t>T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</a:rPr>
              <a:t>he </a:t>
            </a:r>
            <a:r>
              <a:rPr lang="en-GB" sz="1400" b="1" dirty="0">
                <a:latin typeface="+mj-lt"/>
                <a:ea typeface="Times New Roman" panose="02020603050405020304" pitchFamily="18" charset="0"/>
              </a:rPr>
              <a:t>degree of integration into the </a:t>
            </a:r>
            <a:r>
              <a:rPr lang="en-GB" sz="1400" b="1" dirty="0" smtClean="0">
                <a:latin typeface="+mj-lt"/>
                <a:ea typeface="Times New Roman" panose="02020603050405020304" pitchFamily="18" charset="0"/>
              </a:rPr>
              <a:t>labour </a:t>
            </a:r>
            <a:r>
              <a:rPr lang="en-GB" sz="1400" b="1" dirty="0">
                <a:latin typeface="+mj-lt"/>
                <a:ea typeface="Times New Roman" panose="02020603050405020304" pitchFamily="18" charset="0"/>
              </a:rPr>
              <a:t>market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: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</a:rPr>
              <a:t>migrants 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helped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</a:rPr>
              <a:t>fill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 shortfall of 50,000 clinically trained staff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</a:rPr>
              <a:t>. Migration </a:t>
            </a:r>
            <a:r>
              <a:rPr lang="en-GB" sz="1400" dirty="0">
                <a:latin typeface="+mj-lt"/>
                <a:ea typeface="Times New Roman" panose="02020603050405020304" pitchFamily="18" charset="0"/>
              </a:rPr>
              <a:t>reduces the average physical burden of UK-born workers in England and Wales </a:t>
            </a:r>
            <a:r>
              <a:rPr lang="en-GB" sz="1400" dirty="0" smtClean="0">
                <a:latin typeface="+mj-lt"/>
                <a:ea typeface="Times New Roman" panose="02020603050405020304" pitchFamily="18" charset="0"/>
              </a:rPr>
              <a:t>in 2003-2013</a:t>
            </a:r>
            <a:endParaRPr lang="en-GB" sz="1400" dirty="0"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54" y="2636912"/>
            <a:ext cx="437627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0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  <a:p>
            <a:pPr marL="400050" lvl="1" indent="0">
              <a:buNone/>
            </a:pPr>
            <a:endParaRPr lang="en-GB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0B5C6D-7C0A-40A2-93E5-45B7AD5C39FE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64022" y="260648"/>
            <a:ext cx="4355976" cy="136815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tabLst>
                <a:tab pos="271463" algn="l"/>
              </a:tabLst>
            </a:pPr>
            <a:r>
              <a:rPr lang="en-GB" b="1" dirty="0" smtClean="0">
                <a:latin typeface="+mj-lt"/>
              </a:rPr>
              <a:t>Provisional conclusions</a:t>
            </a:r>
            <a:endParaRPr lang="en-GB" b="1" dirty="0">
              <a:latin typeface="+mj-lt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07572" y="1844824"/>
            <a:ext cx="8512900" cy="4608512"/>
          </a:xfr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Migration</a:t>
            </a:r>
            <a:r>
              <a:rPr lang="en-US" sz="2000" dirty="0" smtClean="0">
                <a:latin typeface="+mn-lt"/>
              </a:rPr>
              <a:t> by </a:t>
            </a:r>
            <a:r>
              <a:rPr lang="en-US" sz="2000" dirty="0">
                <a:latin typeface="+mn-lt"/>
              </a:rPr>
              <a:t>creating more pressure on consolidated services or requiring new ones, affects the demand and supply of health </a:t>
            </a:r>
            <a:r>
              <a:rPr lang="en-US" sz="2000" dirty="0" smtClean="0">
                <a:latin typeface="+mn-lt"/>
              </a:rPr>
              <a:t>goods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 sustainability of services will be target the social inequalities (Guidi and </a:t>
            </a:r>
            <a:r>
              <a:rPr lang="en-US" sz="2000" dirty="0" err="1" smtClean="0">
                <a:latin typeface="+mn-lt"/>
                <a:sym typeface="Wingdings" panose="05000000000000000000" pitchFamily="2" charset="2"/>
              </a:rPr>
              <a:t>Petretto</a:t>
            </a:r>
            <a:r>
              <a:rPr lang="en-US" sz="2000" dirty="0" smtClean="0">
                <a:latin typeface="+mn-lt"/>
                <a:sym typeface="Wingdings" panose="05000000000000000000" pitchFamily="2" charset="2"/>
              </a:rPr>
              <a:t>, 2018)</a:t>
            </a:r>
            <a:endParaRPr lang="en-US" sz="2000" b="1" dirty="0" smtClean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Migrants </a:t>
            </a:r>
            <a:r>
              <a:rPr lang="en-US" sz="2000" dirty="0" smtClean="0">
                <a:latin typeface="+mn-lt"/>
              </a:rPr>
              <a:t>are </a:t>
            </a:r>
            <a:r>
              <a:rPr lang="en-US" sz="2000" dirty="0">
                <a:latin typeface="+mn-lt"/>
              </a:rPr>
              <a:t>facing serious inequalities in health status and public health provision as iniquities in health care </a:t>
            </a:r>
            <a:r>
              <a:rPr lang="en-US" sz="2000" dirty="0" smtClean="0">
                <a:latin typeface="+mn-lt"/>
              </a:rPr>
              <a:t>access (Lancet, 2018), </a:t>
            </a:r>
            <a:r>
              <a:rPr lang="en-US" sz="2000" dirty="0">
                <a:latin typeface="+mn-lt"/>
              </a:rPr>
              <a:t>as shown by the British </a:t>
            </a:r>
            <a:r>
              <a:rPr lang="en-US" sz="2000" dirty="0" smtClean="0">
                <a:latin typeface="+mn-lt"/>
              </a:rPr>
              <a:t>example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latin typeface="+mn-lt"/>
              </a:rPr>
              <a:t>Health </a:t>
            </a:r>
            <a:r>
              <a:rPr lang="en-US" sz="2000" b="1" dirty="0">
                <a:latin typeface="+mn-lt"/>
              </a:rPr>
              <a:t>policies </a:t>
            </a:r>
            <a:r>
              <a:rPr lang="en-US" sz="2000" dirty="0">
                <a:latin typeface="+mn-lt"/>
              </a:rPr>
              <a:t>should continue to ensures parity of access, based on the rigorous application of research </a:t>
            </a:r>
            <a:r>
              <a:rPr lang="en-US" sz="2000" dirty="0" smtClean="0">
                <a:latin typeface="+mn-lt"/>
              </a:rPr>
              <a:t>evidence, taking into account the distorted public perception of the </a:t>
            </a:r>
            <a:r>
              <a:rPr lang="en-US" sz="2000" dirty="0">
                <a:latin typeface="+mn-lt"/>
              </a:rPr>
              <a:t>phenomenon </a:t>
            </a:r>
            <a:endParaRPr lang="nb-NO" sz="2000" dirty="0" smtClean="0">
              <a:latin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GB" sz="2000" b="1" dirty="0" smtClean="0">
                <a:latin typeface="+mn-lt"/>
              </a:rPr>
              <a:t>Citizens vs. Voters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20" y="4573154"/>
            <a:ext cx="1815083" cy="17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RSCAS_Template</Template>
  <TotalTime>266</TotalTime>
  <Words>975</Words>
  <Application>Microsoft Office PowerPoint</Application>
  <PresentationFormat>On-screen Show (4:3)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Presentation1</vt:lpstr>
      <vt:lpstr>1_Custom Design</vt:lpstr>
      <vt:lpstr>Disentangling Data Narratives: The Impact of Migrants on European Welfare Systems</vt:lpstr>
      <vt:lpstr>Presentation outline</vt:lpstr>
      <vt:lpstr>The starting point: research focus</vt:lpstr>
      <vt:lpstr>The  European Scenario</vt:lpstr>
      <vt:lpstr>UK case of study: some empirical evidence</vt:lpstr>
      <vt:lpstr>UK case of study: some empirical evidence</vt:lpstr>
      <vt:lpstr>The Brexit propaganda</vt:lpstr>
      <vt:lpstr>The impact of migrants  on UK health system</vt:lpstr>
      <vt:lpstr>Provisional conclusions</vt:lpstr>
      <vt:lpstr>Thanks 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and communicating  the real impact of migrants in the receiving societies: the example of health systems</dc:title>
  <dc:creator>cguidi</dc:creator>
  <cp:lastModifiedBy>Guidi, Caterina Francesca</cp:lastModifiedBy>
  <cp:revision>143</cp:revision>
  <dcterms:created xsi:type="dcterms:W3CDTF">2018-01-11T17:16:15Z</dcterms:created>
  <dcterms:modified xsi:type="dcterms:W3CDTF">2018-09-28T10:01:13Z</dcterms:modified>
</cp:coreProperties>
</file>