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9"/>
  </p:notesMasterIdLst>
  <p:handoutMasterIdLst>
    <p:handoutMasterId r:id="rId30"/>
  </p:handoutMasterIdLst>
  <p:sldIdLst>
    <p:sldId id="513" r:id="rId6"/>
    <p:sldId id="514" r:id="rId7"/>
    <p:sldId id="515" r:id="rId8"/>
    <p:sldId id="516" r:id="rId9"/>
    <p:sldId id="517" r:id="rId10"/>
    <p:sldId id="518" r:id="rId11"/>
    <p:sldId id="527" r:id="rId12"/>
    <p:sldId id="528" r:id="rId13"/>
    <p:sldId id="529" r:id="rId14"/>
    <p:sldId id="519" r:id="rId15"/>
    <p:sldId id="520" r:id="rId16"/>
    <p:sldId id="521" r:id="rId17"/>
    <p:sldId id="523" r:id="rId18"/>
    <p:sldId id="530" r:id="rId19"/>
    <p:sldId id="531" r:id="rId20"/>
    <p:sldId id="533" r:id="rId21"/>
    <p:sldId id="525" r:id="rId22"/>
    <p:sldId id="534" r:id="rId23"/>
    <p:sldId id="522" r:id="rId24"/>
    <p:sldId id="526" r:id="rId25"/>
    <p:sldId id="524" r:id="rId26"/>
    <p:sldId id="535" r:id="rId27"/>
    <p:sldId id="532" r:id="rId28"/>
  </p:sldIdLst>
  <p:sldSz cx="9144000" cy="5143500" type="screen16x9"/>
  <p:notesSz cx="6669088" cy="9926638"/>
  <p:defaultTextStyle>
    <a:defPPr>
      <a:defRPr lang="it-IT"/>
    </a:defPPr>
    <a:lvl1pPr marL="0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69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964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945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94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93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928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1">
          <p15:clr>
            <a:srgbClr val="A4A3A4"/>
          </p15:clr>
        </p15:guide>
        <p15:guide id="2" orient="horz" pos="2132">
          <p15:clr>
            <a:srgbClr val="A4A3A4"/>
          </p15:clr>
        </p15:guide>
        <p15:guide id="3" pos="838">
          <p15:clr>
            <a:srgbClr val="A4A3A4"/>
          </p15:clr>
        </p15:guide>
        <p15:guide id="4" orient="horz" pos="1350">
          <p15:clr>
            <a:srgbClr val="A4A3A4"/>
          </p15:clr>
        </p15:guide>
        <p15:guide id="5" pos="3009">
          <p15:clr>
            <a:srgbClr val="A4A3A4"/>
          </p15:clr>
        </p15:guide>
        <p15:guide id="6" orient="horz" pos="3121">
          <p15:clr>
            <a:srgbClr val="A4A3A4"/>
          </p15:clr>
        </p15:guide>
        <p15:guide id="7" orient="horz" pos="177">
          <p15:clr>
            <a:srgbClr val="A4A3A4"/>
          </p15:clr>
        </p15:guide>
        <p15:guide id="8" pos="3706">
          <p15:clr>
            <a:srgbClr val="A4A3A4"/>
          </p15:clr>
        </p15:guide>
        <p15:guide id="9" pos="8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098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betta segre" initials="" lastIdx="0" clrIdx="0"/>
  <p:cmAuthor id="1" name="Annalisa Cicerchia" initials="AC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023"/>
    <a:srgbClr val="CF1E24"/>
    <a:srgbClr val="F4C34F"/>
    <a:srgbClr val="4479CB"/>
    <a:srgbClr val="FDB409"/>
    <a:srgbClr val="CB6131"/>
    <a:srgbClr val="FFFF0A"/>
    <a:srgbClr val="FB0005"/>
    <a:srgbClr val="7E76AD"/>
    <a:srgbClr val="918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33" autoAdjust="0"/>
    <p:restoredTop sz="62763" autoAdjust="0"/>
  </p:normalViewPr>
  <p:slideViewPr>
    <p:cSldViewPr snapToGrid="0" snapToObjects="1" showGuides="1">
      <p:cViewPr varScale="1">
        <p:scale>
          <a:sx n="93" d="100"/>
          <a:sy n="93" d="100"/>
        </p:scale>
        <p:origin x="1328" y="192"/>
      </p:cViewPr>
      <p:guideLst>
        <p:guide orient="horz" pos="3411"/>
        <p:guide orient="horz" pos="2132"/>
        <p:guide pos="838"/>
        <p:guide orient="horz" pos="1350"/>
        <p:guide pos="3009"/>
        <p:guide orient="horz" pos="3121"/>
        <p:guide orient="horz" pos="177"/>
        <p:guide pos="3706"/>
        <p:guide pos="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1938" y="708"/>
      </p:cViewPr>
      <p:guideLst>
        <p:guide orient="horz" pos="3126"/>
        <p:guide pos="2098"/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8" y="1"/>
            <a:ext cx="2889938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97E234F1-5CD4-4491-B051-D7AA0C744754}" type="datetimeFigureOut">
              <a:rPr lang="it-IT" smtClean="0"/>
              <a:pPr/>
              <a:t>18/10/18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889938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8" y="9428584"/>
            <a:ext cx="2889938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B8DE55D1-629F-49A4-9FDE-99C53E24F7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33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03675B2E-259A-455A-90BD-8AAEC99B0A21}" type="datetimeFigureOut">
              <a:rPr lang="it-IT" smtClean="0"/>
              <a:pPr/>
              <a:t>18/10/18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9" rIns="93158" bIns="4657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3158" tIns="46579" rIns="93158" bIns="46579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9938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8" y="9428584"/>
            <a:ext cx="2889938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A0CDC2D9-3DBA-4042-BDB9-A8016BB39CB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1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2772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66909" y="4629810"/>
            <a:ext cx="533527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794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66909" y="4629810"/>
            <a:ext cx="533527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754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66909" y="4629810"/>
            <a:ext cx="533527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309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66909" y="4629810"/>
            <a:ext cx="533527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566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66909" y="4629810"/>
            <a:ext cx="533527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915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66909" y="4629810"/>
            <a:ext cx="533527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602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66909" y="4629810"/>
            <a:ext cx="533527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213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66909" y="4629810"/>
            <a:ext cx="533527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329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66909" y="4629810"/>
            <a:ext cx="533527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642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66909" y="4629810"/>
            <a:ext cx="533527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61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66909" y="4629810"/>
            <a:ext cx="533527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66909" y="4629810"/>
            <a:ext cx="533527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444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66909" y="4629810"/>
            <a:ext cx="533527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532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66909" y="4629810"/>
            <a:ext cx="533527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69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66909" y="4629810"/>
            <a:ext cx="533527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66909" y="4629810"/>
            <a:ext cx="533527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699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66909" y="4629810"/>
            <a:ext cx="533527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590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66909" y="4629810"/>
            <a:ext cx="533527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0318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66909" y="4629810"/>
            <a:ext cx="533527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940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66909" y="4629810"/>
            <a:ext cx="533527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9188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66909" y="4629810"/>
            <a:ext cx="533527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533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66909" y="4629810"/>
            <a:ext cx="533527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20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5CD-D97A-42E3-A261-F6AF80EA1DCD}" type="datetime1">
              <a:rPr lang="it-IT" smtClean="0"/>
              <a:pPr/>
              <a:t>18/10/18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0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3332-2590-4AB6-A2A4-267ACA49E8F6}" type="datetime1">
              <a:rPr lang="it-IT" smtClean="0"/>
              <a:pPr/>
              <a:t>18/10/18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0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8BEB-58C6-41C9-A476-75C9D3D8F8A1}" type="datetime1">
              <a:rPr lang="it-IT" smtClean="0"/>
              <a:pPr/>
              <a:t>18/10/18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934-1F2E-4757-894E-F700EFA038F3}" type="datetime1">
              <a:rPr lang="it-IT" smtClean="0"/>
              <a:pPr/>
              <a:t>18/10/18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040-A7BC-45C8-B5D2-3669F4F8F866}" type="datetime1">
              <a:rPr lang="it-IT" smtClean="0"/>
              <a:pPr/>
              <a:t>18/10/18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6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B89-622F-49F4-B6E0-9C1974EC759C}" type="datetime1">
              <a:rPr lang="it-IT" smtClean="0"/>
              <a:pPr/>
              <a:t>18/10/18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6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1CB0-BD7A-46BE-AA45-931A9647994E}" type="datetime1">
              <a:rPr lang="it-IT" smtClean="0"/>
              <a:pPr/>
              <a:t>18/10/18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5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310-E375-432E-BF38-809E27DAFF4E}" type="datetime1">
              <a:rPr lang="it-IT" smtClean="0"/>
              <a:pPr/>
              <a:t>18/10/18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50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2B7B-AE80-4687-80AE-8EA82F4E098D}" type="datetime1">
              <a:rPr lang="it-IT" smtClean="0"/>
              <a:pPr/>
              <a:t>18/10/18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7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3" y="204788"/>
            <a:ext cx="3008312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2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53E0-FC4E-4B7F-8057-B77F70D6E236}" type="datetime1">
              <a:rPr lang="it-IT" smtClean="0"/>
              <a:pPr/>
              <a:t>18/10/18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1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9" y="3600453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81" indent="0">
              <a:buNone/>
              <a:defRPr sz="2800"/>
            </a:lvl2pPr>
            <a:lvl3pPr marL="913981" indent="0">
              <a:buNone/>
              <a:defRPr sz="2400"/>
            </a:lvl3pPr>
            <a:lvl4pPr marL="1370969" indent="0">
              <a:buNone/>
              <a:defRPr sz="2000"/>
            </a:lvl4pPr>
            <a:lvl5pPr marL="1827964" indent="0">
              <a:buNone/>
              <a:defRPr sz="2000"/>
            </a:lvl5pPr>
            <a:lvl6pPr marL="2284945" indent="0">
              <a:buNone/>
              <a:defRPr sz="2000"/>
            </a:lvl6pPr>
            <a:lvl7pPr marL="2741943" indent="0">
              <a:buNone/>
              <a:defRPr sz="2000"/>
            </a:lvl7pPr>
            <a:lvl8pPr marL="3198933" indent="0">
              <a:buNone/>
              <a:defRPr sz="2000"/>
            </a:lvl8pPr>
            <a:lvl9pPr marL="365592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9" y="4025515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BA9-3404-40F9-B634-F63589F63DDE}" type="datetime1">
              <a:rPr lang="it-IT" smtClean="0"/>
              <a:pPr/>
              <a:t>18/10/18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8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6" tIns="45699" rIns="91396" bIns="45699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396" tIns="45699" rIns="91396" bIns="45699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78DA-C07C-4612-802D-8780D03DB2F3}" type="datetime1">
              <a:rPr lang="it-IT" smtClean="0"/>
              <a:pPr/>
              <a:t>18/10/18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1" y="4767266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39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hf hdr="0" ftr="0" dt="0"/>
  <p:txStyles>
    <p:titleStyle>
      <a:lvl1pPr algn="ctr" defTabSz="456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5" indent="-342745" algn="l" defTabSz="456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3" indent="-285618" algn="l" defTabSz="456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2" indent="-228497" algn="l" defTabSz="456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7" indent="-228497" algn="l" defTabSz="456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7" algn="l" defTabSz="456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55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6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31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9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9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4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5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3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28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 txBox="1">
            <a:spLocks/>
          </p:cNvSpPr>
          <p:nvPr/>
        </p:nvSpPr>
        <p:spPr>
          <a:xfrm>
            <a:off x="1162539" y="-1"/>
            <a:ext cx="8049193" cy="333955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162540" y="1714500"/>
            <a:ext cx="7536960" cy="2744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ts val="3000"/>
              </a:lnSpc>
            </a:pPr>
            <a:r>
              <a:rPr lang="it-IT" sz="3200" b="1" dirty="0">
                <a:solidFill>
                  <a:srgbClr val="CF1E24"/>
                </a:solidFill>
              </a:rPr>
              <a:t>Statistical </a:t>
            </a:r>
            <a:r>
              <a:rPr lang="it-IT" sz="3200" b="1" dirty="0" err="1">
                <a:solidFill>
                  <a:srgbClr val="CF1E24"/>
                </a:solidFill>
              </a:rPr>
              <a:t>literacy</a:t>
            </a:r>
            <a:r>
              <a:rPr lang="it-IT" sz="3200" b="1" dirty="0">
                <a:solidFill>
                  <a:srgbClr val="CF1E24"/>
                </a:solidFill>
              </a:rPr>
              <a:t>: </a:t>
            </a:r>
          </a:p>
          <a:p>
            <a:pPr fontAlgn="base">
              <a:lnSpc>
                <a:spcPts val="3000"/>
              </a:lnSpc>
            </a:pPr>
            <a:r>
              <a:rPr lang="it-IT" sz="3200" b="1" dirty="0">
                <a:solidFill>
                  <a:srgbClr val="CF1E24"/>
                </a:solidFill>
              </a:rPr>
              <a:t>A </a:t>
            </a:r>
            <a:r>
              <a:rPr lang="it-IT" sz="3200" b="1" dirty="0" err="1">
                <a:solidFill>
                  <a:srgbClr val="CF1E24"/>
                </a:solidFill>
              </a:rPr>
              <a:t>key</a:t>
            </a:r>
            <a:r>
              <a:rPr lang="it-IT" sz="3200" b="1" dirty="0">
                <a:solidFill>
                  <a:srgbClr val="CF1E24"/>
                </a:solidFill>
              </a:rPr>
              <a:t> to </a:t>
            </a:r>
            <a:r>
              <a:rPr lang="it-IT" sz="3200" b="1" dirty="0" err="1">
                <a:solidFill>
                  <a:srgbClr val="CF1E24"/>
                </a:solidFill>
              </a:rPr>
              <a:t>comprehend</a:t>
            </a:r>
            <a:r>
              <a:rPr lang="it-IT" sz="3200" b="1" dirty="0">
                <a:solidFill>
                  <a:srgbClr val="CF1E24"/>
                </a:solidFill>
              </a:rPr>
              <a:t> a </a:t>
            </a:r>
            <a:r>
              <a:rPr lang="it-IT" sz="3200" b="1" dirty="0" err="1">
                <a:solidFill>
                  <a:srgbClr val="CF1E24"/>
                </a:solidFill>
              </a:rPr>
              <a:t>changing</a:t>
            </a:r>
            <a:r>
              <a:rPr lang="it-IT" sz="3200" b="1" dirty="0">
                <a:solidFill>
                  <a:srgbClr val="CF1E24"/>
                </a:solidFill>
              </a:rPr>
              <a:t> world</a:t>
            </a:r>
          </a:p>
          <a:p>
            <a:pPr fontAlgn="base">
              <a:lnSpc>
                <a:spcPts val="3000"/>
              </a:lnSpc>
            </a:pPr>
            <a:endParaRPr lang="it-IT" sz="3200" b="1" dirty="0">
              <a:solidFill>
                <a:srgbClr val="CF1E24"/>
              </a:solidFill>
            </a:endParaRPr>
          </a:p>
          <a:p>
            <a:pPr fontAlgn="base">
              <a:lnSpc>
                <a:spcPts val="3000"/>
              </a:lnSpc>
            </a:pPr>
            <a:endParaRPr lang="it-IT" sz="2000" b="1" dirty="0"/>
          </a:p>
          <a:p>
            <a:pPr fontAlgn="base">
              <a:lnSpc>
                <a:spcPts val="3000"/>
              </a:lnSpc>
            </a:pPr>
            <a:endParaRPr lang="it-IT" sz="2000" b="1" dirty="0"/>
          </a:p>
          <a:p>
            <a:pPr fontAlgn="base">
              <a:lnSpc>
                <a:spcPts val="3000"/>
              </a:lnSpc>
            </a:pPr>
            <a:r>
              <a:rPr lang="it-IT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Patrizia Collesi - Istat</a:t>
            </a:r>
          </a:p>
          <a:p>
            <a:pPr fontAlgn="base">
              <a:lnSpc>
                <a:spcPts val="1700"/>
              </a:lnSpc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Statistical </a:t>
            </a:r>
            <a:r>
              <a:rPr 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literacy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b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Directorate for development of statistical literacy information and literacy</a:t>
            </a: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ttore 1 12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162540" y="203390"/>
            <a:ext cx="629612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it-IT" sz="1400" dirty="0">
              <a:solidFill>
                <a:srgbClr val="C00000"/>
              </a:solidFill>
            </a:endParaRPr>
          </a:p>
          <a:p>
            <a:r>
              <a:rPr lang="en-US" sz="1400" dirty="0">
                <a:solidFill>
                  <a:srgbClr val="C00000"/>
                </a:solidFill>
              </a:rPr>
              <a:t>Conference of European Statistics Stakeholders 2018</a:t>
            </a:r>
          </a:p>
          <a:p>
            <a:r>
              <a:rPr lang="it-IT" sz="1400" dirty="0">
                <a:solidFill>
                  <a:srgbClr val="C00000"/>
                </a:solidFill>
              </a:rPr>
              <a:t> </a:t>
            </a:r>
          </a:p>
          <a:p>
            <a:r>
              <a:rPr lang="it-IT" sz="1200" dirty="0"/>
              <a:t>Bamberg, 19 </a:t>
            </a:r>
            <a:r>
              <a:rPr lang="it-IT" sz="1200" dirty="0" err="1"/>
              <a:t>October</a:t>
            </a:r>
            <a:r>
              <a:rPr lang="it-IT" sz="1200" dirty="0"/>
              <a:t> 2018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47250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0"/>
            <a:ext cx="7458074" cy="29649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hangingPunct="0"/>
            <a:r>
              <a:rPr lang="en-US" sz="1600" dirty="0"/>
              <a:t>One of the main point of the project of statistical literacy is the standardization of initiatives.</a:t>
            </a:r>
            <a:endParaRPr lang="it-IT" sz="1600" dirty="0"/>
          </a:p>
          <a:p>
            <a:pPr hangingPunct="0"/>
            <a:r>
              <a:rPr lang="en-US" sz="1600" dirty="0"/>
              <a:t>	All initiatives must be standardized/-able and uniform at territorial level for several 	reasons:</a:t>
            </a:r>
            <a:endParaRPr lang="it-IT" sz="1600" dirty="0"/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it-IT" sz="1600" dirty="0" err="1"/>
              <a:t>Time</a:t>
            </a:r>
            <a:r>
              <a:rPr lang="it-IT" sz="1600" dirty="0"/>
              <a:t> </a:t>
            </a:r>
            <a:r>
              <a:rPr lang="it-IT" sz="1600" dirty="0" err="1"/>
              <a:t>constraints</a:t>
            </a:r>
            <a:endParaRPr lang="it-IT" sz="1600" dirty="0"/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it-IT" sz="1600" dirty="0" err="1"/>
              <a:t>Reasources</a:t>
            </a:r>
            <a:r>
              <a:rPr lang="it-IT" sz="1600" dirty="0"/>
              <a:t> </a:t>
            </a:r>
            <a:r>
              <a:rPr lang="it-IT" sz="1600" dirty="0" err="1"/>
              <a:t>constraints</a:t>
            </a:r>
            <a:endParaRPr lang="it-IT" sz="1600" dirty="0"/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it-IT" sz="1600" dirty="0"/>
              <a:t>Budget </a:t>
            </a:r>
            <a:r>
              <a:rPr lang="it-IT" sz="1600" dirty="0" err="1"/>
              <a:t>constraints</a:t>
            </a:r>
            <a:endParaRPr lang="it-IT" sz="1600" dirty="0"/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it-IT" sz="1600" dirty="0"/>
              <a:t>Teachers training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41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CESS 2018 - Bamberg, 19 </a:t>
            </a: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October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2018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</a:rPr>
              <a:t>Statistical </a:t>
            </a:r>
            <a:r>
              <a:rPr lang="it-IT" altLang="it-IT" sz="2000" b="1" dirty="0" err="1">
                <a:solidFill>
                  <a:schemeClr val="bg1"/>
                </a:solidFill>
              </a:rPr>
              <a:t>literacy</a:t>
            </a:r>
            <a:r>
              <a:rPr lang="it-IT" altLang="it-IT" sz="2000" b="1" dirty="0">
                <a:solidFill>
                  <a:schemeClr val="bg1"/>
                </a:solidFill>
              </a:rPr>
              <a:t>: a </a:t>
            </a:r>
            <a:r>
              <a:rPr lang="it-IT" altLang="it-IT" sz="2000" b="1" dirty="0" err="1">
                <a:solidFill>
                  <a:schemeClr val="bg1"/>
                </a:solidFill>
              </a:rPr>
              <a:t>key</a:t>
            </a:r>
            <a:r>
              <a:rPr lang="it-IT" altLang="it-IT" sz="2000" b="1" dirty="0">
                <a:solidFill>
                  <a:schemeClr val="bg1"/>
                </a:solidFill>
              </a:rPr>
              <a:t> to </a:t>
            </a:r>
            <a:r>
              <a:rPr lang="it-IT" altLang="it-IT" sz="2000" b="1" dirty="0" err="1">
                <a:solidFill>
                  <a:schemeClr val="bg1"/>
                </a:solidFill>
              </a:rPr>
              <a:t>comprehend</a:t>
            </a:r>
            <a:r>
              <a:rPr lang="it-IT" altLang="it-IT" sz="2000" b="1" dirty="0">
                <a:solidFill>
                  <a:schemeClr val="bg1"/>
                </a:solidFill>
              </a:rPr>
              <a:t> a </a:t>
            </a:r>
            <a:r>
              <a:rPr lang="it-IT" altLang="it-IT" sz="2000" b="1" dirty="0" err="1">
                <a:solidFill>
                  <a:schemeClr val="bg1"/>
                </a:solidFill>
              </a:rPr>
              <a:t>changing</a:t>
            </a:r>
            <a:r>
              <a:rPr lang="it-IT" altLang="it-IT" sz="2000" b="1" dirty="0">
                <a:solidFill>
                  <a:schemeClr val="bg1"/>
                </a:solidFill>
              </a:rPr>
              <a:t> world </a:t>
            </a:r>
            <a:endParaRPr lang="it-IT" sz="2000" b="1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6227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0"/>
            <a:ext cx="7458074" cy="4072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Standardization</a:t>
            </a: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0" hangingPunct="0"/>
            <a:r>
              <a:rPr lang="en-US" sz="1600" dirty="0" err="1"/>
              <a:t>Istat</a:t>
            </a:r>
            <a:r>
              <a:rPr lang="en-US" sz="2000" dirty="0"/>
              <a:t> </a:t>
            </a:r>
            <a:r>
              <a:rPr lang="en-US" sz="1600" dirty="0"/>
              <a:t>should appear in a unique/sole/single manner, strong governance of the activity with different cases:</a:t>
            </a:r>
            <a:endParaRPr lang="it-IT" sz="1600" dirty="0"/>
          </a:p>
          <a:p>
            <a:pPr lvl="1" hangingPunct="0"/>
            <a:r>
              <a:rPr lang="it-IT" sz="1600" dirty="0" err="1"/>
              <a:t>Top-down</a:t>
            </a:r>
            <a:r>
              <a:rPr lang="it-IT" sz="1600" dirty="0"/>
              <a:t> </a:t>
            </a:r>
            <a:r>
              <a:rPr lang="it-IT" sz="1600" dirty="0" err="1"/>
              <a:t>initiatives</a:t>
            </a:r>
            <a:r>
              <a:rPr lang="it-IT" sz="1600" dirty="0"/>
              <a:t>: </a:t>
            </a:r>
          </a:p>
          <a:p>
            <a:pPr lvl="2" hangingPunct="0"/>
            <a:r>
              <a:rPr lang="en-US" sz="1600" dirty="0"/>
              <a:t>start from the DCSI and reach the territorial network as a standard and with a coordinated image</a:t>
            </a:r>
            <a:r>
              <a:rPr lang="it-IT" sz="1600" dirty="0"/>
              <a:t>. </a:t>
            </a:r>
            <a:r>
              <a:rPr lang="en-US" sz="1600" dirty="0"/>
              <a:t>Improve </a:t>
            </a:r>
            <a:r>
              <a:rPr lang="en-US" sz="1600" dirty="0" err="1"/>
              <a:t>Istat</a:t>
            </a:r>
            <a:r>
              <a:rPr lang="en-US" sz="1600" dirty="0"/>
              <a:t> image on the supply side (as a producer of the </a:t>
            </a:r>
            <a:r>
              <a:rPr lang="en-US" sz="1600" dirty="0" err="1"/>
              <a:t>kowledge</a:t>
            </a:r>
            <a:r>
              <a:rPr lang="en-US" sz="1600" dirty="0"/>
              <a:t> service offered by statistics)</a:t>
            </a:r>
            <a:endParaRPr lang="it-IT" sz="1600" dirty="0"/>
          </a:p>
          <a:p>
            <a:pPr lvl="1" hangingPunct="0"/>
            <a:r>
              <a:rPr lang="en-US" sz="1600" dirty="0"/>
              <a:t>Bottom-up initiatives from the territory</a:t>
            </a:r>
            <a:endParaRPr lang="it-IT" sz="1600" dirty="0"/>
          </a:p>
          <a:p>
            <a:pPr lvl="2" hangingPunct="0"/>
            <a:r>
              <a:rPr lang="en-US" sz="1600" dirty="0"/>
              <a:t>Local projects are evaluated and sometimes modified to become “national” projects, and as standards are carried out on the territory</a:t>
            </a:r>
            <a:r>
              <a:rPr lang="en-US" sz="2000" dirty="0"/>
              <a:t>.</a:t>
            </a:r>
            <a:endParaRPr lang="it-IT" sz="2000" dirty="0"/>
          </a:p>
          <a:p>
            <a:pPr lvl="2" hangingPunct="0"/>
            <a:r>
              <a:rPr lang="en-US" sz="1600" dirty="0"/>
              <a:t>It is a way to put </a:t>
            </a:r>
            <a:r>
              <a:rPr lang="en-US" sz="1600" dirty="0" err="1"/>
              <a:t>int</a:t>
            </a:r>
            <a:r>
              <a:rPr lang="en-US" sz="1600" dirty="0"/>
              <a:t> production a “new chain” of products activated by territorial demand</a:t>
            </a:r>
            <a:endParaRPr lang="it-IT" sz="1600" dirty="0"/>
          </a:p>
          <a:p>
            <a:pPr lvl="1" hangingPunct="0"/>
            <a:r>
              <a:rPr lang="en-US" sz="1600" dirty="0"/>
              <a:t>One-shot initiatives: start at territorial level and are not applicable for other regions</a:t>
            </a:r>
            <a:endParaRPr lang="it-IT" sz="1600" dirty="0"/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CESS 2018 - Bamberg, 19 </a:t>
            </a: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October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2018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</a:rPr>
              <a:t>Statistical </a:t>
            </a:r>
            <a:r>
              <a:rPr lang="it-IT" altLang="it-IT" sz="2000" b="1" dirty="0" err="1">
                <a:solidFill>
                  <a:schemeClr val="bg1"/>
                </a:solidFill>
              </a:rPr>
              <a:t>literacy</a:t>
            </a:r>
            <a:r>
              <a:rPr lang="it-IT" altLang="it-IT" sz="2000" b="1" dirty="0">
                <a:solidFill>
                  <a:schemeClr val="bg1"/>
                </a:solidFill>
              </a:rPr>
              <a:t>: a </a:t>
            </a:r>
            <a:r>
              <a:rPr lang="it-IT" altLang="it-IT" sz="2000" b="1" dirty="0" err="1">
                <a:solidFill>
                  <a:schemeClr val="bg1"/>
                </a:solidFill>
              </a:rPr>
              <a:t>key</a:t>
            </a:r>
            <a:r>
              <a:rPr lang="it-IT" altLang="it-IT" sz="2000" b="1" dirty="0">
                <a:solidFill>
                  <a:schemeClr val="bg1"/>
                </a:solidFill>
              </a:rPr>
              <a:t> to </a:t>
            </a:r>
            <a:r>
              <a:rPr lang="it-IT" altLang="it-IT" sz="2000" b="1" dirty="0" err="1">
                <a:solidFill>
                  <a:schemeClr val="bg1"/>
                </a:solidFill>
              </a:rPr>
              <a:t>comprehend</a:t>
            </a:r>
            <a:r>
              <a:rPr lang="it-IT" altLang="it-IT" sz="2000" b="1" dirty="0">
                <a:solidFill>
                  <a:schemeClr val="bg1"/>
                </a:solidFill>
              </a:rPr>
              <a:t> a </a:t>
            </a:r>
            <a:r>
              <a:rPr lang="it-IT" altLang="it-IT" sz="2000" b="1" dirty="0" err="1">
                <a:solidFill>
                  <a:schemeClr val="bg1"/>
                </a:solidFill>
              </a:rPr>
              <a:t>changing</a:t>
            </a:r>
            <a:r>
              <a:rPr lang="it-IT" altLang="it-IT" sz="2000" b="1" dirty="0">
                <a:solidFill>
                  <a:schemeClr val="bg1"/>
                </a:solidFill>
              </a:rPr>
              <a:t> world </a:t>
            </a:r>
            <a:endParaRPr lang="it-IT" sz="2000" b="1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4481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0"/>
            <a:ext cx="7458074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hangingPunct="0"/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0" hangingPunct="0"/>
            <a:r>
              <a:rPr lang="en-US" sz="1600" dirty="0"/>
              <a:t>Nothing needs to be created but networks and </a:t>
            </a:r>
            <a:r>
              <a:rPr lang="en-US" sz="1600" dirty="0" err="1"/>
              <a:t>sinergies</a:t>
            </a:r>
            <a:r>
              <a:rPr lang="en-US" sz="1600" dirty="0"/>
              <a:t> need to be created and activated again</a:t>
            </a:r>
          </a:p>
          <a:p>
            <a:pPr lvl="0" hangingPunct="0"/>
            <a:endParaRPr lang="it-IT" sz="1600" dirty="0"/>
          </a:p>
          <a:p>
            <a:pPr lvl="0" hangingPunct="0"/>
            <a:r>
              <a:rPr lang="en-US" sz="1600" dirty="0" err="1"/>
              <a:t>Istat</a:t>
            </a:r>
            <a:r>
              <a:rPr lang="en-US" sz="1600" dirty="0"/>
              <a:t> as statistics leader should be partner in projects, not necessarily new projects, also existing projects and bring there the interdisciplinarity of statistics. </a:t>
            </a:r>
          </a:p>
          <a:p>
            <a:pPr lvl="0" hangingPunct="0"/>
            <a:endParaRPr lang="en-US" sz="1600" dirty="0"/>
          </a:p>
          <a:p>
            <a:pPr lvl="0" hangingPunct="0"/>
            <a:r>
              <a:rPr lang="en-US" sz="1600" dirty="0"/>
              <a:t>With this vision we are currently developing partnerships:</a:t>
            </a:r>
            <a:endParaRPr lang="it-IT" sz="1600" dirty="0"/>
          </a:p>
          <a:p>
            <a:pPr lvl="0" hangingPunct="0"/>
            <a:r>
              <a:rPr lang="it-IT" sz="1600" dirty="0"/>
              <a:t>With an Open data </a:t>
            </a:r>
            <a:r>
              <a:rPr lang="it-IT" sz="1600" dirty="0" err="1"/>
              <a:t>project</a:t>
            </a:r>
            <a:r>
              <a:rPr lang="it-IT" sz="1600" dirty="0"/>
              <a:t> fo the </a:t>
            </a:r>
            <a:r>
              <a:rPr lang="it-IT" sz="1600" dirty="0" err="1"/>
              <a:t>monitoring</a:t>
            </a:r>
            <a:r>
              <a:rPr lang="it-IT" sz="1600" dirty="0"/>
              <a:t> of </a:t>
            </a:r>
            <a:r>
              <a:rPr lang="it-IT" sz="1600" dirty="0" err="1"/>
              <a:t>European</a:t>
            </a:r>
            <a:r>
              <a:rPr lang="it-IT" sz="1600" dirty="0"/>
              <a:t> funds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territorial</a:t>
            </a:r>
            <a:r>
              <a:rPr lang="it-IT" sz="1600" dirty="0"/>
              <a:t> </a:t>
            </a:r>
            <a:r>
              <a:rPr lang="it-IT" sz="1600" dirty="0" err="1"/>
              <a:t>level</a:t>
            </a:r>
            <a:r>
              <a:rPr lang="it-IT" sz="1600" dirty="0"/>
              <a:t> </a:t>
            </a:r>
            <a:r>
              <a:rPr lang="it-IT" sz="1600" dirty="0" err="1"/>
              <a:t>directed</a:t>
            </a:r>
            <a:r>
              <a:rPr lang="it-IT" sz="1600" dirty="0"/>
              <a:t> to </a:t>
            </a:r>
            <a:r>
              <a:rPr lang="it-IT" sz="1600" dirty="0" err="1"/>
              <a:t>students</a:t>
            </a:r>
            <a:r>
              <a:rPr lang="it-IT" sz="1600" dirty="0"/>
              <a:t> </a:t>
            </a:r>
            <a:r>
              <a:rPr lang="it-IT" sz="1600" dirty="0" err="1"/>
              <a:t>aged</a:t>
            </a:r>
            <a:r>
              <a:rPr lang="it-IT" sz="1600" dirty="0"/>
              <a:t> 14-18  (ASOC </a:t>
            </a:r>
            <a:r>
              <a:rPr lang="it-IT" sz="1600" dirty="0" err="1"/>
              <a:t>project</a:t>
            </a:r>
            <a:r>
              <a:rPr lang="it-IT" sz="1600" dirty="0"/>
              <a:t>)</a:t>
            </a:r>
          </a:p>
          <a:p>
            <a:pPr lvl="0" hangingPunct="0"/>
            <a:r>
              <a:rPr lang="en-US" sz="1600" dirty="0"/>
              <a:t>With  the Financial education project</a:t>
            </a:r>
            <a:endParaRPr lang="it-IT" sz="1600" dirty="0"/>
          </a:p>
          <a:p>
            <a:pPr lvl="0" hangingPunct="0"/>
            <a:r>
              <a:rPr lang="it-IT" sz="1600" dirty="0"/>
              <a:t> </a:t>
            </a:r>
          </a:p>
          <a:p>
            <a:pPr lvl="0" hangingPunct="0"/>
            <a:r>
              <a:rPr lang="en-US" sz="1600" dirty="0"/>
              <a:t>In these cases </a:t>
            </a:r>
            <a:r>
              <a:rPr lang="en-US" sz="1600" dirty="0" err="1"/>
              <a:t>Istat</a:t>
            </a:r>
            <a:r>
              <a:rPr lang="en-US" sz="1600" dirty="0"/>
              <a:t> enters as a leader in statistics</a:t>
            </a:r>
            <a:endParaRPr lang="it-IT" sz="1600" dirty="0"/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CESS 2018 - Bamberg, 19 </a:t>
            </a: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October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2018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</a:rPr>
              <a:t>Statistical </a:t>
            </a:r>
            <a:r>
              <a:rPr lang="it-IT" altLang="it-IT" sz="2000" b="1" dirty="0" err="1">
                <a:solidFill>
                  <a:schemeClr val="bg1"/>
                </a:solidFill>
              </a:rPr>
              <a:t>literacy</a:t>
            </a:r>
            <a:r>
              <a:rPr lang="it-IT" altLang="it-IT" sz="2000" b="1" dirty="0">
                <a:solidFill>
                  <a:schemeClr val="bg1"/>
                </a:solidFill>
              </a:rPr>
              <a:t>: a </a:t>
            </a:r>
            <a:r>
              <a:rPr lang="it-IT" altLang="it-IT" sz="2000" b="1" dirty="0" err="1">
                <a:solidFill>
                  <a:schemeClr val="bg1"/>
                </a:solidFill>
              </a:rPr>
              <a:t>key</a:t>
            </a:r>
            <a:r>
              <a:rPr lang="it-IT" altLang="it-IT" sz="2000" b="1" dirty="0">
                <a:solidFill>
                  <a:schemeClr val="bg1"/>
                </a:solidFill>
              </a:rPr>
              <a:t> to </a:t>
            </a:r>
            <a:r>
              <a:rPr lang="it-IT" altLang="it-IT" sz="2000" b="1" dirty="0" err="1">
                <a:solidFill>
                  <a:schemeClr val="bg1"/>
                </a:solidFill>
              </a:rPr>
              <a:t>comprehend</a:t>
            </a:r>
            <a:r>
              <a:rPr lang="it-IT" altLang="it-IT" sz="2000" b="1" dirty="0">
                <a:solidFill>
                  <a:schemeClr val="bg1"/>
                </a:solidFill>
              </a:rPr>
              <a:t> a </a:t>
            </a:r>
            <a:r>
              <a:rPr lang="it-IT" altLang="it-IT" sz="2000" b="1" dirty="0" err="1">
                <a:solidFill>
                  <a:schemeClr val="bg1"/>
                </a:solidFill>
              </a:rPr>
              <a:t>changing</a:t>
            </a:r>
            <a:r>
              <a:rPr lang="it-IT" altLang="it-IT" sz="2000" b="1" dirty="0">
                <a:solidFill>
                  <a:schemeClr val="bg1"/>
                </a:solidFill>
              </a:rPr>
              <a:t> world </a:t>
            </a:r>
            <a:endParaRPr lang="it-IT" sz="2000" b="1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1937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0"/>
            <a:ext cx="7458074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</a:t>
            </a: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Asoc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project</a:t>
            </a:r>
            <a:endParaRPr lang="it-IT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Aimed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secondary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school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students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With a strong link with the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territory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Students monitor the use of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European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funded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projects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They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learn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how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use data,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simple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indicators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How to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expose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concepts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with data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CESS 2018 - Bamberg, 19 </a:t>
            </a: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October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2018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</a:rPr>
              <a:t>Statistical </a:t>
            </a:r>
            <a:r>
              <a:rPr lang="it-IT" altLang="it-IT" sz="2000" b="1" dirty="0" err="1">
                <a:solidFill>
                  <a:schemeClr val="bg1"/>
                </a:solidFill>
              </a:rPr>
              <a:t>literacy</a:t>
            </a:r>
            <a:r>
              <a:rPr lang="it-IT" altLang="it-IT" sz="2000" b="1" dirty="0">
                <a:solidFill>
                  <a:schemeClr val="bg1"/>
                </a:solidFill>
              </a:rPr>
              <a:t>: a </a:t>
            </a:r>
            <a:r>
              <a:rPr lang="it-IT" altLang="it-IT" sz="2000" b="1" dirty="0" err="1">
                <a:solidFill>
                  <a:schemeClr val="bg1"/>
                </a:solidFill>
              </a:rPr>
              <a:t>key</a:t>
            </a:r>
            <a:r>
              <a:rPr lang="it-IT" altLang="it-IT" sz="2000" b="1" dirty="0">
                <a:solidFill>
                  <a:schemeClr val="bg1"/>
                </a:solidFill>
              </a:rPr>
              <a:t> to </a:t>
            </a:r>
            <a:r>
              <a:rPr lang="it-IT" altLang="it-IT" sz="2000" b="1" dirty="0" err="1">
                <a:solidFill>
                  <a:schemeClr val="bg1"/>
                </a:solidFill>
              </a:rPr>
              <a:t>comprehend</a:t>
            </a:r>
            <a:r>
              <a:rPr lang="it-IT" altLang="it-IT" sz="2000" b="1" dirty="0">
                <a:solidFill>
                  <a:schemeClr val="bg1"/>
                </a:solidFill>
              </a:rPr>
              <a:t> a </a:t>
            </a:r>
            <a:r>
              <a:rPr lang="it-IT" altLang="it-IT" sz="2000" b="1" dirty="0" err="1">
                <a:solidFill>
                  <a:schemeClr val="bg1"/>
                </a:solidFill>
              </a:rPr>
              <a:t>changing</a:t>
            </a:r>
            <a:r>
              <a:rPr lang="it-IT" altLang="it-IT" sz="2000" b="1" dirty="0">
                <a:solidFill>
                  <a:schemeClr val="bg1"/>
                </a:solidFill>
              </a:rPr>
              <a:t> world </a:t>
            </a:r>
            <a:endParaRPr lang="it-IT" sz="2000" b="1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3314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0"/>
            <a:ext cx="74580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ASOC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project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CESS 2018 - Bamberg, 19 </a:t>
            </a: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October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2018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</a:rPr>
              <a:t>Statistical </a:t>
            </a:r>
            <a:r>
              <a:rPr lang="it-IT" altLang="it-IT" sz="2000" b="1" dirty="0" err="1">
                <a:solidFill>
                  <a:schemeClr val="bg1"/>
                </a:solidFill>
              </a:rPr>
              <a:t>literacy</a:t>
            </a:r>
            <a:r>
              <a:rPr lang="it-IT" altLang="it-IT" sz="2000" b="1" dirty="0">
                <a:solidFill>
                  <a:schemeClr val="bg1"/>
                </a:solidFill>
              </a:rPr>
              <a:t>: a </a:t>
            </a:r>
            <a:r>
              <a:rPr lang="it-IT" altLang="it-IT" sz="2000" b="1" dirty="0" err="1">
                <a:solidFill>
                  <a:schemeClr val="bg1"/>
                </a:solidFill>
              </a:rPr>
              <a:t>key</a:t>
            </a:r>
            <a:r>
              <a:rPr lang="it-IT" altLang="it-IT" sz="2000" b="1" dirty="0">
                <a:solidFill>
                  <a:schemeClr val="bg1"/>
                </a:solidFill>
              </a:rPr>
              <a:t> to </a:t>
            </a:r>
            <a:r>
              <a:rPr lang="it-IT" altLang="it-IT" sz="2000" b="1" dirty="0" err="1">
                <a:solidFill>
                  <a:schemeClr val="bg1"/>
                </a:solidFill>
              </a:rPr>
              <a:t>comprehend</a:t>
            </a:r>
            <a:r>
              <a:rPr lang="it-IT" altLang="it-IT" sz="2000" b="1" dirty="0">
                <a:solidFill>
                  <a:schemeClr val="bg1"/>
                </a:solidFill>
              </a:rPr>
              <a:t> a </a:t>
            </a:r>
            <a:r>
              <a:rPr lang="it-IT" altLang="it-IT" sz="2000" b="1" dirty="0" err="1">
                <a:solidFill>
                  <a:schemeClr val="bg1"/>
                </a:solidFill>
              </a:rPr>
              <a:t>changing</a:t>
            </a:r>
            <a:r>
              <a:rPr lang="it-IT" altLang="it-IT" sz="2000" b="1" dirty="0">
                <a:solidFill>
                  <a:schemeClr val="bg1"/>
                </a:solidFill>
              </a:rPr>
              <a:t> world </a:t>
            </a:r>
            <a:endParaRPr lang="it-IT" sz="2000" b="1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91" y="1108215"/>
            <a:ext cx="4793673" cy="332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475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0"/>
            <a:ext cx="74580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ASOC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project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CESS 2018 - Bamberg, 19 </a:t>
            </a: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October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2018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</a:rPr>
              <a:t>Statistical </a:t>
            </a:r>
            <a:r>
              <a:rPr lang="it-IT" altLang="it-IT" sz="2000" b="1" dirty="0" err="1">
                <a:solidFill>
                  <a:schemeClr val="bg1"/>
                </a:solidFill>
              </a:rPr>
              <a:t>literacy</a:t>
            </a:r>
            <a:r>
              <a:rPr lang="it-IT" altLang="it-IT" sz="2000" b="1" dirty="0">
                <a:solidFill>
                  <a:schemeClr val="bg1"/>
                </a:solidFill>
              </a:rPr>
              <a:t>: a </a:t>
            </a:r>
            <a:r>
              <a:rPr lang="it-IT" altLang="it-IT" sz="2000" b="1" dirty="0" err="1">
                <a:solidFill>
                  <a:schemeClr val="bg1"/>
                </a:solidFill>
              </a:rPr>
              <a:t>key</a:t>
            </a:r>
            <a:r>
              <a:rPr lang="it-IT" altLang="it-IT" sz="2000" b="1" dirty="0">
                <a:solidFill>
                  <a:schemeClr val="bg1"/>
                </a:solidFill>
              </a:rPr>
              <a:t> to </a:t>
            </a:r>
            <a:r>
              <a:rPr lang="it-IT" altLang="it-IT" sz="2000" b="1" dirty="0" err="1">
                <a:solidFill>
                  <a:schemeClr val="bg1"/>
                </a:solidFill>
              </a:rPr>
              <a:t>comprehend</a:t>
            </a:r>
            <a:r>
              <a:rPr lang="it-IT" altLang="it-IT" sz="2000" b="1" dirty="0">
                <a:solidFill>
                  <a:schemeClr val="bg1"/>
                </a:solidFill>
              </a:rPr>
              <a:t> a </a:t>
            </a:r>
            <a:r>
              <a:rPr lang="it-IT" altLang="it-IT" sz="2000" b="1" dirty="0" err="1">
                <a:solidFill>
                  <a:schemeClr val="bg1"/>
                </a:solidFill>
              </a:rPr>
              <a:t>changing</a:t>
            </a:r>
            <a:r>
              <a:rPr lang="it-IT" altLang="it-IT" sz="2000" b="1" dirty="0">
                <a:solidFill>
                  <a:schemeClr val="bg1"/>
                </a:solidFill>
              </a:rPr>
              <a:t> world </a:t>
            </a:r>
            <a:endParaRPr lang="it-IT" sz="2000" b="1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1" y="1108363"/>
            <a:ext cx="5541819" cy="34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1619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277215" y="792945"/>
            <a:ext cx="74580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ASOC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porject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CESS 2018 - Bamberg, 19 </a:t>
            </a: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October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2018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</a:rPr>
              <a:t>Statistical </a:t>
            </a:r>
            <a:r>
              <a:rPr lang="it-IT" altLang="it-IT" sz="2000" b="1" dirty="0" err="1">
                <a:solidFill>
                  <a:schemeClr val="bg1"/>
                </a:solidFill>
              </a:rPr>
              <a:t>literacy</a:t>
            </a:r>
            <a:r>
              <a:rPr lang="it-IT" altLang="it-IT" sz="2000" b="1" dirty="0">
                <a:solidFill>
                  <a:schemeClr val="bg1"/>
                </a:solidFill>
              </a:rPr>
              <a:t>: a </a:t>
            </a:r>
            <a:r>
              <a:rPr lang="it-IT" altLang="it-IT" sz="2000" b="1" dirty="0" err="1">
                <a:solidFill>
                  <a:schemeClr val="bg1"/>
                </a:solidFill>
              </a:rPr>
              <a:t>key</a:t>
            </a:r>
            <a:r>
              <a:rPr lang="it-IT" altLang="it-IT" sz="2000" b="1" dirty="0">
                <a:solidFill>
                  <a:schemeClr val="bg1"/>
                </a:solidFill>
              </a:rPr>
              <a:t> to </a:t>
            </a:r>
            <a:r>
              <a:rPr lang="it-IT" altLang="it-IT" sz="2000" b="1" dirty="0" err="1">
                <a:solidFill>
                  <a:schemeClr val="bg1"/>
                </a:solidFill>
              </a:rPr>
              <a:t>comprehend</a:t>
            </a:r>
            <a:r>
              <a:rPr lang="it-IT" altLang="it-IT" sz="2000" b="1" dirty="0">
                <a:solidFill>
                  <a:schemeClr val="bg1"/>
                </a:solidFill>
              </a:rPr>
              <a:t> a </a:t>
            </a:r>
            <a:r>
              <a:rPr lang="it-IT" altLang="it-IT" sz="2000" b="1" dirty="0" err="1">
                <a:solidFill>
                  <a:schemeClr val="bg1"/>
                </a:solidFill>
              </a:rPr>
              <a:t>changing</a:t>
            </a:r>
            <a:r>
              <a:rPr lang="it-IT" altLang="it-IT" sz="2000" b="1" dirty="0">
                <a:solidFill>
                  <a:schemeClr val="bg1"/>
                </a:solidFill>
              </a:rPr>
              <a:t> world </a:t>
            </a:r>
            <a:endParaRPr lang="it-IT" sz="2000" b="1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746390"/>
            <a:ext cx="6123709" cy="382731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E84B755-8B8E-7B4D-8B48-C4DAEB450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3" y="746390"/>
            <a:ext cx="6123709" cy="382731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08A38E7-2C2E-4F4D-91C5-EA4CB5F18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746390"/>
            <a:ext cx="6123709" cy="382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4298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0"/>
            <a:ext cx="7458074" cy="1241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financial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education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project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Istat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participates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the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interistitutional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project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financial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education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with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fact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	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sheets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on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topical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moments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 life 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CESS 2018 - Bamberg, 19 </a:t>
            </a: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October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2018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</a:rPr>
              <a:t>Statistical </a:t>
            </a:r>
            <a:r>
              <a:rPr lang="it-IT" altLang="it-IT" sz="2000" b="1" dirty="0" err="1">
                <a:solidFill>
                  <a:schemeClr val="bg1"/>
                </a:solidFill>
              </a:rPr>
              <a:t>literacy</a:t>
            </a:r>
            <a:r>
              <a:rPr lang="it-IT" altLang="it-IT" sz="2000" b="1" dirty="0">
                <a:solidFill>
                  <a:schemeClr val="bg1"/>
                </a:solidFill>
              </a:rPr>
              <a:t>: a </a:t>
            </a:r>
            <a:r>
              <a:rPr lang="it-IT" altLang="it-IT" sz="2000" b="1" dirty="0" err="1">
                <a:solidFill>
                  <a:schemeClr val="bg1"/>
                </a:solidFill>
              </a:rPr>
              <a:t>key</a:t>
            </a:r>
            <a:r>
              <a:rPr lang="it-IT" altLang="it-IT" sz="2000" b="1" dirty="0">
                <a:solidFill>
                  <a:schemeClr val="bg1"/>
                </a:solidFill>
              </a:rPr>
              <a:t> to </a:t>
            </a:r>
            <a:r>
              <a:rPr lang="it-IT" altLang="it-IT" sz="2000" b="1" dirty="0" err="1">
                <a:solidFill>
                  <a:schemeClr val="bg1"/>
                </a:solidFill>
              </a:rPr>
              <a:t>comprehend</a:t>
            </a:r>
            <a:r>
              <a:rPr lang="it-IT" altLang="it-IT" sz="2000" b="1" dirty="0">
                <a:solidFill>
                  <a:schemeClr val="bg1"/>
                </a:solidFill>
              </a:rPr>
              <a:t> a </a:t>
            </a:r>
            <a:r>
              <a:rPr lang="it-IT" altLang="it-IT" sz="2000" b="1" dirty="0" err="1">
                <a:solidFill>
                  <a:schemeClr val="bg1"/>
                </a:solidFill>
              </a:rPr>
              <a:t>changing</a:t>
            </a:r>
            <a:r>
              <a:rPr lang="it-IT" altLang="it-IT" sz="2000" b="1" dirty="0">
                <a:solidFill>
                  <a:schemeClr val="bg1"/>
                </a:solidFill>
              </a:rPr>
              <a:t> world </a:t>
            </a:r>
            <a:endParaRPr lang="it-IT" sz="2000" b="1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6883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41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Titolo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Luogo, data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</a:rPr>
              <a:t>Statistical </a:t>
            </a:r>
            <a:r>
              <a:rPr lang="it-IT" altLang="it-IT" sz="2000" b="1" dirty="0" err="1">
                <a:solidFill>
                  <a:schemeClr val="bg1"/>
                </a:solidFill>
              </a:rPr>
              <a:t>literacy</a:t>
            </a:r>
            <a:r>
              <a:rPr lang="it-IT" altLang="it-IT" sz="2000" b="1" dirty="0">
                <a:solidFill>
                  <a:schemeClr val="bg1"/>
                </a:solidFill>
              </a:rPr>
              <a:t>: a </a:t>
            </a:r>
            <a:r>
              <a:rPr lang="it-IT" altLang="it-IT" sz="2000" b="1" dirty="0" err="1">
                <a:solidFill>
                  <a:schemeClr val="bg1"/>
                </a:solidFill>
              </a:rPr>
              <a:t>key</a:t>
            </a:r>
            <a:r>
              <a:rPr lang="it-IT" altLang="it-IT" sz="2000" b="1" dirty="0">
                <a:solidFill>
                  <a:schemeClr val="bg1"/>
                </a:solidFill>
              </a:rPr>
              <a:t> to </a:t>
            </a:r>
            <a:r>
              <a:rPr lang="it-IT" altLang="it-IT" sz="2000" b="1" dirty="0" err="1">
                <a:solidFill>
                  <a:schemeClr val="bg1"/>
                </a:solidFill>
              </a:rPr>
              <a:t>comprehend</a:t>
            </a:r>
            <a:r>
              <a:rPr lang="it-IT" altLang="it-IT" sz="2000" b="1" dirty="0">
                <a:solidFill>
                  <a:schemeClr val="bg1"/>
                </a:solidFill>
              </a:rPr>
              <a:t> a </a:t>
            </a:r>
            <a:r>
              <a:rPr lang="it-IT" altLang="it-IT" sz="2000" b="1" dirty="0" err="1">
                <a:solidFill>
                  <a:schemeClr val="bg1"/>
                </a:solidFill>
              </a:rPr>
              <a:t>changing</a:t>
            </a:r>
            <a:r>
              <a:rPr lang="it-IT" altLang="it-IT" sz="2000" b="1" dirty="0">
                <a:solidFill>
                  <a:schemeClr val="bg1"/>
                </a:solidFill>
              </a:rPr>
              <a:t> world </a:t>
            </a:r>
            <a:endParaRPr lang="it-IT" sz="2000" b="1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A974129-225E-9345-A414-781B1C167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617433" y="0"/>
            <a:ext cx="38955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3206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0"/>
            <a:ext cx="74580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CESS 2018 - Bamberg, 19 </a:t>
            </a: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October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2018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</a:rPr>
              <a:t>Statistical </a:t>
            </a:r>
            <a:r>
              <a:rPr lang="it-IT" altLang="it-IT" sz="2000" b="1" dirty="0" err="1">
                <a:solidFill>
                  <a:schemeClr val="bg1"/>
                </a:solidFill>
              </a:rPr>
              <a:t>literacy</a:t>
            </a:r>
            <a:r>
              <a:rPr lang="it-IT" altLang="it-IT" sz="2000" b="1" dirty="0">
                <a:solidFill>
                  <a:schemeClr val="bg1"/>
                </a:solidFill>
              </a:rPr>
              <a:t>: a </a:t>
            </a:r>
            <a:r>
              <a:rPr lang="it-IT" altLang="it-IT" sz="2000" b="1" dirty="0" err="1">
                <a:solidFill>
                  <a:schemeClr val="bg1"/>
                </a:solidFill>
              </a:rPr>
              <a:t>key</a:t>
            </a:r>
            <a:r>
              <a:rPr lang="it-IT" altLang="it-IT" sz="2000" b="1" dirty="0">
                <a:solidFill>
                  <a:schemeClr val="bg1"/>
                </a:solidFill>
              </a:rPr>
              <a:t> to </a:t>
            </a:r>
            <a:r>
              <a:rPr lang="it-IT" altLang="it-IT" sz="2000" b="1" dirty="0" err="1">
                <a:solidFill>
                  <a:schemeClr val="bg1"/>
                </a:solidFill>
              </a:rPr>
              <a:t>comprehend</a:t>
            </a:r>
            <a:r>
              <a:rPr lang="it-IT" altLang="it-IT" sz="2000" b="1" dirty="0">
                <a:solidFill>
                  <a:schemeClr val="bg1"/>
                </a:solidFill>
              </a:rPr>
              <a:t> a </a:t>
            </a:r>
            <a:r>
              <a:rPr lang="it-IT" altLang="it-IT" sz="2000" b="1" dirty="0" err="1">
                <a:solidFill>
                  <a:schemeClr val="bg1"/>
                </a:solidFill>
              </a:rPr>
              <a:t>changing</a:t>
            </a:r>
            <a:r>
              <a:rPr lang="it-IT" altLang="it-IT" sz="2000" b="1" dirty="0">
                <a:solidFill>
                  <a:schemeClr val="bg1"/>
                </a:solidFill>
              </a:rPr>
              <a:t> world </a:t>
            </a:r>
            <a:endParaRPr lang="it-IT" sz="2000" b="1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737479"/>
            <a:ext cx="5764399" cy="360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8969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0"/>
            <a:ext cx="7458074" cy="15260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ts val="1700"/>
              </a:lnSpc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 Istat the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Directorate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development of statistical literacy information and literacy has the task to promote the capacity to use statistical information for several purposes, among which:</a:t>
            </a:r>
          </a:p>
          <a:p>
            <a:pPr fontAlgn="base">
              <a:lnSpc>
                <a:spcPts val="17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fontAlgn="base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Making informed decisions</a:t>
            </a:r>
          </a:p>
          <a:p>
            <a:pPr marL="285750" indent="-285750" fontAlgn="base">
              <a:lnSpc>
                <a:spcPts val="1700"/>
              </a:lnSpc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fontAlgn="base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Making evaluations for work and everyday life</a:t>
            </a: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41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CESS 2018 - Bamberg, 19 </a:t>
            </a: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October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2018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Statistical </a:t>
            </a:r>
            <a:r>
              <a:rPr lang="it-IT" altLang="it-IT" sz="2000" b="1" dirty="0" err="1">
                <a:solidFill>
                  <a:schemeClr val="bg1"/>
                </a:solidFill>
                <a:latin typeface="+mj-lt"/>
              </a:rPr>
              <a:t>literacy</a:t>
            </a: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: a </a:t>
            </a:r>
            <a:r>
              <a:rPr lang="it-IT" altLang="it-IT" sz="2000" b="1" dirty="0" err="1">
                <a:solidFill>
                  <a:schemeClr val="bg1"/>
                </a:solidFill>
                <a:latin typeface="+mj-lt"/>
              </a:rPr>
              <a:t>key</a:t>
            </a: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to </a:t>
            </a:r>
            <a:r>
              <a:rPr lang="it-IT" altLang="it-IT" sz="2000" b="1" dirty="0" err="1">
                <a:solidFill>
                  <a:schemeClr val="bg1"/>
                </a:solidFill>
                <a:latin typeface="+mj-lt"/>
              </a:rPr>
              <a:t>comprehend</a:t>
            </a: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a </a:t>
            </a:r>
            <a:r>
              <a:rPr lang="it-IT" altLang="it-IT" sz="2000" b="1" dirty="0" err="1">
                <a:solidFill>
                  <a:schemeClr val="bg1"/>
                </a:solidFill>
                <a:latin typeface="+mj-lt"/>
              </a:rPr>
              <a:t>changing</a:t>
            </a: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world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9179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0"/>
            <a:ext cx="74580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Testo testo testo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41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Titolo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Luogo, data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</a:rPr>
              <a:t>Statistical </a:t>
            </a:r>
            <a:r>
              <a:rPr lang="it-IT" altLang="it-IT" sz="2000" b="1" dirty="0" err="1">
                <a:solidFill>
                  <a:schemeClr val="bg1"/>
                </a:solidFill>
              </a:rPr>
              <a:t>literacy</a:t>
            </a:r>
            <a:r>
              <a:rPr lang="it-IT" altLang="it-IT" sz="2000" b="1" dirty="0">
                <a:solidFill>
                  <a:schemeClr val="bg1"/>
                </a:solidFill>
              </a:rPr>
              <a:t>: a </a:t>
            </a:r>
            <a:r>
              <a:rPr lang="it-IT" altLang="it-IT" sz="2000" b="1" dirty="0" err="1">
                <a:solidFill>
                  <a:schemeClr val="bg1"/>
                </a:solidFill>
              </a:rPr>
              <a:t>key</a:t>
            </a:r>
            <a:r>
              <a:rPr lang="it-IT" altLang="it-IT" sz="2000" b="1" dirty="0">
                <a:solidFill>
                  <a:schemeClr val="bg1"/>
                </a:solidFill>
              </a:rPr>
              <a:t> to </a:t>
            </a:r>
            <a:r>
              <a:rPr lang="it-IT" altLang="it-IT" sz="2000" b="1" dirty="0" err="1">
                <a:solidFill>
                  <a:schemeClr val="bg1"/>
                </a:solidFill>
              </a:rPr>
              <a:t>comprehend</a:t>
            </a:r>
            <a:r>
              <a:rPr lang="it-IT" altLang="it-IT" sz="2000" b="1" dirty="0">
                <a:solidFill>
                  <a:schemeClr val="bg1"/>
                </a:solidFill>
              </a:rPr>
              <a:t> a </a:t>
            </a:r>
            <a:r>
              <a:rPr lang="it-IT" altLang="it-IT" sz="2000" b="1" dirty="0" err="1">
                <a:solidFill>
                  <a:schemeClr val="bg1"/>
                </a:solidFill>
              </a:rPr>
              <a:t>changing</a:t>
            </a:r>
            <a:r>
              <a:rPr lang="it-IT" altLang="it-IT" sz="2000" b="1" dirty="0">
                <a:solidFill>
                  <a:schemeClr val="bg1"/>
                </a:solidFill>
              </a:rPr>
              <a:t> world </a:t>
            </a:r>
            <a:endParaRPr lang="it-IT" sz="2000" b="1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86989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4331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0"/>
            <a:ext cx="7458074" cy="2836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 short the ratio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</a:t>
            </a:r>
          </a:p>
          <a:p>
            <a:pPr hangingPunct="0"/>
            <a:r>
              <a:rPr lang="en-US" sz="1600" dirty="0"/>
              <a:t> 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dirty="0"/>
              <a:t>Giving/adding statistical tools in existing projects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dirty="0"/>
              <a:t>Enriching projects with basic data and data already interpreted according to standard statistical methodologies</a:t>
            </a:r>
            <a:endParaRPr lang="it-IT" sz="1600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dirty="0"/>
              <a:t>Participating in national events with shared projects and shared contents </a:t>
            </a:r>
          </a:p>
          <a:p>
            <a:pPr marL="742731" lvl="1" indent="-285750" hangingPunct="0">
              <a:buFont typeface="Arial" panose="020B0604020202020204" pitchFamily="34" charset="0"/>
              <a:buChar char="•"/>
            </a:pPr>
            <a:r>
              <a:rPr lang="en-US" sz="1600" dirty="0"/>
              <a:t>National statistics day, </a:t>
            </a:r>
          </a:p>
          <a:p>
            <a:pPr marL="742731" lvl="1" indent="-285750" hangingPunct="0">
              <a:buFont typeface="Arial" panose="020B0604020202020204" pitchFamily="34" charset="0"/>
              <a:buChar char="•"/>
            </a:pPr>
            <a:r>
              <a:rPr lang="en-US" sz="1600" dirty="0"/>
              <a:t>Celebrations at territorial level European Researchers’ Night with a common catalogue and possibilities to make differences at the regional level</a:t>
            </a:r>
            <a:endParaRPr lang="it-IT" sz="1600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dirty="0"/>
              <a:t>Participation in the project of financial literacy, with fact-sheets on the main topics </a:t>
            </a:r>
            <a:endParaRPr lang="it-IT" sz="1600" dirty="0"/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CESS 2018 - Bamberg, 19 </a:t>
            </a: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October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2018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</a:rPr>
              <a:t>Statistical </a:t>
            </a:r>
            <a:r>
              <a:rPr lang="it-IT" altLang="it-IT" sz="2000" b="1" dirty="0" err="1">
                <a:solidFill>
                  <a:schemeClr val="bg1"/>
                </a:solidFill>
              </a:rPr>
              <a:t>literacy</a:t>
            </a:r>
            <a:r>
              <a:rPr lang="it-IT" altLang="it-IT" sz="2000" b="1" dirty="0">
                <a:solidFill>
                  <a:schemeClr val="bg1"/>
                </a:solidFill>
              </a:rPr>
              <a:t>: a </a:t>
            </a:r>
            <a:r>
              <a:rPr lang="it-IT" altLang="it-IT" sz="2000" b="1" dirty="0" err="1">
                <a:solidFill>
                  <a:schemeClr val="bg1"/>
                </a:solidFill>
              </a:rPr>
              <a:t>key</a:t>
            </a:r>
            <a:r>
              <a:rPr lang="it-IT" altLang="it-IT" sz="2000" b="1" dirty="0">
                <a:solidFill>
                  <a:schemeClr val="bg1"/>
                </a:solidFill>
              </a:rPr>
              <a:t> to </a:t>
            </a:r>
            <a:r>
              <a:rPr lang="it-IT" altLang="it-IT" sz="2000" b="1" dirty="0" err="1">
                <a:solidFill>
                  <a:schemeClr val="bg1"/>
                </a:solidFill>
              </a:rPr>
              <a:t>comprehend</a:t>
            </a:r>
            <a:r>
              <a:rPr lang="it-IT" altLang="it-IT" sz="2000" b="1" dirty="0">
                <a:solidFill>
                  <a:schemeClr val="bg1"/>
                </a:solidFill>
              </a:rPr>
              <a:t> a </a:t>
            </a:r>
            <a:r>
              <a:rPr lang="it-IT" altLang="it-IT" sz="2000" b="1" dirty="0" err="1">
                <a:solidFill>
                  <a:schemeClr val="bg1"/>
                </a:solidFill>
              </a:rPr>
              <a:t>changing</a:t>
            </a:r>
            <a:r>
              <a:rPr lang="it-IT" altLang="it-IT" sz="2000" b="1" dirty="0">
                <a:solidFill>
                  <a:schemeClr val="bg1"/>
                </a:solidFill>
              </a:rPr>
              <a:t> world </a:t>
            </a:r>
            <a:endParaRPr lang="it-IT" sz="2000" b="1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1099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0"/>
            <a:ext cx="7458074" cy="17440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Thank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pcollesi@istat.it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buFontTx/>
              <a:buChar char="-"/>
              <a:defRPr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CESS 2018 - Bamberg, 19 </a:t>
            </a: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October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2018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</a:rPr>
              <a:t>Statistical </a:t>
            </a:r>
            <a:r>
              <a:rPr lang="it-IT" altLang="it-IT" sz="2000" b="1" dirty="0" err="1">
                <a:solidFill>
                  <a:schemeClr val="bg1"/>
                </a:solidFill>
              </a:rPr>
              <a:t>literacy</a:t>
            </a:r>
            <a:r>
              <a:rPr lang="it-IT" altLang="it-IT" sz="2000" b="1" dirty="0">
                <a:solidFill>
                  <a:schemeClr val="bg1"/>
                </a:solidFill>
              </a:rPr>
              <a:t>: a </a:t>
            </a:r>
            <a:r>
              <a:rPr lang="it-IT" altLang="it-IT" sz="2000" b="1" dirty="0" err="1">
                <a:solidFill>
                  <a:schemeClr val="bg1"/>
                </a:solidFill>
              </a:rPr>
              <a:t>key</a:t>
            </a:r>
            <a:r>
              <a:rPr lang="it-IT" altLang="it-IT" sz="2000" b="1" dirty="0">
                <a:solidFill>
                  <a:schemeClr val="bg1"/>
                </a:solidFill>
              </a:rPr>
              <a:t> to </a:t>
            </a:r>
            <a:r>
              <a:rPr lang="it-IT" altLang="it-IT" sz="2000" b="1" dirty="0" err="1">
                <a:solidFill>
                  <a:schemeClr val="bg1"/>
                </a:solidFill>
              </a:rPr>
              <a:t>comprehend</a:t>
            </a:r>
            <a:r>
              <a:rPr lang="it-IT" altLang="it-IT" sz="2000" b="1" dirty="0">
                <a:solidFill>
                  <a:schemeClr val="bg1"/>
                </a:solidFill>
              </a:rPr>
              <a:t> a </a:t>
            </a:r>
            <a:r>
              <a:rPr lang="it-IT" altLang="it-IT" sz="2000" b="1" dirty="0" err="1">
                <a:solidFill>
                  <a:schemeClr val="bg1"/>
                </a:solidFill>
              </a:rPr>
              <a:t>changing</a:t>
            </a:r>
            <a:r>
              <a:rPr lang="it-IT" altLang="it-IT" sz="2000" b="1" dirty="0">
                <a:solidFill>
                  <a:schemeClr val="bg1"/>
                </a:solidFill>
              </a:rPr>
              <a:t> world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19351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0"/>
            <a:ext cx="74580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Testo testo testo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41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Titolo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Luogo, data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</a:rPr>
              <a:t>Statistical </a:t>
            </a:r>
            <a:r>
              <a:rPr lang="it-IT" altLang="it-IT" sz="2000" b="1" dirty="0" err="1">
                <a:solidFill>
                  <a:schemeClr val="bg1"/>
                </a:solidFill>
              </a:rPr>
              <a:t>literacy</a:t>
            </a:r>
            <a:r>
              <a:rPr lang="it-IT" altLang="it-IT" sz="2000" b="1" dirty="0">
                <a:solidFill>
                  <a:schemeClr val="bg1"/>
                </a:solidFill>
              </a:rPr>
              <a:t>: a </a:t>
            </a:r>
            <a:r>
              <a:rPr lang="it-IT" altLang="it-IT" sz="2000" b="1" dirty="0" err="1">
                <a:solidFill>
                  <a:schemeClr val="bg1"/>
                </a:solidFill>
              </a:rPr>
              <a:t>key</a:t>
            </a:r>
            <a:r>
              <a:rPr lang="it-IT" altLang="it-IT" sz="2000" b="1" dirty="0">
                <a:solidFill>
                  <a:schemeClr val="bg1"/>
                </a:solidFill>
              </a:rPr>
              <a:t> to </a:t>
            </a:r>
            <a:r>
              <a:rPr lang="it-IT" altLang="it-IT" sz="2000" b="1" dirty="0" err="1">
                <a:solidFill>
                  <a:schemeClr val="bg1"/>
                </a:solidFill>
              </a:rPr>
              <a:t>comprehend</a:t>
            </a:r>
            <a:r>
              <a:rPr lang="it-IT" altLang="it-IT" sz="2000" b="1" dirty="0">
                <a:solidFill>
                  <a:schemeClr val="bg1"/>
                </a:solidFill>
              </a:rPr>
              <a:t> a </a:t>
            </a:r>
            <a:r>
              <a:rPr lang="it-IT" altLang="it-IT" sz="2000" b="1" dirty="0" err="1">
                <a:solidFill>
                  <a:schemeClr val="bg1"/>
                </a:solidFill>
              </a:rPr>
              <a:t>changing</a:t>
            </a:r>
            <a:r>
              <a:rPr lang="it-IT" altLang="it-IT" sz="2000" b="1" dirty="0">
                <a:solidFill>
                  <a:schemeClr val="bg1"/>
                </a:solidFill>
              </a:rPr>
              <a:t> world </a:t>
            </a:r>
            <a:endParaRPr lang="it-IT" sz="2000" b="1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1991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0"/>
            <a:ext cx="7458074" cy="36163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Istat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provider:</a:t>
            </a:r>
          </a:p>
          <a:p>
            <a:pPr marL="342900" indent="-342900">
              <a:spcAft>
                <a:spcPts val="1000"/>
              </a:spcAft>
              <a:buClr>
                <a:srgbClr val="CF1E24"/>
              </a:buClr>
              <a:buSzPct val="90000"/>
              <a:buFont typeface="+mj-lt"/>
              <a:buAutoNum type="arabicPeriod"/>
              <a:defRPr/>
            </a:pP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should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develop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the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demand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answers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can be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found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available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statistics</a:t>
            </a: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spcAft>
                <a:spcPts val="1000"/>
              </a:spcAft>
              <a:buClr>
                <a:srgbClr val="CF1E24"/>
              </a:buClr>
              <a:buSzPct val="90000"/>
              <a:buFont typeface="+mj-lt"/>
              <a:buAutoNum type="arabicPeriod"/>
              <a:defRPr/>
            </a:pP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needs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understand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what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lacks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 the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offer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spcAft>
                <a:spcPts val="1000"/>
              </a:spcAft>
              <a:buClr>
                <a:srgbClr val="CF1E24"/>
              </a:buClr>
              <a:buSzPct val="90000"/>
              <a:buFont typeface="+mj-lt"/>
              <a:buAutoNum type="arabicPeriod"/>
              <a:defRPr/>
            </a:pP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has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potential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grow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 provider:</a:t>
            </a:r>
          </a:p>
          <a:p>
            <a:pPr marL="799881" lvl="1" indent="-342900">
              <a:spcAft>
                <a:spcPts val="1000"/>
              </a:spcAft>
              <a:buClr>
                <a:srgbClr val="CF1E24"/>
              </a:buClr>
              <a:buSzPct val="90000"/>
              <a:buFont typeface="+mj-lt"/>
              <a:buAutoNum type="arabicPeriod"/>
              <a:defRPr/>
            </a:pP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Adapting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what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available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799881" lvl="1" indent="-342900">
              <a:spcAft>
                <a:spcPts val="1000"/>
              </a:spcAft>
              <a:buClr>
                <a:srgbClr val="CF1E24"/>
              </a:buClr>
              <a:buSzPct val="90000"/>
              <a:buFont typeface="+mj-lt"/>
              <a:buAutoNum type="arabicPeriod"/>
              <a:defRPr/>
            </a:pP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Bridging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the gaps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CESS 2018 - Bamberg, 19 </a:t>
            </a: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October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2018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</a:rPr>
              <a:t>Statistical </a:t>
            </a:r>
            <a:r>
              <a:rPr lang="it-IT" altLang="it-IT" sz="2000" b="1" dirty="0" err="1">
                <a:solidFill>
                  <a:schemeClr val="bg1"/>
                </a:solidFill>
              </a:rPr>
              <a:t>literacy</a:t>
            </a:r>
            <a:r>
              <a:rPr lang="it-IT" altLang="it-IT" sz="2000" b="1" dirty="0">
                <a:solidFill>
                  <a:schemeClr val="bg1"/>
                </a:solidFill>
              </a:rPr>
              <a:t>: a </a:t>
            </a:r>
            <a:r>
              <a:rPr lang="it-IT" altLang="it-IT" sz="2000" b="1" dirty="0" err="1">
                <a:solidFill>
                  <a:schemeClr val="bg1"/>
                </a:solidFill>
              </a:rPr>
              <a:t>key</a:t>
            </a:r>
            <a:r>
              <a:rPr lang="it-IT" altLang="it-IT" sz="2000" b="1" dirty="0">
                <a:solidFill>
                  <a:schemeClr val="bg1"/>
                </a:solidFill>
              </a:rPr>
              <a:t> to </a:t>
            </a:r>
            <a:r>
              <a:rPr lang="it-IT" altLang="it-IT" sz="2000" b="1" dirty="0" err="1">
                <a:solidFill>
                  <a:schemeClr val="bg1"/>
                </a:solidFill>
              </a:rPr>
              <a:t>comprehend</a:t>
            </a:r>
            <a:r>
              <a:rPr lang="it-IT" altLang="it-IT" sz="2000" b="1" dirty="0">
                <a:solidFill>
                  <a:schemeClr val="bg1"/>
                </a:solidFill>
              </a:rPr>
              <a:t> a </a:t>
            </a:r>
            <a:r>
              <a:rPr lang="it-IT" altLang="it-IT" sz="2000" b="1" dirty="0" err="1">
                <a:solidFill>
                  <a:schemeClr val="bg1"/>
                </a:solidFill>
              </a:rPr>
              <a:t>changing</a:t>
            </a:r>
            <a:r>
              <a:rPr lang="it-IT" altLang="it-IT" sz="2000" b="1" dirty="0">
                <a:solidFill>
                  <a:schemeClr val="bg1"/>
                </a:solidFill>
              </a:rPr>
              <a:t> world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568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0"/>
            <a:ext cx="7458074" cy="17440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Istat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provider:</a:t>
            </a: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buFontTx/>
              <a:buChar char="-"/>
              <a:defRPr/>
            </a:pP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prepared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for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latend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demand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new information</a:t>
            </a:r>
          </a:p>
          <a:p>
            <a:pPr lvl="1">
              <a:spcAft>
                <a:spcPts val="1000"/>
              </a:spcAft>
              <a:buClr>
                <a:srgbClr val="CF1E24"/>
              </a:buClr>
              <a:buSzPct val="90000"/>
              <a:buFontTx/>
              <a:buChar char="-"/>
              <a:defRPr/>
            </a:pP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what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in, </a:t>
            </a:r>
          </a:p>
          <a:p>
            <a:pPr lvl="1">
              <a:spcAft>
                <a:spcPts val="1000"/>
              </a:spcAft>
              <a:buClr>
                <a:srgbClr val="CF1E24"/>
              </a:buClr>
              <a:buSzPct val="90000"/>
              <a:buFontTx/>
              <a:buChar char="-"/>
              <a:defRPr/>
            </a:pP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what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should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be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added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buFontTx/>
              <a:buChar char="-"/>
              <a:defRPr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CESS 2018 - Bamberg, 19 </a:t>
            </a: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October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2018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</a:rPr>
              <a:t>Statistical </a:t>
            </a:r>
            <a:r>
              <a:rPr lang="it-IT" altLang="it-IT" sz="2000" b="1" dirty="0" err="1">
                <a:solidFill>
                  <a:schemeClr val="bg1"/>
                </a:solidFill>
              </a:rPr>
              <a:t>literacy</a:t>
            </a:r>
            <a:r>
              <a:rPr lang="it-IT" altLang="it-IT" sz="2000" b="1" dirty="0">
                <a:solidFill>
                  <a:schemeClr val="bg1"/>
                </a:solidFill>
              </a:rPr>
              <a:t>: a </a:t>
            </a:r>
            <a:r>
              <a:rPr lang="it-IT" altLang="it-IT" sz="2000" b="1" dirty="0" err="1">
                <a:solidFill>
                  <a:schemeClr val="bg1"/>
                </a:solidFill>
              </a:rPr>
              <a:t>key</a:t>
            </a:r>
            <a:r>
              <a:rPr lang="it-IT" altLang="it-IT" sz="2000" b="1" dirty="0">
                <a:solidFill>
                  <a:schemeClr val="bg1"/>
                </a:solidFill>
              </a:rPr>
              <a:t> to </a:t>
            </a:r>
            <a:r>
              <a:rPr lang="it-IT" altLang="it-IT" sz="2000" b="1" dirty="0" err="1">
                <a:solidFill>
                  <a:schemeClr val="bg1"/>
                </a:solidFill>
              </a:rPr>
              <a:t>comprehend</a:t>
            </a:r>
            <a:r>
              <a:rPr lang="it-IT" altLang="it-IT" sz="2000" b="1" dirty="0">
                <a:solidFill>
                  <a:schemeClr val="bg1"/>
                </a:solidFill>
              </a:rPr>
              <a:t> a </a:t>
            </a:r>
            <a:r>
              <a:rPr lang="it-IT" altLang="it-IT" sz="2000" b="1" dirty="0" err="1">
                <a:solidFill>
                  <a:schemeClr val="bg1"/>
                </a:solidFill>
              </a:rPr>
              <a:t>changing</a:t>
            </a:r>
            <a:r>
              <a:rPr lang="it-IT" altLang="it-IT" sz="2000" b="1" dirty="0">
                <a:solidFill>
                  <a:schemeClr val="bg1"/>
                </a:solidFill>
              </a:rPr>
              <a:t> world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366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0"/>
            <a:ext cx="7458074" cy="2739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Statistics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school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out of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school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part of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lifelong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learning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starting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schools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cross-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section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ability</a:t>
            </a: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project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relaunch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statistical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literacy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in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four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main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axes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buFontTx/>
              <a:buChar char="-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national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level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(for general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projects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be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managed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central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level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buFontTx/>
              <a:buChar char="-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regional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level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(a network at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territorial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level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develop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initiatives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 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CESS 2018 - Bamberg, 19 </a:t>
            </a: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October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2018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</a:rPr>
              <a:t>Statistical </a:t>
            </a:r>
            <a:r>
              <a:rPr lang="it-IT" altLang="it-IT" sz="2000" b="1" dirty="0" err="1">
                <a:solidFill>
                  <a:schemeClr val="bg1"/>
                </a:solidFill>
              </a:rPr>
              <a:t>literacy</a:t>
            </a:r>
            <a:r>
              <a:rPr lang="it-IT" altLang="it-IT" sz="2000" b="1" dirty="0">
                <a:solidFill>
                  <a:schemeClr val="bg1"/>
                </a:solidFill>
              </a:rPr>
              <a:t>: a </a:t>
            </a:r>
            <a:r>
              <a:rPr lang="it-IT" altLang="it-IT" sz="2000" b="1" dirty="0" err="1">
                <a:solidFill>
                  <a:schemeClr val="bg1"/>
                </a:solidFill>
              </a:rPr>
              <a:t>key</a:t>
            </a:r>
            <a:r>
              <a:rPr lang="it-IT" altLang="it-IT" sz="2000" b="1" dirty="0">
                <a:solidFill>
                  <a:schemeClr val="bg1"/>
                </a:solidFill>
              </a:rPr>
              <a:t> to </a:t>
            </a:r>
            <a:r>
              <a:rPr lang="it-IT" altLang="it-IT" sz="2000" b="1" dirty="0" err="1">
                <a:solidFill>
                  <a:schemeClr val="bg1"/>
                </a:solidFill>
              </a:rPr>
              <a:t>comprehend</a:t>
            </a:r>
            <a:r>
              <a:rPr lang="it-IT" altLang="it-IT" sz="2000" b="1" dirty="0">
                <a:solidFill>
                  <a:schemeClr val="bg1"/>
                </a:solidFill>
              </a:rPr>
              <a:t> a </a:t>
            </a:r>
            <a:r>
              <a:rPr lang="it-IT" altLang="it-IT" sz="2000" b="1" dirty="0" err="1">
                <a:solidFill>
                  <a:schemeClr val="bg1"/>
                </a:solidFill>
              </a:rPr>
              <a:t>changing</a:t>
            </a:r>
            <a:r>
              <a:rPr lang="it-IT" altLang="it-IT" sz="2000" b="1" dirty="0">
                <a:solidFill>
                  <a:schemeClr val="bg1"/>
                </a:solidFill>
              </a:rPr>
              <a:t> world </a:t>
            </a:r>
            <a:endParaRPr lang="it-IT" sz="2000" b="1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2189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0"/>
            <a:ext cx="7458074" cy="32111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Statistics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at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school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and out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school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as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part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lifelong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learning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starting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from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schools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a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cross-section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ability</a:t>
            </a: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four-axes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strategy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</a:t>
            </a:r>
          </a:p>
          <a:p>
            <a:pPr lvl="0" hangingPunct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1. Proposals for a pervasive and reasoned use of statistics in all curricular subjects/topics at school: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 hangingPunct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Humanities, social sciences, STEM disciplines, statistical and quantitative literacy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 hangingPunct="0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 hangingPunct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Underline the importance of the official statistics and not simply quoting figures without sources</a:t>
            </a:r>
          </a:p>
          <a:p>
            <a:pPr lvl="1" hangingPunct="0"/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0" hangingPunct="0"/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CESS 2018 - Bamberg, 19 </a:t>
            </a: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October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2018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</a:rPr>
              <a:t>Statistical </a:t>
            </a:r>
            <a:r>
              <a:rPr lang="it-IT" altLang="it-IT" sz="2000" b="1" dirty="0" err="1">
                <a:solidFill>
                  <a:schemeClr val="bg1"/>
                </a:solidFill>
              </a:rPr>
              <a:t>literacy</a:t>
            </a:r>
            <a:r>
              <a:rPr lang="it-IT" altLang="it-IT" sz="2000" b="1" dirty="0">
                <a:solidFill>
                  <a:schemeClr val="bg1"/>
                </a:solidFill>
              </a:rPr>
              <a:t>: a </a:t>
            </a:r>
            <a:r>
              <a:rPr lang="it-IT" altLang="it-IT" sz="2000" b="1" dirty="0" err="1">
                <a:solidFill>
                  <a:schemeClr val="bg1"/>
                </a:solidFill>
              </a:rPr>
              <a:t>key</a:t>
            </a:r>
            <a:r>
              <a:rPr lang="it-IT" altLang="it-IT" sz="2000" b="1" dirty="0">
                <a:solidFill>
                  <a:schemeClr val="bg1"/>
                </a:solidFill>
              </a:rPr>
              <a:t> to </a:t>
            </a:r>
            <a:r>
              <a:rPr lang="it-IT" altLang="it-IT" sz="2000" b="1" dirty="0" err="1">
                <a:solidFill>
                  <a:schemeClr val="bg1"/>
                </a:solidFill>
              </a:rPr>
              <a:t>comprehend</a:t>
            </a:r>
            <a:r>
              <a:rPr lang="it-IT" altLang="it-IT" sz="2000" b="1" dirty="0">
                <a:solidFill>
                  <a:schemeClr val="bg1"/>
                </a:solidFill>
              </a:rPr>
              <a:t> a </a:t>
            </a:r>
            <a:r>
              <a:rPr lang="it-IT" altLang="it-IT" sz="2000" b="1" dirty="0" err="1">
                <a:solidFill>
                  <a:schemeClr val="bg1"/>
                </a:solidFill>
              </a:rPr>
              <a:t>changing</a:t>
            </a:r>
            <a:r>
              <a:rPr lang="it-IT" altLang="it-IT" sz="2000" b="1" dirty="0">
                <a:solidFill>
                  <a:schemeClr val="bg1"/>
                </a:solidFill>
              </a:rPr>
              <a:t> world </a:t>
            </a:r>
            <a:endParaRPr lang="it-IT" sz="2000" b="1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7965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0"/>
            <a:ext cx="7458074" cy="2600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Statistics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at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school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and out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school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as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part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lifelong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learning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starting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from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schools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a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cross-section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ability</a:t>
            </a: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four-axes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strategy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</a:t>
            </a:r>
          </a:p>
          <a:p>
            <a:pPr lvl="0" hangingPunct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2. Statistical toolbox, intended as a contribution to critical reasoning 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 hangingPunct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Recognition of regularity, capacity for statistical synthesis, interpretation of reality through models: numeracy</a:t>
            </a:r>
          </a:p>
          <a:p>
            <a:pPr lvl="1" hangingPunct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Re-engineering of existing materials on the website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41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CESS 2018 - Bamberg, 19 </a:t>
            </a: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October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2018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</a:rPr>
              <a:t>Statistical </a:t>
            </a:r>
            <a:r>
              <a:rPr lang="it-IT" altLang="it-IT" sz="2000" b="1" dirty="0" err="1">
                <a:solidFill>
                  <a:schemeClr val="bg1"/>
                </a:solidFill>
              </a:rPr>
              <a:t>literacy</a:t>
            </a:r>
            <a:r>
              <a:rPr lang="it-IT" altLang="it-IT" sz="2000" b="1" dirty="0">
                <a:solidFill>
                  <a:schemeClr val="bg1"/>
                </a:solidFill>
              </a:rPr>
              <a:t>: a </a:t>
            </a:r>
            <a:r>
              <a:rPr lang="it-IT" altLang="it-IT" sz="2000" b="1" dirty="0" err="1">
                <a:solidFill>
                  <a:schemeClr val="bg1"/>
                </a:solidFill>
              </a:rPr>
              <a:t>key</a:t>
            </a:r>
            <a:r>
              <a:rPr lang="it-IT" altLang="it-IT" sz="2000" b="1" dirty="0">
                <a:solidFill>
                  <a:schemeClr val="bg1"/>
                </a:solidFill>
              </a:rPr>
              <a:t> to </a:t>
            </a:r>
            <a:r>
              <a:rPr lang="it-IT" altLang="it-IT" sz="2000" b="1" dirty="0" err="1">
                <a:solidFill>
                  <a:schemeClr val="bg1"/>
                </a:solidFill>
              </a:rPr>
              <a:t>comprehend</a:t>
            </a:r>
            <a:r>
              <a:rPr lang="it-IT" altLang="it-IT" sz="2000" b="1" dirty="0">
                <a:solidFill>
                  <a:schemeClr val="bg1"/>
                </a:solidFill>
              </a:rPr>
              <a:t> a </a:t>
            </a:r>
            <a:r>
              <a:rPr lang="it-IT" altLang="it-IT" sz="2000" b="1" dirty="0" err="1">
                <a:solidFill>
                  <a:schemeClr val="bg1"/>
                </a:solidFill>
              </a:rPr>
              <a:t>changing</a:t>
            </a:r>
            <a:r>
              <a:rPr lang="it-IT" altLang="it-IT" sz="2000" b="1" dirty="0">
                <a:solidFill>
                  <a:schemeClr val="bg1"/>
                </a:solidFill>
              </a:rPr>
              <a:t> world </a:t>
            </a:r>
            <a:endParaRPr lang="it-IT" sz="2000" b="1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4338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0"/>
            <a:ext cx="7458074" cy="19800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Statistics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at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school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and out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school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as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part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lifelong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learning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starting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from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schools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a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cross-section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ability</a:t>
            </a: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four-axes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strategy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</a:t>
            </a:r>
          </a:p>
          <a:p>
            <a:pPr lvl="0" hangingPunct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3. Statistics not limited to school channels, funny ways as well, gamification</a:t>
            </a:r>
          </a:p>
          <a:p>
            <a:pPr lvl="0" hangingPunct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0" hangingPunct="0"/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CESS 2018 - Bamberg, 19 </a:t>
            </a: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October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2018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</a:rPr>
              <a:t>Statistical </a:t>
            </a:r>
            <a:r>
              <a:rPr lang="it-IT" altLang="it-IT" sz="2000" b="1" dirty="0" err="1">
                <a:solidFill>
                  <a:schemeClr val="bg1"/>
                </a:solidFill>
              </a:rPr>
              <a:t>literacy</a:t>
            </a:r>
            <a:r>
              <a:rPr lang="it-IT" altLang="it-IT" sz="2000" b="1" dirty="0">
                <a:solidFill>
                  <a:schemeClr val="bg1"/>
                </a:solidFill>
              </a:rPr>
              <a:t>: a </a:t>
            </a:r>
            <a:r>
              <a:rPr lang="it-IT" altLang="it-IT" sz="2000" b="1" dirty="0" err="1">
                <a:solidFill>
                  <a:schemeClr val="bg1"/>
                </a:solidFill>
              </a:rPr>
              <a:t>key</a:t>
            </a:r>
            <a:r>
              <a:rPr lang="it-IT" altLang="it-IT" sz="2000" b="1" dirty="0">
                <a:solidFill>
                  <a:schemeClr val="bg1"/>
                </a:solidFill>
              </a:rPr>
              <a:t> to </a:t>
            </a:r>
            <a:r>
              <a:rPr lang="it-IT" altLang="it-IT" sz="2000" b="1" dirty="0" err="1">
                <a:solidFill>
                  <a:schemeClr val="bg1"/>
                </a:solidFill>
              </a:rPr>
              <a:t>comprehend</a:t>
            </a:r>
            <a:r>
              <a:rPr lang="it-IT" altLang="it-IT" sz="2000" b="1" dirty="0">
                <a:solidFill>
                  <a:schemeClr val="bg1"/>
                </a:solidFill>
              </a:rPr>
              <a:t> a </a:t>
            </a:r>
            <a:r>
              <a:rPr lang="it-IT" altLang="it-IT" sz="2000" b="1" dirty="0" err="1">
                <a:solidFill>
                  <a:schemeClr val="bg1"/>
                </a:solidFill>
              </a:rPr>
              <a:t>changing</a:t>
            </a:r>
            <a:r>
              <a:rPr lang="it-IT" altLang="it-IT" sz="2000" b="1" dirty="0">
                <a:solidFill>
                  <a:schemeClr val="bg1"/>
                </a:solidFill>
              </a:rPr>
              <a:t> world </a:t>
            </a:r>
            <a:endParaRPr lang="it-IT" sz="2000" b="1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8501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0"/>
            <a:ext cx="7458074" cy="23544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Statistics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at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school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and out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school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as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part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lifelong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learning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starting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from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schools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a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cross-section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ability</a:t>
            </a: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four-axes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strategy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</a:t>
            </a:r>
          </a:p>
          <a:p>
            <a:pPr lvl="0" hangingPunct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4. Development of interest and quantitative literacy of adults: 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 hangingPunct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Lifelong learning and adult competencies.</a:t>
            </a:r>
          </a:p>
          <a:p>
            <a:pPr lvl="1" hangingPunct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Cooperation with the project of financial education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CESS 2018 - Bamberg, 19 </a:t>
            </a: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October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2018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</a:rPr>
              <a:t>Statistical </a:t>
            </a:r>
            <a:r>
              <a:rPr lang="it-IT" altLang="it-IT" sz="2000" b="1" dirty="0" err="1">
                <a:solidFill>
                  <a:schemeClr val="bg1"/>
                </a:solidFill>
              </a:rPr>
              <a:t>literacy</a:t>
            </a:r>
            <a:r>
              <a:rPr lang="it-IT" altLang="it-IT" sz="2000" b="1" dirty="0">
                <a:solidFill>
                  <a:schemeClr val="bg1"/>
                </a:solidFill>
              </a:rPr>
              <a:t>: a </a:t>
            </a:r>
            <a:r>
              <a:rPr lang="it-IT" altLang="it-IT" sz="2000" b="1" dirty="0" err="1">
                <a:solidFill>
                  <a:schemeClr val="bg1"/>
                </a:solidFill>
              </a:rPr>
              <a:t>key</a:t>
            </a:r>
            <a:r>
              <a:rPr lang="it-IT" altLang="it-IT" sz="2000" b="1" dirty="0">
                <a:solidFill>
                  <a:schemeClr val="bg1"/>
                </a:solidFill>
              </a:rPr>
              <a:t> to </a:t>
            </a:r>
            <a:r>
              <a:rPr lang="it-IT" altLang="it-IT" sz="2000" b="1" dirty="0" err="1">
                <a:solidFill>
                  <a:schemeClr val="bg1"/>
                </a:solidFill>
              </a:rPr>
              <a:t>comprehend</a:t>
            </a:r>
            <a:r>
              <a:rPr lang="it-IT" altLang="it-IT" sz="2000" b="1" dirty="0">
                <a:solidFill>
                  <a:schemeClr val="bg1"/>
                </a:solidFill>
              </a:rPr>
              <a:t> a </a:t>
            </a:r>
            <a:r>
              <a:rPr lang="it-IT" altLang="it-IT" sz="2000" b="1" dirty="0" err="1">
                <a:solidFill>
                  <a:schemeClr val="bg1"/>
                </a:solidFill>
              </a:rPr>
              <a:t>changing</a:t>
            </a:r>
            <a:r>
              <a:rPr lang="it-IT" altLang="it-IT" sz="2000" b="1" dirty="0">
                <a:solidFill>
                  <a:schemeClr val="bg1"/>
                </a:solidFill>
              </a:rPr>
              <a:t> world </a:t>
            </a:r>
            <a:endParaRPr lang="it-IT" sz="2000" b="1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2142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3" ma:contentTypeDescription="Creare un nuovo documento." ma:contentTypeScope="" ma:versionID="df9c2651dffb292a836ec0f0d60ecf0c">
  <xsd:schema xmlns:xsd="http://www.w3.org/2001/XMLSchema" xmlns:xs="http://www.w3.org/2001/XMLSchema" xmlns:p="http://schemas.microsoft.com/office/2006/metadata/properties" xmlns:ns2="c58f2efd-82a8-4ecf-b395-8c25e928921d" xmlns:ns3="459159c4-d20a-4ff3-9b11-fbd127bd52e5" xmlns:ns4="679261c3-551f-4e86-913f-177e0e529669" targetNamespace="http://schemas.microsoft.com/office/2006/metadata/properties" ma:root="true" ma:fieldsID="f820cdc17a90b00845ec72bfdbf88abe" ns2:_="" ns3:_="" ns4:_="">
    <xsd:import namespace="c58f2efd-82a8-4ecf-b395-8c25e928921d"/>
    <xsd:import namespace="459159c4-d20a-4ff3-9b11-fbd127bd52e5"/>
    <xsd:import namespace="679261c3-551f-4e86-913f-177e0e529669"/>
    <xsd:element name="properties">
      <xsd:complexType>
        <xsd:sequence>
          <xsd:element name="documentManagement">
            <xsd:complexType>
              <xsd:all>
                <xsd:element ref="ns2:Categoria"/>
                <xsd:element ref="ns3:_dlc_DocId" minOccurs="0"/>
                <xsd:element ref="ns3:_dlc_DocIdUrl" minOccurs="0"/>
                <xsd:element ref="ns3:_dlc_DocIdPersistId" minOccurs="0"/>
                <xsd:element ref="ns4:Sotto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  <xsd:enumeration value="Strumenti di comunicazione per i Censimenti permanenti"/>
          <xsd:enumeration value="Strumenti di comunicazione relativi al Censimento generale dell'Agricoltura 202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159c4-d20a-4ff3-9b11-fbd127bd52e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10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261c3-551f-4e86-913f-177e0e529669" elementFormDefault="qualified">
    <xsd:import namespace="http://schemas.microsoft.com/office/2006/documentManagement/types"/>
    <xsd:import namespace="http://schemas.microsoft.com/office/infopath/2007/PartnerControls"/>
    <xsd:element name="SottoCategoria" ma:index="12" nillable="true" ma:displayName="Sottocategoria" ma:default="-" ma:format="Dropdown" ma:internalName="SottoCategoria">
      <xsd:simpleType>
        <xsd:restriction base="dms:Choice">
          <xsd:enumeration value="-"/>
          <xsd:enumeration value="1- CP Generico"/>
          <xsd:enumeration value="2- CP Popolazione"/>
          <xsd:enumeration value="3- CP Imprese"/>
          <xsd:enumeration value="4- CP Istituzioni pubbliche"/>
          <xsd:enumeration value="5- CP Istituzioni non profit"/>
          <xsd:enumeration value="6- CP Agricoltur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ttoCategoria xmlns="679261c3-551f-4e86-913f-177e0e529669">-</SottoCategoria>
    <Categoria xmlns="c58f2efd-82a8-4ecf-b395-8c25e928921d">Power Point</Categoria>
    <_dlc_DocId xmlns="459159c4-d20a-4ff3-9b11-fbd127bd52e5">INTRANET-14-77</_dlc_DocId>
    <_dlc_DocIdUrl xmlns="459159c4-d20a-4ff3-9b11-fbd127bd52e5">
      <Url>https://intranet.istat.it/Collaborativi/_layouts/15/DocIdRedir.aspx?ID=INTRANET-14-77</Url>
      <Description>INTRANET-14-77</Description>
    </_dlc_DocIdUrl>
  </documentManagement>
</p:properties>
</file>

<file path=customXml/itemProps1.xml><?xml version="1.0" encoding="utf-8"?>
<ds:datastoreItem xmlns:ds="http://schemas.openxmlformats.org/officeDocument/2006/customXml" ds:itemID="{A8E1E69A-D261-41D1-B2E5-EDFC0C28DA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A2A88F-A12B-437C-BC4D-087D731786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459159c4-d20a-4ff3-9b11-fbd127bd52e5"/>
    <ds:schemaRef ds:uri="679261c3-551f-4e86-913f-177e0e5296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1F3400-3218-46A8-B7DF-4CAC3240349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A0E81DE-5F0B-421A-93B4-EF95C1639E19}">
  <ds:schemaRefs>
    <ds:schemaRef ds:uri="679261c3-551f-4e86-913f-177e0e529669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459159c4-d20a-4ff3-9b11-fbd127bd52e5"/>
    <ds:schemaRef ds:uri="c58f2efd-82a8-4ecf-b395-8c25e928921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14315</TotalTime>
  <Words>1224</Words>
  <Application>Microsoft Macintosh PowerPoint</Application>
  <PresentationFormat>Presentazione su schermo (16:9)</PresentationFormat>
  <Paragraphs>216</Paragraphs>
  <Slides>23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slide</dc:title>
  <dc:creator>elena grimaccia</dc:creator>
  <cp:lastModifiedBy>Microsoft Office User</cp:lastModifiedBy>
  <cp:revision>1301</cp:revision>
  <cp:lastPrinted>2018-10-16T16:31:17Z</cp:lastPrinted>
  <dcterms:created xsi:type="dcterms:W3CDTF">2018-10-15T20:40:34Z</dcterms:created>
  <dcterms:modified xsi:type="dcterms:W3CDTF">2018-10-18T10:46:03Z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  <property fmtid="{D5CDD505-2E9C-101B-9397-08002B2CF9AE}" pid="3" name="_dlc_DocIdItemGuid">
    <vt:lpwstr>9e0de80d-cc6b-4586-a7d5-f445339ce8d5</vt:lpwstr>
  </property>
</Properties>
</file>