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2" r:id="rId3"/>
    <p:sldId id="259" r:id="rId4"/>
    <p:sldId id="260" r:id="rId5"/>
    <p:sldId id="261" r:id="rId6"/>
    <p:sldId id="279" r:id="rId7"/>
    <p:sldId id="286" r:id="rId8"/>
    <p:sldId id="263" r:id="rId9"/>
    <p:sldId id="265" r:id="rId10"/>
    <p:sldId id="262" r:id="rId11"/>
    <p:sldId id="264" r:id="rId12"/>
    <p:sldId id="273" r:id="rId13"/>
    <p:sldId id="280" r:id="rId14"/>
    <p:sldId id="281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77204" autoAdjust="0"/>
  </p:normalViewPr>
  <p:slideViewPr>
    <p:cSldViewPr>
      <p:cViewPr varScale="1">
        <p:scale>
          <a:sx n="63" d="100"/>
          <a:sy n="63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ia%20dati\BIG%20DATA\Big_DATA_Committee\chiamate_o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ia%20dati\BIG%20DATA\WIND\elaborazioni\week_end_call_hou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8712662282609E-2"/>
          <c:y val="5.7502246181491468E-2"/>
          <c:w val="0.85134091130073619"/>
          <c:h val="0.80650579054976623"/>
        </c:manualLayout>
      </c:layout>
      <c:line3DChart>
        <c:grouping val="standard"/>
        <c:varyColors val="0"/>
        <c:ser>
          <c:idx val="0"/>
          <c:order val="0"/>
          <c:tx>
            <c:strRef>
              <c:f>chiamate_gg!$B$1</c:f>
              <c:strCache>
                <c:ptCount val="1"/>
                <c:pt idx="0">
                  <c:v>TOT_SIM</c:v>
                </c:pt>
              </c:strCache>
            </c:strRef>
          </c:tx>
          <c:cat>
            <c:numRef>
              <c:f>chiamate_gg!$A$2:$A$44</c:f>
              <c:numCache>
                <c:formatCode>[$-409]d\-mmm;@</c:formatCode>
                <c:ptCount val="43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</c:numCache>
            </c:numRef>
          </c:cat>
          <c:val>
            <c:numRef>
              <c:f>chiamate_gg!$B$2:$B$44</c:f>
              <c:numCache>
                <c:formatCode>General</c:formatCode>
                <c:ptCount val="43"/>
                <c:pt idx="0">
                  <c:v>236369</c:v>
                </c:pt>
                <c:pt idx="1">
                  <c:v>269068</c:v>
                </c:pt>
                <c:pt idx="2">
                  <c:v>302232</c:v>
                </c:pt>
                <c:pt idx="3">
                  <c:v>312857</c:v>
                </c:pt>
                <c:pt idx="4">
                  <c:v>323952</c:v>
                </c:pt>
                <c:pt idx="5">
                  <c:v>223700</c:v>
                </c:pt>
                <c:pt idx="6">
                  <c:v>267498</c:v>
                </c:pt>
                <c:pt idx="7">
                  <c:v>212671</c:v>
                </c:pt>
                <c:pt idx="8">
                  <c:v>356252</c:v>
                </c:pt>
                <c:pt idx="9">
                  <c:v>349420</c:v>
                </c:pt>
                <c:pt idx="10">
                  <c:v>353119</c:v>
                </c:pt>
                <c:pt idx="11">
                  <c:v>354724</c:v>
                </c:pt>
                <c:pt idx="12">
                  <c:v>357587</c:v>
                </c:pt>
                <c:pt idx="13">
                  <c:v>298880</c:v>
                </c:pt>
                <c:pt idx="14">
                  <c:v>224578</c:v>
                </c:pt>
                <c:pt idx="15">
                  <c:v>356249</c:v>
                </c:pt>
                <c:pt idx="16">
                  <c:v>355408</c:v>
                </c:pt>
                <c:pt idx="17">
                  <c:v>357362</c:v>
                </c:pt>
                <c:pt idx="18">
                  <c:v>357394</c:v>
                </c:pt>
                <c:pt idx="19">
                  <c:v>358270</c:v>
                </c:pt>
                <c:pt idx="20">
                  <c:v>300268</c:v>
                </c:pt>
                <c:pt idx="21">
                  <c:v>225154</c:v>
                </c:pt>
                <c:pt idx="22">
                  <c:v>356912</c:v>
                </c:pt>
                <c:pt idx="23">
                  <c:v>359428</c:v>
                </c:pt>
                <c:pt idx="24">
                  <c:v>357796</c:v>
                </c:pt>
                <c:pt idx="25">
                  <c:v>358265</c:v>
                </c:pt>
                <c:pt idx="26">
                  <c:v>361146</c:v>
                </c:pt>
                <c:pt idx="27">
                  <c:v>292686</c:v>
                </c:pt>
                <c:pt idx="28">
                  <c:v>225881</c:v>
                </c:pt>
                <c:pt idx="29">
                  <c:v>347996</c:v>
                </c:pt>
                <c:pt idx="30">
                  <c:v>345583</c:v>
                </c:pt>
                <c:pt idx="31">
                  <c:v>351757</c:v>
                </c:pt>
                <c:pt idx="32">
                  <c:v>346212</c:v>
                </c:pt>
                <c:pt idx="33">
                  <c:v>358338</c:v>
                </c:pt>
                <c:pt idx="34">
                  <c:v>287941</c:v>
                </c:pt>
                <c:pt idx="35">
                  <c:v>216522</c:v>
                </c:pt>
                <c:pt idx="36">
                  <c:v>350652</c:v>
                </c:pt>
                <c:pt idx="37">
                  <c:v>353266</c:v>
                </c:pt>
                <c:pt idx="38">
                  <c:v>351831</c:v>
                </c:pt>
                <c:pt idx="39">
                  <c:v>348432</c:v>
                </c:pt>
                <c:pt idx="40">
                  <c:v>357470</c:v>
                </c:pt>
                <c:pt idx="41">
                  <c:v>295004</c:v>
                </c:pt>
                <c:pt idx="42">
                  <c:v>222989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chiamate_gg!$C$1</c:f>
              <c:strCache>
                <c:ptCount val="1"/>
                <c:pt idx="0">
                  <c:v>TOT_CALL&amp;SMS</c:v>
                </c:pt>
              </c:strCache>
            </c:strRef>
          </c:tx>
          <c:cat>
            <c:numRef>
              <c:f>chiamate_gg!$A$2:$A$44</c:f>
              <c:numCache>
                <c:formatCode>[$-409]d\-mmm;@</c:formatCode>
                <c:ptCount val="43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</c:numCache>
            </c:numRef>
          </c:cat>
          <c:val>
            <c:numRef>
              <c:f>chiamate_gg!$C$2:$C$44</c:f>
              <c:numCache>
                <c:formatCode>General</c:formatCode>
                <c:ptCount val="43"/>
                <c:pt idx="0">
                  <c:v>298323</c:v>
                </c:pt>
                <c:pt idx="1">
                  <c:v>334411</c:v>
                </c:pt>
                <c:pt idx="2">
                  <c:v>368488</c:v>
                </c:pt>
                <c:pt idx="3">
                  <c:v>380583</c:v>
                </c:pt>
                <c:pt idx="4">
                  <c:v>393494</c:v>
                </c:pt>
                <c:pt idx="5">
                  <c:v>272435</c:v>
                </c:pt>
                <c:pt idx="6">
                  <c:v>324618</c:v>
                </c:pt>
                <c:pt idx="7">
                  <c:v>258336</c:v>
                </c:pt>
                <c:pt idx="8">
                  <c:v>434265</c:v>
                </c:pt>
                <c:pt idx="9">
                  <c:v>422945</c:v>
                </c:pt>
                <c:pt idx="10">
                  <c:v>427762</c:v>
                </c:pt>
                <c:pt idx="11">
                  <c:v>429794</c:v>
                </c:pt>
                <c:pt idx="12">
                  <c:v>435476</c:v>
                </c:pt>
                <c:pt idx="13">
                  <c:v>358895</c:v>
                </c:pt>
                <c:pt idx="14">
                  <c:v>272788</c:v>
                </c:pt>
                <c:pt idx="15">
                  <c:v>432754</c:v>
                </c:pt>
                <c:pt idx="16">
                  <c:v>432889</c:v>
                </c:pt>
                <c:pt idx="17">
                  <c:v>434802</c:v>
                </c:pt>
                <c:pt idx="18">
                  <c:v>433399</c:v>
                </c:pt>
                <c:pt idx="19">
                  <c:v>434677</c:v>
                </c:pt>
                <c:pt idx="20">
                  <c:v>362010</c:v>
                </c:pt>
                <c:pt idx="21">
                  <c:v>274212</c:v>
                </c:pt>
                <c:pt idx="22">
                  <c:v>432842</c:v>
                </c:pt>
                <c:pt idx="23">
                  <c:v>434936</c:v>
                </c:pt>
                <c:pt idx="24">
                  <c:v>431733</c:v>
                </c:pt>
                <c:pt idx="25">
                  <c:v>431543</c:v>
                </c:pt>
                <c:pt idx="26">
                  <c:v>435338</c:v>
                </c:pt>
                <c:pt idx="27">
                  <c:v>351262</c:v>
                </c:pt>
                <c:pt idx="28">
                  <c:v>271390</c:v>
                </c:pt>
                <c:pt idx="29">
                  <c:v>421305</c:v>
                </c:pt>
                <c:pt idx="30">
                  <c:v>417382</c:v>
                </c:pt>
                <c:pt idx="31">
                  <c:v>424820</c:v>
                </c:pt>
                <c:pt idx="32">
                  <c:v>416188</c:v>
                </c:pt>
                <c:pt idx="33">
                  <c:v>432119</c:v>
                </c:pt>
                <c:pt idx="34">
                  <c:v>347395</c:v>
                </c:pt>
                <c:pt idx="35">
                  <c:v>263808</c:v>
                </c:pt>
                <c:pt idx="36">
                  <c:v>424812</c:v>
                </c:pt>
                <c:pt idx="37">
                  <c:v>425789</c:v>
                </c:pt>
                <c:pt idx="38">
                  <c:v>424419</c:v>
                </c:pt>
                <c:pt idx="39">
                  <c:v>420068</c:v>
                </c:pt>
                <c:pt idx="40">
                  <c:v>429356</c:v>
                </c:pt>
                <c:pt idx="41">
                  <c:v>352971</c:v>
                </c:pt>
                <c:pt idx="42">
                  <c:v>268053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86382592"/>
        <c:axId val="38516928"/>
        <c:axId val="93990912"/>
      </c:line3DChart>
      <c:dateAx>
        <c:axId val="86382592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crossAx val="38516928"/>
        <c:crosses val="autoZero"/>
        <c:auto val="1"/>
        <c:lblOffset val="100"/>
        <c:baseTimeUnit val="days"/>
      </c:dateAx>
      <c:valAx>
        <c:axId val="38516928"/>
        <c:scaling>
          <c:orientation val="minMax"/>
          <c:min val="100000"/>
        </c:scaling>
        <c:delete val="1"/>
        <c:axPos val="l"/>
        <c:majorGridlines/>
        <c:numFmt formatCode="General" sourceLinked="1"/>
        <c:majorTickMark val="out"/>
        <c:minorTickMark val="in"/>
        <c:tickLblPos val="nextTo"/>
        <c:crossAx val="86382592"/>
        <c:crosses val="autoZero"/>
        <c:crossBetween val="between"/>
        <c:majorUnit val="100000"/>
      </c:valAx>
      <c:serAx>
        <c:axId val="93990912"/>
        <c:scaling>
          <c:orientation val="minMax"/>
        </c:scaling>
        <c:delete val="1"/>
        <c:axPos val="b"/>
        <c:majorTickMark val="out"/>
        <c:minorTickMark val="none"/>
        <c:tickLblPos val="nextTo"/>
        <c:crossAx val="38516928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'Esporta foglio di lavoro'!$B$1</c:f>
              <c:strCache>
                <c:ptCount val="1"/>
                <c:pt idx="0">
                  <c:v>NUM_CALL&amp;SMS</c:v>
                </c:pt>
              </c:strCache>
            </c:strRef>
          </c:tx>
          <c:marker>
            <c:symbol val="none"/>
          </c:marker>
          <c:cat>
            <c:strRef>
              <c:f>'Esporta foglio di lavoro'!$A$2:$A$25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'Esporta foglio di lavoro'!$B$2:$B$25</c:f>
              <c:numCache>
                <c:formatCode>General</c:formatCode>
                <c:ptCount val="24"/>
                <c:pt idx="0">
                  <c:v>87204</c:v>
                </c:pt>
                <c:pt idx="1">
                  <c:v>37659</c:v>
                </c:pt>
                <c:pt idx="2">
                  <c:v>21709</c:v>
                </c:pt>
                <c:pt idx="3">
                  <c:v>14002</c:v>
                </c:pt>
                <c:pt idx="4">
                  <c:v>10412</c:v>
                </c:pt>
                <c:pt idx="5">
                  <c:v>9773</c:v>
                </c:pt>
                <c:pt idx="6">
                  <c:v>14288</c:v>
                </c:pt>
                <c:pt idx="7">
                  <c:v>39033</c:v>
                </c:pt>
                <c:pt idx="8">
                  <c:v>90723</c:v>
                </c:pt>
                <c:pt idx="9">
                  <c:v>179985</c:v>
                </c:pt>
                <c:pt idx="10">
                  <c:v>264990</c:v>
                </c:pt>
                <c:pt idx="11">
                  <c:v>311952</c:v>
                </c:pt>
                <c:pt idx="12">
                  <c:v>324601</c:v>
                </c:pt>
                <c:pt idx="13">
                  <c:v>264149</c:v>
                </c:pt>
                <c:pt idx="14">
                  <c:v>250574</c:v>
                </c:pt>
                <c:pt idx="15">
                  <c:v>248725</c:v>
                </c:pt>
                <c:pt idx="16">
                  <c:v>270039</c:v>
                </c:pt>
                <c:pt idx="17">
                  <c:v>316370</c:v>
                </c:pt>
                <c:pt idx="18">
                  <c:v>327082</c:v>
                </c:pt>
                <c:pt idx="19">
                  <c:v>301989</c:v>
                </c:pt>
                <c:pt idx="20">
                  <c:v>232089</c:v>
                </c:pt>
                <c:pt idx="21">
                  <c:v>178499</c:v>
                </c:pt>
                <c:pt idx="22">
                  <c:v>123100</c:v>
                </c:pt>
                <c:pt idx="23">
                  <c:v>85114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'Esporta foglio di lavoro'!$C$1</c:f>
              <c:strCache>
                <c:ptCount val="1"/>
                <c:pt idx="0">
                  <c:v>NUM_SIM</c:v>
                </c:pt>
              </c:strCache>
            </c:strRef>
          </c:tx>
          <c:marker>
            <c:symbol val="none"/>
          </c:marker>
          <c:cat>
            <c:strRef>
              <c:f>'Esporta foglio di lavoro'!$A$2:$A$25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'Esporta foglio di lavoro'!$C$2:$C$25</c:f>
              <c:numCache>
                <c:formatCode>General</c:formatCode>
                <c:ptCount val="24"/>
                <c:pt idx="0">
                  <c:v>30683</c:v>
                </c:pt>
                <c:pt idx="1">
                  <c:v>13449</c:v>
                </c:pt>
                <c:pt idx="2">
                  <c:v>7803</c:v>
                </c:pt>
                <c:pt idx="3">
                  <c:v>5079</c:v>
                </c:pt>
                <c:pt idx="4">
                  <c:v>3622</c:v>
                </c:pt>
                <c:pt idx="5">
                  <c:v>3483</c:v>
                </c:pt>
                <c:pt idx="6">
                  <c:v>5688</c:v>
                </c:pt>
                <c:pt idx="7">
                  <c:v>14866</c:v>
                </c:pt>
                <c:pt idx="8">
                  <c:v>32099</c:v>
                </c:pt>
                <c:pt idx="9">
                  <c:v>55059</c:v>
                </c:pt>
                <c:pt idx="10">
                  <c:v>73957</c:v>
                </c:pt>
                <c:pt idx="11">
                  <c:v>84819</c:v>
                </c:pt>
                <c:pt idx="12">
                  <c:v>87455</c:v>
                </c:pt>
                <c:pt idx="13">
                  <c:v>77121</c:v>
                </c:pt>
                <c:pt idx="14">
                  <c:v>73892</c:v>
                </c:pt>
                <c:pt idx="15">
                  <c:v>74121</c:v>
                </c:pt>
                <c:pt idx="16">
                  <c:v>79377</c:v>
                </c:pt>
                <c:pt idx="17">
                  <c:v>86793</c:v>
                </c:pt>
                <c:pt idx="18">
                  <c:v>86163</c:v>
                </c:pt>
                <c:pt idx="19">
                  <c:v>80788</c:v>
                </c:pt>
                <c:pt idx="20">
                  <c:v>67264</c:v>
                </c:pt>
                <c:pt idx="21">
                  <c:v>52902</c:v>
                </c:pt>
                <c:pt idx="22">
                  <c:v>37238</c:v>
                </c:pt>
                <c:pt idx="23">
                  <c:v>25955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83104"/>
        <c:axId val="94740480"/>
      </c:lineChart>
      <c:catAx>
        <c:axId val="8638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94740480"/>
        <c:crosses val="autoZero"/>
        <c:auto val="1"/>
        <c:lblAlgn val="ctr"/>
        <c:lblOffset val="100"/>
        <c:noMultiLvlLbl val="0"/>
      </c:catAx>
      <c:valAx>
        <c:axId val="947404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6383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570E-E79A-41D2-940B-04C80208F723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AD515-BEE1-4888-956F-A00D5D0D45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5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D515-BEE1-4888-956F-A00D5D0D4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D515-BEE1-4888-956F-A00D5D0D4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D515-BEE1-4888-956F-A00D5D0D4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6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EF732-604F-4FE5-B71D-1555F663F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1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to validate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population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estimates</a:t>
            </a: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→"/>
            </a:pP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as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complementary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data source</a:t>
            </a:r>
          </a:p>
          <a:p>
            <a:pPr marL="800100" lvl="1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→"/>
            </a:pP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as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primary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data source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7EE46-F586-4C71-9E7B-FEA846A691DE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DABCAE2-4873-4B2A-86D7-2017DD0BF365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3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9208C5A-05C7-423C-B927-7F9EC6E90B22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5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8B4CBAD-0996-4737-9C68-19819D423A3B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055E91-8F16-43FA-9950-4D27F39ECB08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BA90CB7-EBAE-4FE4-A329-1E553BD0CDE8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5F0FB0E-73FA-4E63-8018-5E0BE4981105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394A56E-7A7B-46C4-A6B7-14A23952B9EB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2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C98B020-0EE7-4FD9-87C9-D2E86E261A6A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8C45EB3-4259-4455-B69A-1FA97592D81E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E3921BB-1980-48FE-8BB7-8D513333506D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9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A08C1F6-71FB-49EE-BDF2-2E1B38A62221}" type="datetime1">
              <a:rPr lang="it-IT">
                <a:solidFill>
                  <a:prstClr val="black"/>
                </a:solidFill>
              </a:rPr>
              <a:pPr defTabSz="457200"/>
              <a:t>16/10/2018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>
                <a:solidFill>
                  <a:prstClr val="black"/>
                </a:solidFill>
              </a:rPr>
              <a:t>Big Data / Persons and Places - Stato della sperimentazione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1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1211262"/>
            <a:ext cx="82815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Challenges and Opportunities </a:t>
            </a:r>
            <a:endParaRPr lang="en-US" sz="28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/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with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Mobile Phone Data in Official Statistics </a:t>
            </a:r>
            <a:endParaRPr lang="en-US" sz="2400" dirty="0">
              <a:solidFill>
                <a:prstClr val="black"/>
              </a:solidFill>
            </a:endParaRPr>
          </a:p>
          <a:p>
            <a:pPr defTabSz="457200"/>
            <a:endParaRPr lang="it-IT" sz="24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/>
            <a:endParaRPr lang="it-IT" sz="24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/>
            <a:endParaRPr lang="en-US" sz="24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/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Tiziana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Tuoto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- </a:t>
            </a:r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Istat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Italy</a:t>
            </a:r>
            <a:endParaRPr lang="en-US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Conference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of European Statistics Stakeholders 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  <a:p>
            <a:pPr defTabSz="457200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University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of Bamberg, Germany, 18–19 October 2018</a:t>
            </a:r>
            <a:endParaRPr lang="it-IT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defTabSz="457200"/>
            <a:endParaRPr lang="it-IT" sz="2400" b="1" dirty="0" smtClean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  <a:p>
            <a:pPr defTabSz="457200"/>
            <a:endParaRPr lang="it-IT" sz="2400" b="1" dirty="0" smtClean="0">
              <a:solidFill>
                <a:srgbClr val="505150"/>
              </a:solidFill>
              <a:latin typeface="Cambria" pitchFamily="18" charset="0"/>
            </a:endParaRPr>
          </a:p>
          <a:p>
            <a:pPr defTabSz="457200"/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Joint work with:</a:t>
            </a:r>
          </a:p>
          <a:p>
            <a:pPr defTabSz="457200"/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Istat team: 	Fabrizio de Fausti		</a:t>
            </a:r>
            <a:r>
              <a:rPr lang="it-IT" b="1" dirty="0" err="1">
                <a:solidFill>
                  <a:prstClr val="black"/>
                </a:solidFill>
                <a:latin typeface="Cambria" pitchFamily="18" charset="0"/>
              </a:rPr>
              <a:t>WindTre</a:t>
            </a:r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 team: 	Marcello </a:t>
            </a:r>
            <a:r>
              <a:rPr lang="it-IT" b="1" dirty="0" err="1">
                <a:solidFill>
                  <a:prstClr val="black"/>
                </a:solidFill>
                <a:latin typeface="Cambria" pitchFamily="18" charset="0"/>
              </a:rPr>
              <a:t>Savarese</a:t>
            </a:r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it-IT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			Roberta </a:t>
            </a:r>
            <a:r>
              <a:rPr lang="it-IT" b="1" dirty="0" err="1">
                <a:solidFill>
                  <a:prstClr val="black"/>
                </a:solidFill>
                <a:latin typeface="Cambria" pitchFamily="18" charset="0"/>
              </a:rPr>
              <a:t>Radini</a:t>
            </a:r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							Francesco </a:t>
            </a:r>
            <a:r>
              <a:rPr lang="it-IT" b="1" dirty="0" smtClean="0">
                <a:solidFill>
                  <a:prstClr val="black"/>
                </a:solidFill>
                <a:latin typeface="Cambria" pitchFamily="18" charset="0"/>
              </a:rPr>
              <a:t>Fabbri</a:t>
            </a:r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		</a:t>
            </a:r>
            <a:r>
              <a:rPr lang="it-IT" b="1" dirty="0" smtClean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it-IT" b="1" dirty="0">
                <a:solidFill>
                  <a:prstClr val="black"/>
                </a:solidFill>
                <a:latin typeface="Cambria" pitchFamily="18" charset="0"/>
              </a:rPr>
              <a:t>	Luca Valentino							</a:t>
            </a:r>
            <a:r>
              <a:rPr lang="it-IT" b="1" dirty="0" smtClean="0">
                <a:solidFill>
                  <a:prstClr val="black"/>
                </a:solidFill>
                <a:latin typeface="Cambria" pitchFamily="18" charset="0"/>
              </a:rPr>
              <a:t>Maria Rita Spada</a:t>
            </a:r>
            <a:endParaRPr lang="it-IT" b="1" dirty="0">
              <a:solidFill>
                <a:prstClr val="black"/>
              </a:solidFill>
              <a:latin typeface="Cambria" pitchFamily="18" charset="0"/>
            </a:endParaRPr>
          </a:p>
          <a:p>
            <a:pPr defTabSz="457200"/>
            <a:endParaRPr lang="it-IT" sz="2400" b="1" dirty="0">
              <a:solidFill>
                <a:srgbClr val="50515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2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51980" y="6276838"/>
            <a:ext cx="797511" cy="365125"/>
          </a:xfrm>
        </p:spPr>
        <p:txBody>
          <a:bodyPr/>
          <a:lstStyle/>
          <a:p>
            <a:fld id="{E0C751B5-631A-9242-B635-C18491BE6C62}" type="slidenum">
              <a:rPr lang="it-IT" sz="1200" smtClean="0">
                <a:solidFill>
                  <a:prstClr val="black"/>
                </a:solidFill>
              </a:rPr>
              <a:pPr/>
              <a:t>10</a:t>
            </a:fld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34888" y="44624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over the </a:t>
            </a:r>
            <a:r>
              <a:rPr lang="it-IT" dirty="0" err="1"/>
              <a:t>field</a:t>
            </a:r>
            <a:r>
              <a:rPr lang="it-IT" dirty="0"/>
              <a:t> and over the daytime</a:t>
            </a:r>
          </a:p>
        </p:txBody>
      </p:sp>
      <p:pic>
        <p:nvPicPr>
          <p:cNvPr id="3" name="VariazioneDistribuzioneSpazialeChiamate (2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836712"/>
            <a:ext cx="6002685" cy="57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pPr algn="l"/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MPD and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population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estimates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en-US" sz="1800" b="1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6" y="836712"/>
                <a:ext cx="8280920" cy="542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2400" dirty="0">
                    <a:latin typeface="Cambria" pitchFamily="18" charset="0"/>
                  </a:rPr>
                  <a:t>Very simple method for population estimates. 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400" dirty="0">
                    <a:latin typeface="Cambria" pitchFamily="18" charset="0"/>
                  </a:rPr>
                  <a:t>The main objective is not to use resulting pop estimates, but to measure areas at risk of under/over-coverage throughout comparing MPD-based estimates and register counts .</a:t>
                </a:r>
              </a:p>
              <a:p>
                <a:endParaRPr lang="en-US" sz="2400" dirty="0">
                  <a:latin typeface="Cambria" pitchFamily="18" charset="0"/>
                </a:endParaRPr>
              </a:p>
              <a:p>
                <a:r>
                  <a:rPr lang="en-US" sz="2400" dirty="0">
                    <a:latin typeface="Cambria" pitchFamily="18" charset="0"/>
                  </a:rPr>
                  <a:t>Multiplier estimator: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it-IT" sz="2400" dirty="0"/>
              </a:p>
              <a:p>
                <a:r>
                  <a:rPr lang="en-US" sz="2400" dirty="0">
                    <a:latin typeface="Cambria" pitchFamily="18" charset="0"/>
                  </a:rPr>
                  <a:t>where </a:t>
                </a:r>
              </a:p>
              <a:p>
                <a:endParaRPr lang="it-IT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r>
                  <a:rPr lang="en-US" sz="2400" dirty="0">
                    <a:latin typeface="Cambria" pitchFamily="18" charset="0"/>
                  </a:rPr>
                  <a:t>is the aggregates MP counts in the area </a:t>
                </a:r>
                <a:r>
                  <a:rPr lang="en-US" sz="2400" i="1" dirty="0">
                    <a:latin typeface="Bookman Old Style" pitchFamily="18" charset="0"/>
                  </a:rPr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mbria" pitchFamily="18" charset="0"/>
                  </a:rPr>
                  <a:t>(aggregation via the most active Best Service Areas during the nighttime)</a:t>
                </a:r>
              </a:p>
              <a:p>
                <a:endParaRPr lang="it-IT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r>
                  <a:rPr lang="en-US" sz="2400" dirty="0">
                    <a:latin typeface="Cambria" pitchFamily="18" charset="0"/>
                  </a:rPr>
                  <a:t>denotes the market share of the MPO in the area </a:t>
                </a:r>
                <a:r>
                  <a:rPr lang="en-US" sz="2400" i="1" dirty="0">
                    <a:latin typeface="Bookman Old Style" pitchFamily="18" charset="0"/>
                  </a:rPr>
                  <a:t>a</a:t>
                </a:r>
                <a:r>
                  <a:rPr lang="en-US" sz="2400" dirty="0"/>
                  <a:t>, </a:t>
                </a:r>
                <a:r>
                  <a:rPr lang="en-US" sz="2400" dirty="0">
                    <a:latin typeface="Cambria" pitchFamily="18" charset="0"/>
                  </a:rPr>
                  <a:t>assumed as known.</a:t>
                </a: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280920" cy="5426742"/>
              </a:xfrm>
              <a:prstGeom prst="rect">
                <a:avLst/>
              </a:prstGeom>
              <a:blipFill rotWithShape="1">
                <a:blip r:embed="rId3"/>
                <a:stretch>
                  <a:fillRect l="-1178" t="-899" r="-1105" b="-15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72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pPr algn="l"/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A</a:t>
            </a:r>
            <a:r>
              <a:rPr lang="en-US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reas</a:t>
            </a:r>
            <a:r>
              <a:rPr lang="en-US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at risk of under/over coverage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18693"/>
              </p:ext>
            </p:extLst>
          </p:nvPr>
        </p:nvGraphicFramePr>
        <p:xfrm>
          <a:off x="5076056" y="2704703"/>
          <a:ext cx="3581400" cy="1876425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 coverage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municipalities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risk of under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 risk of under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risk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 risk of over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risk of over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807868" y="6267636"/>
            <a:ext cx="5745332" cy="453840"/>
          </a:xfrm>
        </p:spPr>
        <p:txBody>
          <a:bodyPr/>
          <a:lstStyle/>
          <a:p>
            <a:pPr defTabSz="457200"/>
            <a:r>
              <a:rPr lang="en-GB" sz="1100" dirty="0">
                <a:solidFill>
                  <a:prstClr val="black"/>
                </a:solidFill>
              </a:rPr>
              <a:t>Statistical Outputs from mobile phone data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83671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>
                <a:latin typeface="Cambria" pitchFamily="18" charset="0"/>
              </a:rPr>
              <a:t>The MPD allow us to identify </a:t>
            </a:r>
            <a:r>
              <a:rPr lang="it-IT" sz="2400" dirty="0" err="1">
                <a:latin typeface="Cambria" pitchFamily="18" charset="0"/>
              </a:rPr>
              <a:t>areas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that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might</a:t>
            </a:r>
            <a:r>
              <a:rPr lang="it-IT" sz="2400" dirty="0">
                <a:latin typeface="Cambria" pitchFamily="18" charset="0"/>
              </a:rPr>
              <a:t> be </a:t>
            </a:r>
            <a:r>
              <a:rPr lang="it-IT" sz="2400" dirty="0" err="1">
                <a:latin typeface="Cambria" pitchFamily="18" charset="0"/>
              </a:rPr>
              <a:t>problematic</a:t>
            </a:r>
            <a:r>
              <a:rPr lang="it-IT" sz="2400" dirty="0">
                <a:latin typeface="Cambria" pitchFamily="18" charset="0"/>
              </a:rPr>
              <a:t> for </a:t>
            </a:r>
            <a:r>
              <a:rPr lang="it-IT" sz="2400" dirty="0" err="1">
                <a:latin typeface="Cambria" pitchFamily="18" charset="0"/>
              </a:rPr>
              <a:t>census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counts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860032" y="4964975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ambria" pitchFamily="18" charset="0"/>
              </a:rPr>
              <a:t>Moreover, the MPD provide auxiliary info at small area level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79963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67544" y="625252"/>
            <a:ext cx="8229600" cy="312494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Cambria" pitchFamily="18" charset="0"/>
              </a:rPr>
              <a:t>First analysis based on nighttime and daytime population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it-IT" sz="2400" dirty="0"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it-IT" sz="2400" dirty="0" err="1">
                <a:latin typeface="Cambria" pitchFamily="18" charset="0"/>
              </a:rPr>
              <a:t>We</a:t>
            </a:r>
            <a:r>
              <a:rPr lang="it-IT" sz="2400" dirty="0">
                <a:latin typeface="Cambria" pitchFamily="18" charset="0"/>
              </a:rPr>
              <a:t> are </a:t>
            </a:r>
            <a:r>
              <a:rPr lang="it-IT" sz="2400" dirty="0" err="1">
                <a:latin typeface="Cambria" pitchFamily="18" charset="0"/>
              </a:rPr>
              <a:t>able</a:t>
            </a:r>
            <a:r>
              <a:rPr lang="it-IT" sz="2400" dirty="0">
                <a:latin typeface="Cambria" pitchFamily="18" charset="0"/>
              </a:rPr>
              <a:t> to </a:t>
            </a:r>
            <a:r>
              <a:rPr lang="it-IT" sz="2400" dirty="0" err="1">
                <a:latin typeface="Cambria" pitchFamily="18" charset="0"/>
              </a:rPr>
              <a:t>define</a:t>
            </a:r>
            <a:r>
              <a:rPr lang="it-IT" sz="2400" dirty="0">
                <a:latin typeface="Cambria" pitchFamily="18" charset="0"/>
              </a:rPr>
              <a:t> the OD Matrix for the Pisa Province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it-IT" sz="2400" dirty="0"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it-IT" sz="2400" dirty="0">
                <a:latin typeface="Cambria" pitchFamily="18" charset="0"/>
              </a:rPr>
              <a:t>First </a:t>
            </a:r>
            <a:r>
              <a:rPr lang="it-IT" sz="2400" dirty="0" err="1">
                <a:latin typeface="Cambria" pitchFamily="18" charset="0"/>
              </a:rPr>
              <a:t>results</a:t>
            </a:r>
            <a:r>
              <a:rPr lang="it-IT" sz="2400" dirty="0">
                <a:latin typeface="Cambria" pitchFamily="18" charset="0"/>
              </a:rPr>
              <a:t>: </a:t>
            </a:r>
            <a:r>
              <a:rPr lang="it-IT" sz="2400" dirty="0" err="1">
                <a:latin typeface="Cambria" pitchFamily="18" charset="0"/>
              </a:rPr>
              <a:t>about</a:t>
            </a:r>
            <a:r>
              <a:rPr lang="it-IT" sz="2400" dirty="0">
                <a:latin typeface="Cambria" pitchFamily="18" charset="0"/>
              </a:rPr>
              <a:t> 30% of the </a:t>
            </a:r>
            <a:r>
              <a:rPr lang="it-IT" sz="2400" dirty="0" err="1">
                <a:latin typeface="Cambria" pitchFamily="18" charset="0"/>
              </a:rPr>
              <a:t>nighttime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population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moves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within</a:t>
            </a:r>
            <a:r>
              <a:rPr lang="it-IT" sz="2400" dirty="0">
                <a:latin typeface="Cambria" pitchFamily="18" charset="0"/>
              </a:rPr>
              <a:t> the province, </a:t>
            </a:r>
            <a:r>
              <a:rPr lang="it-IT" sz="2400" dirty="0" err="1">
                <a:latin typeface="Cambria" pitchFamily="18" charset="0"/>
              </a:rPr>
              <a:t>while</a:t>
            </a:r>
            <a:r>
              <a:rPr lang="it-IT" sz="2400" dirty="0">
                <a:latin typeface="Cambria" pitchFamily="18" charset="0"/>
              </a:rPr>
              <a:t> 70% </a:t>
            </a:r>
            <a:r>
              <a:rPr lang="it-IT" sz="2400" dirty="0" err="1">
                <a:latin typeface="Cambria" pitchFamily="18" charset="0"/>
              </a:rPr>
              <a:t>remains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at</a:t>
            </a:r>
            <a:r>
              <a:rPr lang="it-IT" sz="2400" dirty="0">
                <a:latin typeface="Cambria" pitchFamily="18" charset="0"/>
              </a:rPr>
              <a:t> the </a:t>
            </a:r>
            <a:r>
              <a:rPr lang="it-IT" sz="2400" dirty="0" err="1">
                <a:latin typeface="Cambria" pitchFamily="18" charset="0"/>
              </a:rPr>
              <a:t>nighttime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municipality</a:t>
            </a:r>
            <a:r>
              <a:rPr lang="it-IT" sz="2400" dirty="0" smtClean="0">
                <a:latin typeface="Cambria" pitchFamily="18" charset="0"/>
              </a:rPr>
              <a:t>, </a:t>
            </a:r>
            <a:r>
              <a:rPr lang="it-IT" sz="2400" dirty="0" err="1" smtClean="0">
                <a:latin typeface="Cambria" pitchFamily="18" charset="0"/>
              </a:rPr>
              <a:t>that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is</a:t>
            </a:r>
            <a:r>
              <a:rPr lang="it-IT" sz="2400" dirty="0" smtClean="0">
                <a:latin typeface="Cambria" pitchFamily="18" charset="0"/>
              </a:rPr>
              <a:t> in line with </a:t>
            </a:r>
            <a:r>
              <a:rPr lang="it-IT" sz="2400" dirty="0" err="1" smtClean="0">
                <a:latin typeface="Cambria" pitchFamily="18" charset="0"/>
              </a:rPr>
              <a:t>our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knowledge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form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other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sources</a:t>
            </a:r>
            <a:r>
              <a:rPr lang="it-IT" sz="2400" dirty="0" smtClean="0">
                <a:latin typeface="Cambria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it-IT" sz="2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it-IT" sz="2400" dirty="0" err="1" smtClean="0">
                <a:latin typeface="Cambria" pitchFamily="18" charset="0"/>
              </a:rPr>
              <a:t>Compared</a:t>
            </a:r>
            <a:r>
              <a:rPr lang="it-IT" sz="2400" dirty="0" smtClean="0">
                <a:latin typeface="Cambria" pitchFamily="18" charset="0"/>
              </a:rPr>
              <a:t> to </a:t>
            </a:r>
            <a:r>
              <a:rPr lang="it-IT" sz="2400" dirty="0" err="1" smtClean="0">
                <a:latin typeface="Cambria" pitchFamily="18" charset="0"/>
              </a:rPr>
              <a:t>other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 smtClean="0">
                <a:latin typeface="Cambria" pitchFamily="18" charset="0"/>
              </a:rPr>
              <a:t>sources</a:t>
            </a:r>
            <a:r>
              <a:rPr lang="it-IT" sz="2400" dirty="0" smtClean="0">
                <a:latin typeface="Cambria" pitchFamily="18" charset="0"/>
              </a:rPr>
              <a:t>:</a:t>
            </a:r>
          </a:p>
          <a:p>
            <a:pPr marL="0" indent="0">
              <a:buNone/>
            </a:pPr>
            <a:endParaRPr lang="it-IT" sz="2400" dirty="0" smtClean="0">
              <a:latin typeface="Cambria" pitchFamily="18" charset="0"/>
            </a:endParaRPr>
          </a:p>
          <a:p>
            <a:pPr marL="171450" indent="-171450">
              <a:buFontTx/>
              <a:buChar char="-"/>
            </a:pPr>
            <a:r>
              <a:rPr lang="it-IT" sz="2400" dirty="0" err="1" smtClean="0">
                <a:latin typeface="Cambria" pitchFamily="18" charset="0"/>
              </a:rPr>
              <a:t>We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cannot</a:t>
            </a:r>
            <a:r>
              <a:rPr lang="it-IT" sz="2400" dirty="0">
                <a:latin typeface="Cambria" pitchFamily="18" charset="0"/>
              </a:rPr>
              <a:t> </a:t>
            </a:r>
            <a:r>
              <a:rPr lang="it-IT" sz="2400" dirty="0" err="1">
                <a:latin typeface="Cambria" pitchFamily="18" charset="0"/>
              </a:rPr>
              <a:t>distinguish</a:t>
            </a:r>
            <a:r>
              <a:rPr lang="it-IT" sz="2400" dirty="0">
                <a:latin typeface="Cambria" pitchFamily="18" charset="0"/>
              </a:rPr>
              <a:t> the </a:t>
            </a:r>
            <a:r>
              <a:rPr lang="it-IT" sz="2400" dirty="0" err="1">
                <a:latin typeface="Cambria" pitchFamily="18" charset="0"/>
              </a:rPr>
              <a:t>reason</a:t>
            </a:r>
            <a:r>
              <a:rPr lang="it-IT" sz="2400" dirty="0">
                <a:latin typeface="Cambria" pitchFamily="18" charset="0"/>
              </a:rPr>
              <a:t> of the </a:t>
            </a:r>
            <a:r>
              <a:rPr lang="en-US" sz="2400" dirty="0">
                <a:latin typeface="Cambria" pitchFamily="18" charset="0"/>
              </a:rPr>
              <a:t>mobility </a:t>
            </a:r>
            <a:endParaRPr lang="it-IT" sz="2400" dirty="0">
              <a:latin typeface="Cambria" pitchFamily="18" charset="0"/>
            </a:endParaRPr>
          </a:p>
          <a:p>
            <a:pPr marL="171450" indent="-171450">
              <a:buFontTx/>
              <a:buChar char="-"/>
            </a:pPr>
            <a:r>
              <a:rPr lang="it-IT" sz="2400" dirty="0" err="1" smtClean="0">
                <a:latin typeface="Cambria" pitchFamily="18" charset="0"/>
              </a:rPr>
              <a:t>We</a:t>
            </a:r>
            <a:r>
              <a:rPr lang="it-IT" sz="2400" dirty="0" smtClean="0">
                <a:latin typeface="Cambria" pitchFamily="18" charset="0"/>
              </a:rPr>
              <a:t> </a:t>
            </a:r>
            <a:r>
              <a:rPr lang="it-IT" sz="2400" dirty="0">
                <a:latin typeface="Cambria" pitchFamily="18" charset="0"/>
              </a:rPr>
              <a:t>can </a:t>
            </a:r>
            <a:r>
              <a:rPr lang="it-IT" sz="2400" dirty="0" err="1">
                <a:latin typeface="Cambria" pitchFamily="18" charset="0"/>
              </a:rPr>
              <a:t>assess</a:t>
            </a:r>
            <a:r>
              <a:rPr lang="it-IT" sz="2400" dirty="0">
                <a:latin typeface="Cambria" pitchFamily="18" charset="0"/>
              </a:rPr>
              <a:t> the </a:t>
            </a:r>
            <a:r>
              <a:rPr lang="it-IT" sz="2400" dirty="0" err="1">
                <a:latin typeface="Cambria" pitchFamily="18" charset="0"/>
              </a:rPr>
              <a:t>frequencies</a:t>
            </a:r>
            <a:r>
              <a:rPr lang="it-IT" sz="2400" dirty="0">
                <a:latin typeface="Cambria" pitchFamily="18" charset="0"/>
              </a:rPr>
              <a:t> of the </a:t>
            </a:r>
            <a:r>
              <a:rPr lang="en-US" sz="2400" dirty="0">
                <a:latin typeface="Cambria" pitchFamily="18" charset="0"/>
              </a:rPr>
              <a:t>mobility </a:t>
            </a:r>
            <a:endParaRPr lang="it-IT" sz="2400" dirty="0"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55576" y="53752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 err="1"/>
              <a:t>Mobility</a:t>
            </a:r>
            <a:r>
              <a:rPr lang="it-IT" dirty="0"/>
              <a:t>: OD Matrix</a:t>
            </a:r>
          </a:p>
        </p:txBody>
      </p:sp>
    </p:spTree>
    <p:extLst>
      <p:ext uri="{BB962C8B-B14F-4D97-AF65-F5344CB8AC3E}">
        <p14:creationId xmlns:p14="http://schemas.microsoft.com/office/powerpoint/2010/main" val="1084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51980" y="6276838"/>
            <a:ext cx="797511" cy="365125"/>
          </a:xfrm>
        </p:spPr>
        <p:txBody>
          <a:bodyPr/>
          <a:lstStyle/>
          <a:p>
            <a:fld id="{E0C751B5-631A-9242-B635-C18491BE6C62}" type="slidenum">
              <a:rPr lang="it-IT" sz="1200" smtClean="0">
                <a:solidFill>
                  <a:prstClr val="black"/>
                </a:solidFill>
              </a:rPr>
              <a:pPr/>
              <a:t>14</a:t>
            </a:fld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34888" y="44624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OD Matrix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4848" y="1639341"/>
            <a:ext cx="6987472" cy="358985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10" name="Picture 19" descr="C:\Users\Barbara\AppData\Local\Microsoft\Windows\Temporary Internet Files\Content.IE5\WEGJAK4J\MC900406284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444747"/>
            <a:ext cx="360040" cy="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isultati immagini per fontana diseg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31979" cy="5442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20" y="2519856"/>
            <a:ext cx="437352" cy="40508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39" y="3226778"/>
            <a:ext cx="518625" cy="418246"/>
          </a:xfrm>
          <a:prstGeom prst="rect">
            <a:avLst/>
          </a:prstGeom>
        </p:spPr>
      </p:pic>
      <p:pic>
        <p:nvPicPr>
          <p:cNvPr id="1026" name="Picture 2" descr="G:\aaa_tiziana\attivita\essnet BD\Istat Commeettee\OD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02" y="769290"/>
            <a:ext cx="6773366" cy="59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51980" y="6276838"/>
            <a:ext cx="797511" cy="365125"/>
          </a:xfrm>
        </p:spPr>
        <p:txBody>
          <a:bodyPr/>
          <a:lstStyle/>
          <a:p>
            <a:fld id="{E0C751B5-631A-9242-B635-C18491BE6C62}" type="slidenum">
              <a:rPr lang="it-IT" sz="1200" smtClean="0">
                <a:solidFill>
                  <a:prstClr val="black"/>
                </a:solidFill>
              </a:rPr>
              <a:pPr/>
              <a:t>15</a:t>
            </a:fld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8356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Concluding </a:t>
            </a:r>
            <a:r>
              <a:rPr lang="en-US" sz="1800" b="1" dirty="0" smtClean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remarks, next steps and open issues</a:t>
            </a:r>
            <a:endParaRPr lang="en-US" sz="1800" b="1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42152" y="836712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Potentialities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of MPD for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official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statistics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in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population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estimates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and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mobility’s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analyses</a:t>
            </a:r>
            <a:endParaRPr lang="it-IT" sz="2000" dirty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High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correlations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ambria" pitchFamily="18" charset="0"/>
              </a:rPr>
              <a:t>thanks</a:t>
            </a:r>
            <a:r>
              <a:rPr lang="it-IT" sz="2000" dirty="0">
                <a:solidFill>
                  <a:schemeClr val="tx1"/>
                </a:solidFill>
                <a:latin typeface="Cambria" pitchFamily="18" charset="0"/>
              </a:rPr>
              <a:t> to the small scale </a:t>
            </a:r>
            <a:r>
              <a:rPr lang="it-IT" sz="2000" dirty="0" err="1" smtClean="0">
                <a:solidFill>
                  <a:schemeClr val="tx1"/>
                </a:solidFill>
                <a:latin typeface="Cambria" pitchFamily="18" charset="0"/>
              </a:rPr>
              <a:t>localization</a:t>
            </a:r>
            <a:endParaRPr lang="it-IT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ts val="1200"/>
              </a:spcBef>
            </a:pPr>
            <a:endParaRPr lang="it-IT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Cambria" pitchFamily="18" charset="0"/>
              <a:buChar char="‒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Privacy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issues is the main challenge</a:t>
            </a:r>
          </a:p>
          <a:p>
            <a:pPr marL="342900" indent="-342900" algn="just">
              <a:spcBef>
                <a:spcPts val="1200"/>
              </a:spcBef>
              <a:buFont typeface="Cambria" pitchFamily="18" charset="0"/>
              <a:buChar char="‒"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great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challenge is the small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scale localization of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 person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from call cell location.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Strong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cooperation with MPO for achieving best localization  </a:t>
            </a:r>
          </a:p>
          <a:p>
            <a:pPr marL="342900" indent="-342900" algn="just">
              <a:spcBef>
                <a:spcPts val="1200"/>
              </a:spcBef>
              <a:buFont typeface="Cambria" pitchFamily="18" charset="0"/>
              <a:buChar char="‒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The analysis can be enriched considering the localizations of major transit routes as well as major retail 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centers …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Cambria" pitchFamily="18" charset="0"/>
              <a:buChar char="‒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Other classification methods for inferring resident/present from call habits</a:t>
            </a:r>
          </a:p>
          <a:p>
            <a:pPr marL="342900" indent="-342900" algn="just">
              <a:spcBef>
                <a:spcPts val="1200"/>
              </a:spcBef>
              <a:buFont typeface="Cambria" pitchFamily="18" charset="0"/>
              <a:buChar char="‒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Further investigations: relations with other demographics like deprivation level of an area, tourism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statistics, migration… </a:t>
            </a:r>
            <a:endParaRPr lang="en-US" sz="20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5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2197" y="1587564"/>
            <a:ext cx="7643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Statistical Outputs from mobile phone data</a:t>
            </a:r>
          </a:p>
          <a:p>
            <a:pPr lvl="2"/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Population estimates</a:t>
            </a:r>
          </a:p>
          <a:p>
            <a:pPr lvl="2"/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Mobility – Commuting patterns</a:t>
            </a:r>
          </a:p>
          <a:p>
            <a:pPr lvl="2"/>
            <a:endParaRPr lang="en-US" sz="2400" dirty="0" smtClean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Data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First results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Lesson</a:t>
            </a:r>
            <a:r>
              <a:rPr lang="it-IT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learned</a:t>
            </a:r>
            <a:r>
              <a:rPr lang="it-IT" sz="2400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 and open </a:t>
            </a:r>
            <a:r>
              <a:rPr lang="it-IT" sz="2400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issues</a:t>
            </a:r>
            <a:endParaRPr lang="it-IT" sz="24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604250" cy="369332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nl-NL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3907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734888" y="353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Mobile Phone Data and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estimates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7200" y="1268760"/>
            <a:ext cx="8229600" cy="48245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Recently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in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NSIs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several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experiences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of the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usage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of Mobile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phone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data (MPD) for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population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estimates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it-IT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tx1"/>
                </a:solidFill>
                <a:latin typeface="Cambria" pitchFamily="18" charset="0"/>
              </a:rPr>
              <a:t>We</a:t>
            </a:r>
            <a:r>
              <a:rPr lang="it-IT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experimented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their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use in the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Census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transformation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program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, to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enhance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the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evaluation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  <a:latin typeface="Cambria" pitchFamily="18" charset="0"/>
              </a:rPr>
              <a:t>undercoverage</a:t>
            </a:r>
            <a:r>
              <a:rPr lang="it-IT" sz="2400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we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also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investigated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their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use for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statistics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on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mobility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/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commuting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mbria" pitchFamily="18" charset="0"/>
              </a:rPr>
              <a:t>patterns</a:t>
            </a:r>
            <a:r>
              <a:rPr lang="it-IT" sz="24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7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755576" y="446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MPD for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estimates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80459" y="980728"/>
            <a:ext cx="8229600" cy="49685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just" defTabSz="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  <a:defRPr sz="2400">
                <a:latin typeface="Cambria" pitchFamily="18" charset="0"/>
              </a:defRPr>
            </a:lvl1pPr>
            <a:lvl2pPr indent="0" algn="ctr" defTabSz="457200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457200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MPD provide info on </a:t>
            </a:r>
            <a:r>
              <a:rPr lang="it-IT" dirty="0"/>
              <a:t>the </a:t>
            </a:r>
            <a:r>
              <a:rPr lang="it-IT" dirty="0" err="1"/>
              <a:t>presence</a:t>
            </a:r>
            <a:r>
              <a:rPr lang="it-IT" dirty="0"/>
              <a:t>/</a:t>
            </a:r>
            <a:r>
              <a:rPr lang="it-IT" dirty="0" err="1"/>
              <a:t>activity</a:t>
            </a:r>
            <a:r>
              <a:rPr lang="it-IT" dirty="0"/>
              <a:t> of MP </a:t>
            </a:r>
            <a:r>
              <a:rPr lang="it-IT" dirty="0" err="1"/>
              <a:t>users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given</a:t>
            </a:r>
            <a:r>
              <a:rPr lang="it-IT" dirty="0"/>
              <a:t> date (with </a:t>
            </a:r>
            <a:r>
              <a:rPr lang="it-IT" dirty="0" err="1"/>
              <a:t>detailed</a:t>
            </a:r>
            <a:r>
              <a:rPr lang="it-IT" dirty="0"/>
              <a:t> time) and </a:t>
            </a:r>
            <a:r>
              <a:rPr lang="it-IT" dirty="0" err="1"/>
              <a:t>very</a:t>
            </a:r>
            <a:r>
              <a:rPr lang="it-IT" dirty="0"/>
              <a:t> small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scales</a:t>
            </a:r>
            <a:r>
              <a:rPr lang="it-IT" dirty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/>
              <a:t>firstly</a:t>
            </a:r>
            <a:r>
              <a:rPr lang="it-IT" dirty="0"/>
              <a:t> investigate the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MPD and 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estimates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for </a:t>
            </a:r>
            <a:r>
              <a:rPr lang="it-IT" dirty="0" err="1"/>
              <a:t>residents</a:t>
            </a:r>
            <a:r>
              <a:rPr lang="it-IT" dirty="0"/>
              <a:t> and by </a:t>
            </a:r>
            <a:r>
              <a:rPr lang="it-IT" dirty="0" err="1"/>
              <a:t>day</a:t>
            </a:r>
            <a:r>
              <a:rPr lang="it-IT" dirty="0"/>
              <a:t> and daytime.</a:t>
            </a:r>
          </a:p>
          <a:p>
            <a:r>
              <a:rPr lang="it-IT" dirty="0"/>
              <a:t>At first, a small </a:t>
            </a:r>
            <a:r>
              <a:rPr lang="it-IT" dirty="0" err="1"/>
              <a:t>experiment</a:t>
            </a:r>
            <a:r>
              <a:rPr lang="it-IT" dirty="0"/>
              <a:t>, just </a:t>
            </a:r>
            <a:r>
              <a:rPr lang="it-IT" dirty="0" err="1"/>
              <a:t>one</a:t>
            </a:r>
            <a:r>
              <a:rPr lang="it-IT" dirty="0"/>
              <a:t> province, PISA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8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806896" y="446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MPD for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estimates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4848" y="134076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Basic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assumptions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:</a:t>
            </a:r>
          </a:p>
          <a:p>
            <a:pPr algn="just">
              <a:spcBef>
                <a:spcPts val="1200"/>
              </a:spcBef>
            </a:pP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High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level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of MP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penetration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rate </a:t>
            </a:r>
          </a:p>
          <a:p>
            <a:pPr algn="just">
              <a:spcBef>
                <a:spcPts val="1200"/>
              </a:spcBef>
            </a:pP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In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Italy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mbria" pitchFamily="18" charset="0"/>
              </a:rPr>
              <a:t>the percentage of MP connection per 100 citizen is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about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140% in 2016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endParaRPr lang="it-IT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mbria" pitchFamily="18" charset="0"/>
              </a:rPr>
              <a:t>High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level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of MP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coverage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over the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field</a:t>
            </a: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ts val="1200"/>
              </a:spcBef>
            </a:pP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Known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the MP operator market share 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6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806896" y="446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 smtClean="0"/>
              <a:t>The data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4848" y="1340768"/>
            <a:ext cx="8229600" cy="482453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We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used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itchFamily="18" charset="0"/>
              </a:rPr>
              <a:t>Call Detail Records (CDRs), that archive a passive </a:t>
            </a:r>
            <a:r>
              <a:rPr lang="en-US" sz="2400" dirty="0" err="1">
                <a:solidFill>
                  <a:schemeClr val="tx1"/>
                </a:solidFill>
                <a:latin typeface="Cambria" pitchFamily="18" charset="0"/>
              </a:rPr>
              <a:t>localisation</a:t>
            </a:r>
            <a:r>
              <a:rPr lang="en-US" sz="2400" dirty="0">
                <a:solidFill>
                  <a:schemeClr val="tx1"/>
                </a:solidFill>
                <a:latin typeface="Cambria" pitchFamily="18" charset="0"/>
              </a:rPr>
              <a:t> corresponding to the antenna/sector code to which the calling device and the call end antenna has been linked. </a:t>
            </a:r>
          </a:p>
          <a:p>
            <a:pPr algn="just">
              <a:spcBef>
                <a:spcPts val="1200"/>
              </a:spcBef>
            </a:pP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Cambria" pitchFamily="18" charset="0"/>
              </a:rPr>
              <a:t>In the CDR data we have the </a:t>
            </a:r>
            <a:r>
              <a:rPr lang="en-US" sz="2400" dirty="0" err="1">
                <a:solidFill>
                  <a:schemeClr val="tx1"/>
                </a:solidFill>
                <a:latin typeface="Cambria" pitchFamily="18" charset="0"/>
              </a:rPr>
              <a:t>localisation</a:t>
            </a:r>
            <a:r>
              <a:rPr lang="en-US" sz="2400" dirty="0">
                <a:solidFill>
                  <a:schemeClr val="tx1"/>
                </a:solidFill>
                <a:latin typeface="Cambria" pitchFamily="18" charset="0"/>
              </a:rPr>
              <a:t>, the anonymous SIM (Subscriber Identity Module) who makes the calls,  information related to the type (call-in or text mess) and time of the event. </a:t>
            </a:r>
          </a:p>
          <a:p>
            <a:pPr algn="just">
              <a:spcBef>
                <a:spcPts val="1200"/>
              </a:spcBef>
            </a:pPr>
            <a:endParaRPr lang="it-IT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We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observed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mbria" pitchFamily="18" charset="0"/>
              </a:rPr>
              <a:t>CDRs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Cambria" pitchFamily="18" charset="0"/>
              </a:rPr>
              <a:t>for </a:t>
            </a:r>
            <a:r>
              <a:rPr lang="it-IT" sz="2400" dirty="0">
                <a:solidFill>
                  <a:schemeClr val="tx1"/>
                </a:solidFill>
                <a:latin typeface="Cambria" pitchFamily="18" charset="0"/>
              </a:rPr>
              <a:t>6 weeks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88394" y="471289"/>
            <a:ext cx="8875643" cy="3533775"/>
            <a:chOff x="188394" y="860210"/>
            <a:chExt cx="8875643" cy="3533775"/>
          </a:xfrm>
        </p:grpSpPr>
        <p:sp>
          <p:nvSpPr>
            <p:cNvPr id="5" name="Rettangolo 4"/>
            <p:cNvSpPr/>
            <p:nvPr/>
          </p:nvSpPr>
          <p:spPr>
            <a:xfrm>
              <a:off x="904468" y="1973064"/>
              <a:ext cx="454501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994970" y="1985272"/>
              <a:ext cx="251273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FFFF66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792337" y="1985272"/>
              <a:ext cx="145767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213646" y="1983003"/>
              <a:ext cx="263180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FFFF66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4416278" y="1985272"/>
              <a:ext cx="263180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FFFF66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628850" y="1973063"/>
              <a:ext cx="263180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FFFF66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821543" y="1985272"/>
              <a:ext cx="263180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FFFF66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017549" y="1985272"/>
              <a:ext cx="263180" cy="1303529"/>
            </a:xfrm>
            <a:prstGeom prst="rect">
              <a:avLst/>
            </a:prstGeom>
            <a:gradFill>
              <a:gsLst>
                <a:gs pos="400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FFFF66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2272822"/>
                </p:ext>
              </p:extLst>
            </p:nvPr>
          </p:nvGraphicFramePr>
          <p:xfrm>
            <a:off x="188394" y="860210"/>
            <a:ext cx="8875643" cy="3533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4" name="Gruppo 13"/>
            <p:cNvGrpSpPr/>
            <p:nvPr/>
          </p:nvGrpSpPr>
          <p:grpSpPr>
            <a:xfrm>
              <a:off x="843409" y="1171585"/>
              <a:ext cx="7319471" cy="2885510"/>
              <a:chOff x="843409" y="1171585"/>
              <a:chExt cx="7319471" cy="2885510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1062145" y="1171585"/>
                <a:ext cx="35776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 dirty="0" err="1"/>
                  <a:t>Number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calling</a:t>
                </a:r>
                <a:r>
                  <a:rPr lang="it-IT" sz="1600" b="1" dirty="0"/>
                  <a:t> </a:t>
                </a:r>
                <a:r>
                  <a:rPr lang="it-IT" sz="1600" b="1" dirty="0" smtClean="0"/>
                  <a:t>SIM per </a:t>
                </a:r>
                <a:r>
                  <a:rPr lang="it-IT" sz="1600" b="1" dirty="0" err="1" smtClean="0"/>
                  <a:t>day</a:t>
                </a:r>
                <a:endParaRPr lang="it-IT" sz="1600" b="1" dirty="0"/>
              </a:p>
            </p:txBody>
          </p:sp>
          <p:cxnSp>
            <p:nvCxnSpPr>
              <p:cNvPr id="16" name="Connettore 1 15"/>
              <p:cNvCxnSpPr/>
              <p:nvPr/>
            </p:nvCxnSpPr>
            <p:spPr>
              <a:xfrm>
                <a:off x="4755216" y="1376961"/>
                <a:ext cx="268357" cy="0"/>
              </a:xfrm>
              <a:prstGeom prst="line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1153561" y="1370365"/>
                <a:ext cx="268357" cy="0"/>
              </a:xfrm>
              <a:prstGeom prst="line">
                <a:avLst/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ttangolo 17"/>
              <p:cNvSpPr/>
              <p:nvPr/>
            </p:nvSpPr>
            <p:spPr>
              <a:xfrm>
                <a:off x="4585244" y="1193855"/>
                <a:ext cx="35776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 dirty="0" err="1"/>
                  <a:t>Number</a:t>
                </a:r>
                <a:r>
                  <a:rPr lang="it-IT" sz="1600" b="1" dirty="0"/>
                  <a:t> </a:t>
                </a:r>
                <a:r>
                  <a:rPr lang="it-IT" sz="1600" b="1" dirty="0" err="1" smtClean="0"/>
                  <a:t>Call&amp;SMS</a:t>
                </a:r>
                <a:r>
                  <a:rPr lang="it-IT" sz="1600" b="1" dirty="0" smtClean="0"/>
                  <a:t> per </a:t>
                </a:r>
                <a:r>
                  <a:rPr lang="it-IT" sz="1600" b="1" dirty="0" err="1" smtClean="0"/>
                  <a:t>day</a:t>
                </a:r>
                <a:endParaRPr lang="it-IT" sz="1600" b="1" dirty="0"/>
              </a:p>
            </p:txBody>
          </p:sp>
          <p:sp>
            <p:nvSpPr>
              <p:cNvPr id="19" name="CasellaDiTesto 2"/>
              <p:cNvSpPr txBox="1"/>
              <p:nvPr/>
            </p:nvSpPr>
            <p:spPr>
              <a:xfrm>
                <a:off x="843409" y="3653766"/>
                <a:ext cx="1151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Holiday</a:t>
                </a:r>
                <a:endParaRPr lang="it-IT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3030759" y="3687763"/>
                <a:ext cx="1226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C000"/>
                    </a:solidFill>
                  </a:rPr>
                  <a:t>Weekend</a:t>
                </a:r>
                <a:endParaRPr lang="it-IT" b="1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21" name="Connettore 4 20"/>
              <p:cNvCxnSpPr>
                <a:stCxn id="20" idx="3"/>
                <a:endCxn id="10" idx="2"/>
              </p:cNvCxnSpPr>
              <p:nvPr/>
            </p:nvCxnSpPr>
            <p:spPr>
              <a:xfrm flipV="1">
                <a:off x="4256886" y="3276592"/>
                <a:ext cx="1503554" cy="595837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4 21"/>
              <p:cNvCxnSpPr>
                <a:stCxn id="20" idx="3"/>
                <a:endCxn id="9" idx="2"/>
              </p:cNvCxnSpPr>
              <p:nvPr/>
            </p:nvCxnSpPr>
            <p:spPr>
              <a:xfrm flipV="1">
                <a:off x="4256886" y="3288801"/>
                <a:ext cx="290982" cy="583628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4 22"/>
              <p:cNvCxnSpPr>
                <a:stCxn id="20" idx="3"/>
                <a:endCxn id="11" idx="2"/>
              </p:cNvCxnSpPr>
              <p:nvPr/>
            </p:nvCxnSpPr>
            <p:spPr>
              <a:xfrm flipV="1">
                <a:off x="4256886" y="3288801"/>
                <a:ext cx="2696247" cy="583628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4 23"/>
              <p:cNvCxnSpPr>
                <a:stCxn id="20" idx="1"/>
              </p:cNvCxnSpPr>
              <p:nvPr/>
            </p:nvCxnSpPr>
            <p:spPr>
              <a:xfrm rot="10800000">
                <a:off x="2128677" y="3282443"/>
                <a:ext cx="902083" cy="589987"/>
              </a:xfrm>
              <a:prstGeom prst="bentConnector2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Rettangolo 24"/>
          <p:cNvSpPr/>
          <p:nvPr/>
        </p:nvSpPr>
        <p:spPr>
          <a:xfrm>
            <a:off x="1131718" y="3789040"/>
            <a:ext cx="3577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 err="1"/>
              <a:t>Number</a:t>
            </a:r>
            <a:r>
              <a:rPr lang="it-IT" sz="1600" b="1" dirty="0"/>
              <a:t> </a:t>
            </a:r>
            <a:r>
              <a:rPr lang="it-IT" sz="1600" b="1" dirty="0" err="1"/>
              <a:t>calling</a:t>
            </a:r>
            <a:r>
              <a:rPr lang="it-IT" sz="1600" b="1" dirty="0"/>
              <a:t> </a:t>
            </a:r>
            <a:r>
              <a:rPr lang="it-IT" sz="1600" b="1" dirty="0" smtClean="0"/>
              <a:t>SIM per hours</a:t>
            </a:r>
            <a:endParaRPr lang="it-IT" sz="1600" b="1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1124624" y="4005064"/>
            <a:ext cx="268357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4575175" y="4005064"/>
            <a:ext cx="268357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4654817" y="3811310"/>
            <a:ext cx="35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 err="1"/>
              <a:t>Number</a:t>
            </a:r>
            <a:r>
              <a:rPr lang="it-IT" sz="1600" b="1" dirty="0"/>
              <a:t> </a:t>
            </a:r>
            <a:r>
              <a:rPr lang="it-IT" sz="1600" b="1" dirty="0" err="1" smtClean="0"/>
              <a:t>Call&amp;SMS</a:t>
            </a:r>
            <a:r>
              <a:rPr lang="it-IT" sz="1600" b="1" dirty="0" smtClean="0"/>
              <a:t> per </a:t>
            </a:r>
            <a:r>
              <a:rPr lang="it-IT" sz="1600" b="1" dirty="0"/>
              <a:t>hours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sz="1600" b="1" dirty="0"/>
          </a:p>
        </p:txBody>
      </p:sp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855203"/>
              </p:ext>
            </p:extLst>
          </p:nvPr>
        </p:nvGraphicFramePr>
        <p:xfrm>
          <a:off x="1137930" y="4127594"/>
          <a:ext cx="6819586" cy="247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itolo 1"/>
          <p:cNvSpPr txBox="1">
            <a:spLocks/>
          </p:cNvSpPr>
          <p:nvPr/>
        </p:nvSpPr>
        <p:spPr>
          <a:xfrm>
            <a:off x="806896" y="446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b="1">
                <a:solidFill>
                  <a:prstClr val="white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 smtClean="0"/>
              <a:t>The data </a:t>
            </a:r>
            <a:r>
              <a:rPr lang="it-IT" dirty="0" err="1" smtClean="0"/>
              <a:t>at</a:t>
            </a:r>
            <a:r>
              <a:rPr lang="it-IT" dirty="0" smtClean="0"/>
              <a:t> a </a:t>
            </a:r>
            <a:r>
              <a:rPr lang="it-IT" dirty="0" err="1" smtClean="0"/>
              <a:t>glance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827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683568" y="-94828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Population</a:t>
            </a:r>
            <a:r>
              <a:rPr lang="it-IT" sz="3200" dirty="0">
                <a:solidFill>
                  <a:srgbClr val="990000"/>
                </a:solidFill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estimates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how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MPD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predict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residential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population</a:t>
            </a:r>
            <a:endParaRPr lang="it-IT" sz="1800" b="1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4848" y="170080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1622"/>
            <a:ext cx="7758615" cy="386159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43608" y="5733256"/>
            <a:ext cx="731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R</a:t>
            </a:r>
            <a:r>
              <a:rPr lang="en-US" baseline="30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  0.88 including the largest city --- R</a:t>
            </a:r>
            <a:r>
              <a:rPr lang="en-US" baseline="30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  0.77 excluding the largest city </a:t>
            </a:r>
          </a:p>
        </p:txBody>
      </p:sp>
    </p:spTree>
    <p:extLst>
      <p:ext uri="{BB962C8B-B14F-4D97-AF65-F5344CB8AC3E}">
        <p14:creationId xmlns:p14="http://schemas.microsoft.com/office/powerpoint/2010/main" val="381220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 txBox="1">
            <a:spLocks/>
          </p:cNvSpPr>
          <p:nvPr/>
        </p:nvSpPr>
        <p:spPr>
          <a:xfrm>
            <a:off x="464848" y="163934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2000"/>
            <a:ext cx="7759827" cy="38621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38371" y="5733256"/>
            <a:ext cx="701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R</a:t>
            </a:r>
            <a:r>
              <a:rPr lang="en-US" baseline="30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  0.89  including the largest city --- R</a:t>
            </a:r>
            <a:r>
              <a:rPr lang="en-US" baseline="30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 0.79 excluding the largest city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3568" y="-94828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Population</a:t>
            </a:r>
            <a:r>
              <a:rPr lang="it-IT" sz="3200" dirty="0">
                <a:solidFill>
                  <a:srgbClr val="990000"/>
                </a:solidFill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estimates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how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MPD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predict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residential</a:t>
            </a:r>
            <a:r>
              <a:rPr lang="it-IT" sz="1800" b="1" dirty="0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it-IT" sz="1800" b="1" dirty="0" err="1">
                <a:solidFill>
                  <a:prstClr val="white"/>
                </a:solidFill>
                <a:latin typeface="Cambria" panose="02040503050406030204" pitchFamily="18" charset="0"/>
                <a:ea typeface="+mn-ea"/>
                <a:cs typeface="+mn-cs"/>
              </a:rPr>
              <a:t>population</a:t>
            </a:r>
            <a:endParaRPr lang="it-IT" sz="1800" b="1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6144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762</Words>
  <Application>Microsoft Office PowerPoint</Application>
  <PresentationFormat>Presentazione su schermo (4:3)</PresentationFormat>
  <Paragraphs>126</Paragraphs>
  <Slides>15</Slides>
  <Notes>14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copertina</vt:lpstr>
      <vt:lpstr>Presentazione standard di PowerPoint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MPD and population estimates </vt:lpstr>
      <vt:lpstr>Areas at risk of under/over coverage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Tuoto</dc:creator>
  <cp:lastModifiedBy>Tiziana Tuoto</cp:lastModifiedBy>
  <cp:revision>97</cp:revision>
  <dcterms:created xsi:type="dcterms:W3CDTF">2018-01-12T08:23:31Z</dcterms:created>
  <dcterms:modified xsi:type="dcterms:W3CDTF">2018-10-16T06:56:56Z</dcterms:modified>
</cp:coreProperties>
</file>