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sldIdLst>
    <p:sldId id="268" r:id="rId4"/>
    <p:sldId id="310" r:id="rId5"/>
    <p:sldId id="311" r:id="rId6"/>
    <p:sldId id="263" r:id="rId7"/>
    <p:sldId id="266" r:id="rId8"/>
    <p:sldId id="267" r:id="rId9"/>
    <p:sldId id="284" r:id="rId10"/>
    <p:sldId id="285" r:id="rId11"/>
    <p:sldId id="286" r:id="rId12"/>
    <p:sldId id="289" r:id="rId13"/>
    <p:sldId id="290" r:id="rId14"/>
    <p:sldId id="291" r:id="rId15"/>
    <p:sldId id="275" r:id="rId16"/>
    <p:sldId id="298" r:id="rId17"/>
    <p:sldId id="309" r:id="rId18"/>
    <p:sldId id="300" r:id="rId19"/>
    <p:sldId id="301" r:id="rId20"/>
    <p:sldId id="293" r:id="rId21"/>
    <p:sldId id="299" r:id="rId22"/>
    <p:sldId id="30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61940" autoAdjust="0"/>
  </p:normalViewPr>
  <p:slideViewPr>
    <p:cSldViewPr snapToGrid="0">
      <p:cViewPr varScale="1">
        <p:scale>
          <a:sx n="60" d="100"/>
          <a:sy n="60" d="100"/>
        </p:scale>
        <p:origin x="141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B0F4D-7D8E-4D1C-AED7-99794E4C69EA}" type="datetimeFigureOut">
              <a:rPr lang="en-GB" smtClean="0"/>
              <a:t>28/09/2018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F1128-D767-488C-A09D-9DF344AB0C1B}" type="slidenum">
              <a:rPr lang="en-GB" smtClean="0"/>
              <a:t>‹#›</a:t>
            </a:fld>
            <a:endParaRPr lang="en-GB"/>
          </a:p>
        </p:txBody>
      </p:sp>
    </p:spTree>
    <p:extLst>
      <p:ext uri="{BB962C8B-B14F-4D97-AF65-F5344CB8AC3E}">
        <p14:creationId xmlns:p14="http://schemas.microsoft.com/office/powerpoint/2010/main" val="41314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1449462-AE6A-4C56-A661-E7767E3A23EB}"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17411" name="Rectangle 2"/>
          <p:cNvSpPr>
            <a:spLocks noGrp="1" noRot="1" noChangeAspect="1" noChangeArrowheads="1" noTextEdit="1"/>
          </p:cNvSpPr>
          <p:nvPr>
            <p:ph type="sldImg"/>
          </p:nvPr>
        </p:nvSpPr>
        <p:spPr>
          <a:xfrm>
            <a:off x="120650" y="744538"/>
            <a:ext cx="6616700" cy="3722687"/>
          </a:xfrm>
          <a:ln/>
        </p:spPr>
      </p:sp>
      <p:sp>
        <p:nvSpPr>
          <p:cNvPr id="17412" name="Rectangle 3"/>
          <p:cNvSpPr>
            <a:spLocks noGrp="1" noChangeArrowheads="1"/>
          </p:cNvSpPr>
          <p:nvPr>
            <p:ph type="body" idx="1"/>
          </p:nvPr>
        </p:nvSpPr>
        <p:spPr>
          <a:noFill/>
          <a:ln/>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3387262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BF1128-D767-488C-A09D-9DF344AB0C1B}" type="slidenum">
              <a:rPr lang="en-GB" smtClean="0"/>
              <a:t>10</a:t>
            </a:fld>
            <a:endParaRPr lang="en-GB"/>
          </a:p>
        </p:txBody>
      </p:sp>
    </p:spTree>
    <p:extLst>
      <p:ext uri="{BB962C8B-B14F-4D97-AF65-F5344CB8AC3E}">
        <p14:creationId xmlns:p14="http://schemas.microsoft.com/office/powerpoint/2010/main" val="3831868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BF1128-D767-488C-A09D-9DF344AB0C1B}" type="slidenum">
              <a:rPr lang="en-GB" smtClean="0"/>
              <a:t>11</a:t>
            </a:fld>
            <a:endParaRPr lang="en-GB"/>
          </a:p>
        </p:txBody>
      </p:sp>
    </p:spTree>
    <p:extLst>
      <p:ext uri="{BB962C8B-B14F-4D97-AF65-F5344CB8AC3E}">
        <p14:creationId xmlns:p14="http://schemas.microsoft.com/office/powerpoint/2010/main" val="147684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BF1128-D767-488C-A09D-9DF344AB0C1B}" type="slidenum">
              <a:rPr lang="en-GB" smtClean="0"/>
              <a:t>12</a:t>
            </a:fld>
            <a:endParaRPr lang="en-GB"/>
          </a:p>
        </p:txBody>
      </p:sp>
    </p:spTree>
    <p:extLst>
      <p:ext uri="{BB962C8B-B14F-4D97-AF65-F5344CB8AC3E}">
        <p14:creationId xmlns:p14="http://schemas.microsoft.com/office/powerpoint/2010/main" val="1174732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3C4FB9-504A-45DC-954D-737700581279}"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837990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pPr>
              <a:defRPr/>
            </a:pPr>
            <a:fld id="{A83C4FB9-504A-45DC-954D-737700581279}" type="slidenum">
              <a:rPr lang="en-GB" smtClean="0"/>
              <a:pPr>
                <a:defRPr/>
              </a:pPr>
              <a:t>14</a:t>
            </a:fld>
            <a:endParaRPr lang="en-GB" dirty="0"/>
          </a:p>
        </p:txBody>
      </p:sp>
    </p:spTree>
    <p:extLst>
      <p:ext uri="{BB962C8B-B14F-4D97-AF65-F5344CB8AC3E}">
        <p14:creationId xmlns:p14="http://schemas.microsoft.com/office/powerpoint/2010/main" val="2814017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6BF1128-D767-488C-A09D-9DF344AB0C1B}" type="slidenum">
              <a:rPr lang="en-GB" smtClean="0"/>
              <a:t>15</a:t>
            </a:fld>
            <a:endParaRPr lang="en-GB"/>
          </a:p>
        </p:txBody>
      </p:sp>
    </p:spTree>
    <p:extLst>
      <p:ext uri="{BB962C8B-B14F-4D97-AF65-F5344CB8AC3E}">
        <p14:creationId xmlns:p14="http://schemas.microsoft.com/office/powerpoint/2010/main" val="321860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587089-3F0C-4DCF-B4F8-66CD66C38530}" type="slidenum">
              <a:rPr lang="en-GB" smtClean="0"/>
              <a:t>16</a:t>
            </a:fld>
            <a:endParaRPr lang="en-GB"/>
          </a:p>
        </p:txBody>
      </p:sp>
    </p:spTree>
    <p:extLst>
      <p:ext uri="{BB962C8B-B14F-4D97-AF65-F5344CB8AC3E}">
        <p14:creationId xmlns:p14="http://schemas.microsoft.com/office/powerpoint/2010/main" val="2837709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BF1128-D767-488C-A09D-9DF344AB0C1B}" type="slidenum">
              <a:rPr lang="en-GB" smtClean="0"/>
              <a:t>19</a:t>
            </a:fld>
            <a:endParaRPr lang="en-GB"/>
          </a:p>
        </p:txBody>
      </p:sp>
    </p:spTree>
    <p:extLst>
      <p:ext uri="{BB962C8B-B14F-4D97-AF65-F5344CB8AC3E}">
        <p14:creationId xmlns:p14="http://schemas.microsoft.com/office/powerpoint/2010/main" val="2275273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6BF1128-D767-488C-A09D-9DF344AB0C1B}" type="slidenum">
              <a:rPr lang="en-GB" smtClean="0"/>
              <a:t>20</a:t>
            </a:fld>
            <a:endParaRPr lang="en-GB"/>
          </a:p>
        </p:txBody>
      </p:sp>
    </p:spTree>
    <p:extLst>
      <p:ext uri="{BB962C8B-B14F-4D97-AF65-F5344CB8AC3E}">
        <p14:creationId xmlns:p14="http://schemas.microsoft.com/office/powerpoint/2010/main" val="102834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3C4FB9-504A-45DC-954D-737700581279}"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39886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3C4FB9-504A-45DC-954D-737700581279}" type="slidenum">
              <a:rPr lang="en-GB" smtClean="0"/>
              <a:pPr>
                <a:defRPr/>
              </a:pPr>
              <a:t>3</a:t>
            </a:fld>
            <a:endParaRPr lang="en-GB" dirty="0"/>
          </a:p>
        </p:txBody>
      </p:sp>
    </p:spTree>
    <p:extLst>
      <p:ext uri="{BB962C8B-B14F-4D97-AF65-F5344CB8AC3E}">
        <p14:creationId xmlns:p14="http://schemas.microsoft.com/office/powerpoint/2010/main" val="279575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dirty="0">
                <a:solidFill>
                  <a:srgbClr val="002D46"/>
                </a:solidFill>
              </a:rPr>
              <a:t>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3C4FB9-504A-45DC-954D-737700581279}"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62018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3C4FB9-504A-45DC-954D-737700581279}"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83489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6BF1128-D767-488C-A09D-9DF344AB0C1B}" type="slidenum">
              <a:rPr lang="en-GB" smtClean="0"/>
              <a:t>6</a:t>
            </a:fld>
            <a:endParaRPr lang="en-GB"/>
          </a:p>
        </p:txBody>
      </p:sp>
    </p:spTree>
    <p:extLst>
      <p:ext uri="{BB962C8B-B14F-4D97-AF65-F5344CB8AC3E}">
        <p14:creationId xmlns:p14="http://schemas.microsoft.com/office/powerpoint/2010/main" val="42199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83C4FB9-504A-45DC-954D-737700581279}" type="slidenum">
              <a:rPr lang="en-GB" smtClean="0"/>
              <a:pPr>
                <a:defRPr/>
              </a:pPr>
              <a:t>7</a:t>
            </a:fld>
            <a:endParaRPr lang="en-GB" dirty="0"/>
          </a:p>
        </p:txBody>
      </p:sp>
    </p:spTree>
    <p:extLst>
      <p:ext uri="{BB962C8B-B14F-4D97-AF65-F5344CB8AC3E}">
        <p14:creationId xmlns:p14="http://schemas.microsoft.com/office/powerpoint/2010/main" val="1130618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83C4FB9-504A-45DC-954D-737700581279}" type="slidenum">
              <a:rPr lang="en-GB" smtClean="0"/>
              <a:pPr>
                <a:defRPr/>
              </a:pPr>
              <a:t>8</a:t>
            </a:fld>
            <a:endParaRPr lang="en-GB" dirty="0"/>
          </a:p>
        </p:txBody>
      </p:sp>
    </p:spTree>
    <p:extLst>
      <p:ext uri="{BB962C8B-B14F-4D97-AF65-F5344CB8AC3E}">
        <p14:creationId xmlns:p14="http://schemas.microsoft.com/office/powerpoint/2010/main" val="157678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A83C4FB9-504A-45DC-954D-737700581279}" type="slidenum">
              <a:rPr lang="en-GB" smtClean="0"/>
              <a:pPr>
                <a:defRPr/>
              </a:pPr>
              <a:t>9</a:t>
            </a:fld>
            <a:endParaRPr lang="en-GB" dirty="0"/>
          </a:p>
        </p:txBody>
      </p:sp>
    </p:spTree>
    <p:extLst>
      <p:ext uri="{BB962C8B-B14F-4D97-AF65-F5344CB8AC3E}">
        <p14:creationId xmlns:p14="http://schemas.microsoft.com/office/powerpoint/2010/main" val="261231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BIG%20DISK:ONS_Final%20Logos%20Folder%2028.02.08:UKSA%20logos:JPEG%20HI:UKSA_RGB.jpg" TargetMode="Externa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BIG%20DISK:ONS_Final%20Logos%20Folder%2028.02.08:UKSA%20logos:JPEG%20HI:UKSA_RGB.jpg" TargetMode="Externa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E948-CDCF-485E-927D-E9B088DDC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E1372F-54A8-42E7-AFF3-114EA2A064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0F1773-76EC-4E11-82D7-F5E01B38A089}"/>
              </a:ext>
            </a:extLst>
          </p:cNvPr>
          <p:cNvSpPr>
            <a:spLocks noGrp="1"/>
          </p:cNvSpPr>
          <p:nvPr>
            <p:ph type="dt" sz="half" idx="10"/>
          </p:nvPr>
        </p:nvSpPr>
        <p:spPr/>
        <p:txBody>
          <a:bodyPr/>
          <a:lstStyle/>
          <a:p>
            <a:fld id="{42FA1809-196D-42CF-B7D8-D0F33CEA9723}" type="datetimeFigureOut">
              <a:rPr lang="en-GB" smtClean="0"/>
              <a:t>28/09/2018</a:t>
            </a:fld>
            <a:endParaRPr lang="en-GB"/>
          </a:p>
        </p:txBody>
      </p:sp>
      <p:sp>
        <p:nvSpPr>
          <p:cNvPr id="5" name="Footer Placeholder 4">
            <a:extLst>
              <a:ext uri="{FF2B5EF4-FFF2-40B4-BE49-F238E27FC236}">
                <a16:creationId xmlns:a16="http://schemas.microsoft.com/office/drawing/2014/main" id="{52569573-966C-465E-9AAC-22031177A2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5D64D7-6D08-4BC6-B690-E08A223F022C}"/>
              </a:ext>
            </a:extLst>
          </p:cNvPr>
          <p:cNvSpPr>
            <a:spLocks noGrp="1"/>
          </p:cNvSpPr>
          <p:nvPr>
            <p:ph type="sldNum" sz="quarter" idx="12"/>
          </p:nvPr>
        </p:nvSpPr>
        <p:spPr/>
        <p:txBody>
          <a:bodyPr/>
          <a:lstStyle/>
          <a:p>
            <a:fld id="{8CAD8BC9-4140-4217-80CC-09C321EFFF24}" type="slidenum">
              <a:rPr lang="en-GB" smtClean="0"/>
              <a:t>‹#›</a:t>
            </a:fld>
            <a:endParaRPr lang="en-GB"/>
          </a:p>
        </p:txBody>
      </p:sp>
    </p:spTree>
    <p:extLst>
      <p:ext uri="{BB962C8B-B14F-4D97-AF65-F5344CB8AC3E}">
        <p14:creationId xmlns:p14="http://schemas.microsoft.com/office/powerpoint/2010/main" val="217712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6C18-6191-441F-AA1E-5279A7A7F1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6665C3-E366-4A6A-ACED-90F4BD363E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60A537-9BF7-41C8-BF4B-532BD9AC50BE}"/>
              </a:ext>
            </a:extLst>
          </p:cNvPr>
          <p:cNvSpPr>
            <a:spLocks noGrp="1"/>
          </p:cNvSpPr>
          <p:nvPr>
            <p:ph type="dt" sz="half" idx="10"/>
          </p:nvPr>
        </p:nvSpPr>
        <p:spPr/>
        <p:txBody>
          <a:bodyPr/>
          <a:lstStyle/>
          <a:p>
            <a:fld id="{42FA1809-196D-42CF-B7D8-D0F33CEA9723}" type="datetimeFigureOut">
              <a:rPr lang="en-GB" smtClean="0"/>
              <a:t>28/09/2018</a:t>
            </a:fld>
            <a:endParaRPr lang="en-GB"/>
          </a:p>
        </p:txBody>
      </p:sp>
      <p:sp>
        <p:nvSpPr>
          <p:cNvPr id="5" name="Footer Placeholder 4">
            <a:extLst>
              <a:ext uri="{FF2B5EF4-FFF2-40B4-BE49-F238E27FC236}">
                <a16:creationId xmlns:a16="http://schemas.microsoft.com/office/drawing/2014/main" id="{F55FCC10-08EC-447F-A395-FBBF64FC33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997D31-AB74-4847-B00D-79F760C73C91}"/>
              </a:ext>
            </a:extLst>
          </p:cNvPr>
          <p:cNvSpPr>
            <a:spLocks noGrp="1"/>
          </p:cNvSpPr>
          <p:nvPr>
            <p:ph type="sldNum" sz="quarter" idx="12"/>
          </p:nvPr>
        </p:nvSpPr>
        <p:spPr/>
        <p:txBody>
          <a:bodyPr/>
          <a:lstStyle/>
          <a:p>
            <a:fld id="{8CAD8BC9-4140-4217-80CC-09C321EFFF24}" type="slidenum">
              <a:rPr lang="en-GB" smtClean="0"/>
              <a:t>‹#›</a:t>
            </a:fld>
            <a:endParaRPr lang="en-GB"/>
          </a:p>
        </p:txBody>
      </p:sp>
    </p:spTree>
    <p:extLst>
      <p:ext uri="{BB962C8B-B14F-4D97-AF65-F5344CB8AC3E}">
        <p14:creationId xmlns:p14="http://schemas.microsoft.com/office/powerpoint/2010/main" val="201839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F4C4A4-F887-4DBC-8CBF-2685F7FB0E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DE8A8A-76E0-4B1E-AF29-CB240BE86E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8DFC8-2C73-4E68-9EE6-97DCCF27ADCC}"/>
              </a:ext>
            </a:extLst>
          </p:cNvPr>
          <p:cNvSpPr>
            <a:spLocks noGrp="1"/>
          </p:cNvSpPr>
          <p:nvPr>
            <p:ph type="dt" sz="half" idx="10"/>
          </p:nvPr>
        </p:nvSpPr>
        <p:spPr/>
        <p:txBody>
          <a:bodyPr/>
          <a:lstStyle/>
          <a:p>
            <a:fld id="{42FA1809-196D-42CF-B7D8-D0F33CEA9723}" type="datetimeFigureOut">
              <a:rPr lang="en-GB" smtClean="0"/>
              <a:t>28/09/2018</a:t>
            </a:fld>
            <a:endParaRPr lang="en-GB"/>
          </a:p>
        </p:txBody>
      </p:sp>
      <p:sp>
        <p:nvSpPr>
          <p:cNvPr id="5" name="Footer Placeholder 4">
            <a:extLst>
              <a:ext uri="{FF2B5EF4-FFF2-40B4-BE49-F238E27FC236}">
                <a16:creationId xmlns:a16="http://schemas.microsoft.com/office/drawing/2014/main" id="{67DE4153-289F-4E8C-9EA7-6721738A6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3AE23-1DF9-4876-90B6-2D5D8209C4E3}"/>
              </a:ext>
            </a:extLst>
          </p:cNvPr>
          <p:cNvSpPr>
            <a:spLocks noGrp="1"/>
          </p:cNvSpPr>
          <p:nvPr>
            <p:ph type="sldNum" sz="quarter" idx="12"/>
          </p:nvPr>
        </p:nvSpPr>
        <p:spPr/>
        <p:txBody>
          <a:bodyPr/>
          <a:lstStyle/>
          <a:p>
            <a:fld id="{8CAD8BC9-4140-4217-80CC-09C321EFFF24}" type="slidenum">
              <a:rPr lang="en-GB" smtClean="0"/>
              <a:t>‹#›</a:t>
            </a:fld>
            <a:endParaRPr lang="en-GB"/>
          </a:p>
        </p:txBody>
      </p:sp>
    </p:spTree>
    <p:extLst>
      <p:ext uri="{BB962C8B-B14F-4D97-AF65-F5344CB8AC3E}">
        <p14:creationId xmlns:p14="http://schemas.microsoft.com/office/powerpoint/2010/main" val="2931968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p:nvSpPr>
        <p:spPr bwMode="auto">
          <a:xfrm>
            <a:off x="711200" y="5486400"/>
            <a:ext cx="10261600" cy="0"/>
          </a:xfrm>
          <a:prstGeom prst="line">
            <a:avLst/>
          </a:prstGeom>
          <a:noFill/>
          <a:ln w="9525">
            <a:solidFill>
              <a:schemeClr val="folHlink"/>
            </a:solidFill>
            <a:round/>
            <a:headEnd/>
            <a:tailEnd/>
          </a:ln>
        </p:spPr>
        <p:txBody>
          <a:bodyPr wrap="none" anchor="ctr"/>
          <a:lstStyle/>
          <a:p>
            <a:pPr>
              <a:defRPr/>
            </a:pPr>
            <a:endParaRPr lang="en-GB" sz="1800" dirty="0">
              <a:latin typeface="Arial" pitchFamily="34" charset="0"/>
            </a:endParaRPr>
          </a:p>
        </p:txBody>
      </p:sp>
      <p:pic>
        <p:nvPicPr>
          <p:cNvPr id="5" name="Picture 11" descr="BIG DISK:ONS_Final Logos Folder 28.02.08:UKSA logos:JPEG HI:UKSA_RGB.jpg"/>
          <p:cNvPicPr>
            <a:picLocks noChangeAspect="1" noChangeArrowheads="1"/>
          </p:cNvPicPr>
          <p:nvPr/>
        </p:nvPicPr>
        <p:blipFill>
          <a:blip r:embed="rId2" r:link="rId3" cstate="print"/>
          <a:srcRect/>
          <a:stretch>
            <a:fillRect/>
          </a:stretch>
        </p:blipFill>
        <p:spPr bwMode="auto">
          <a:xfrm>
            <a:off x="508000" y="457202"/>
            <a:ext cx="3556000" cy="995363"/>
          </a:xfrm>
          <a:prstGeom prst="rect">
            <a:avLst/>
          </a:prstGeom>
          <a:noFill/>
          <a:ln w="9525">
            <a:noFill/>
            <a:miter lim="800000"/>
            <a:headEnd/>
            <a:tailEnd/>
          </a:ln>
        </p:spPr>
      </p:pic>
      <p:sp>
        <p:nvSpPr>
          <p:cNvPr id="3074" name="Rectangle 2"/>
          <p:cNvSpPr>
            <a:spLocks noGrp="1" noChangeArrowheads="1"/>
          </p:cNvSpPr>
          <p:nvPr>
            <p:ph type="ctrTitle"/>
          </p:nvPr>
        </p:nvSpPr>
        <p:spPr>
          <a:xfrm>
            <a:off x="609600" y="4495800"/>
            <a:ext cx="10363200" cy="1143000"/>
          </a:xfrm>
        </p:spPr>
        <p:txBody>
          <a:bodyPr/>
          <a:lstStyle>
            <a:lvl1pPr>
              <a:defRPr sz="3800"/>
            </a:lvl1pPr>
          </a:lstStyle>
          <a:p>
            <a:r>
              <a:rPr lang="en-GB"/>
              <a:t>Click to edit Master title style</a:t>
            </a:r>
          </a:p>
        </p:txBody>
      </p:sp>
      <p:sp>
        <p:nvSpPr>
          <p:cNvPr id="3075" name="Rectangle 3"/>
          <p:cNvSpPr>
            <a:spLocks noGrp="1" noChangeArrowheads="1"/>
          </p:cNvSpPr>
          <p:nvPr>
            <p:ph type="subTitle" idx="1"/>
          </p:nvPr>
        </p:nvSpPr>
        <p:spPr>
          <a:xfrm>
            <a:off x="609600" y="5638800"/>
            <a:ext cx="8534400" cy="838200"/>
          </a:xfrm>
        </p:spPr>
        <p:txBody>
          <a:bodyPr/>
          <a:lstStyle>
            <a:lvl1pPr marL="0" indent="0">
              <a:buFontTx/>
              <a:buNone/>
              <a:defRPr/>
            </a:lvl1pPr>
          </a:lstStyle>
          <a:p>
            <a:r>
              <a:rPr lang="en-GB"/>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GB" dirty="0"/>
          </a:p>
        </p:txBody>
      </p:sp>
      <p:sp>
        <p:nvSpPr>
          <p:cNvPr id="7" name="Rectangle 5"/>
          <p:cNvSpPr>
            <a:spLocks noGrp="1" noChangeArrowheads="1"/>
          </p:cNvSpPr>
          <p:nvPr>
            <p:ph type="ftr" sz="quarter" idx="11"/>
          </p:nvPr>
        </p:nvSpPr>
        <p:spPr/>
        <p:txBody>
          <a:bodyPr/>
          <a:lstStyle>
            <a:lvl1pPr>
              <a:defRPr/>
            </a:lvl1pPr>
          </a:lstStyle>
          <a:p>
            <a:pPr>
              <a:defRPr/>
            </a:pPr>
            <a:endParaRPr lang="en-GB" dirty="0"/>
          </a:p>
        </p:txBody>
      </p:sp>
      <p:sp>
        <p:nvSpPr>
          <p:cNvPr id="8" name="Rectangle 6"/>
          <p:cNvSpPr>
            <a:spLocks noGrp="1" noChangeArrowheads="1"/>
          </p:cNvSpPr>
          <p:nvPr>
            <p:ph type="sldNum" sz="quarter" idx="12"/>
          </p:nvPr>
        </p:nvSpPr>
        <p:spPr/>
        <p:txBody>
          <a:bodyPr/>
          <a:lstStyle>
            <a:lvl1pPr>
              <a:defRPr/>
            </a:lvl1pPr>
          </a:lstStyle>
          <a:p>
            <a:pPr>
              <a:defRPr/>
            </a:pPr>
            <a:fld id="{275D1A90-4025-4A18-BE68-186C2115E407}" type="slidenum">
              <a:rPr lang="en-GB"/>
              <a:pPr>
                <a:defRPr/>
              </a:pPr>
              <a:t>‹#›</a:t>
            </a:fld>
            <a:endParaRPr lang="en-GB" dirty="0"/>
          </a:p>
        </p:txBody>
      </p:sp>
    </p:spTree>
    <p:extLst>
      <p:ext uri="{BB962C8B-B14F-4D97-AF65-F5344CB8AC3E}">
        <p14:creationId xmlns:p14="http://schemas.microsoft.com/office/powerpoint/2010/main" val="786651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CBFCFD3-9F8E-401F-A207-4146C728F5D9}" type="slidenum">
              <a:rPr lang="en-GB"/>
              <a:pPr>
                <a:defRPr/>
              </a:pPr>
              <a:t>‹#›</a:t>
            </a:fld>
            <a:endParaRPr lang="en-GB" dirty="0"/>
          </a:p>
        </p:txBody>
      </p:sp>
    </p:spTree>
    <p:extLst>
      <p:ext uri="{BB962C8B-B14F-4D97-AF65-F5344CB8AC3E}">
        <p14:creationId xmlns:p14="http://schemas.microsoft.com/office/powerpoint/2010/main" val="1778339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E148885-5FE9-4D52-8A9C-A177873058A8}" type="slidenum">
              <a:rPr lang="en-GB"/>
              <a:pPr>
                <a:defRPr/>
              </a:pPr>
              <a:t>‹#›</a:t>
            </a:fld>
            <a:endParaRPr lang="en-GB" dirty="0"/>
          </a:p>
        </p:txBody>
      </p:sp>
    </p:spTree>
    <p:extLst>
      <p:ext uri="{BB962C8B-B14F-4D97-AF65-F5344CB8AC3E}">
        <p14:creationId xmlns:p14="http://schemas.microsoft.com/office/powerpoint/2010/main" val="2808475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452289B-5D05-46A4-B2A4-B1016959EFEE}" type="slidenum">
              <a:rPr lang="en-GB"/>
              <a:pPr>
                <a:defRPr/>
              </a:pPr>
              <a:t>‹#›</a:t>
            </a:fld>
            <a:endParaRPr lang="en-GB" dirty="0"/>
          </a:p>
        </p:txBody>
      </p:sp>
    </p:spTree>
    <p:extLst>
      <p:ext uri="{BB962C8B-B14F-4D97-AF65-F5344CB8AC3E}">
        <p14:creationId xmlns:p14="http://schemas.microsoft.com/office/powerpoint/2010/main" val="4209141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5"/>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80" y="1535115"/>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51F1F44C-9FAA-4105-A52B-D873883C2852}" type="slidenum">
              <a:rPr lang="en-GB"/>
              <a:pPr>
                <a:defRPr/>
              </a:pPr>
              <a:t>‹#›</a:t>
            </a:fld>
            <a:endParaRPr lang="en-GB" dirty="0"/>
          </a:p>
        </p:txBody>
      </p:sp>
    </p:spTree>
    <p:extLst>
      <p:ext uri="{BB962C8B-B14F-4D97-AF65-F5344CB8AC3E}">
        <p14:creationId xmlns:p14="http://schemas.microsoft.com/office/powerpoint/2010/main" val="2635138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55C37220-CD0B-4BAD-85C1-03CBA15B5DE3}" type="slidenum">
              <a:rPr lang="en-GB"/>
              <a:pPr>
                <a:defRPr/>
              </a:pPr>
              <a:t>‹#›</a:t>
            </a:fld>
            <a:endParaRPr lang="en-GB" dirty="0"/>
          </a:p>
        </p:txBody>
      </p:sp>
    </p:spTree>
    <p:extLst>
      <p:ext uri="{BB962C8B-B14F-4D97-AF65-F5344CB8AC3E}">
        <p14:creationId xmlns:p14="http://schemas.microsoft.com/office/powerpoint/2010/main" val="3884005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A6210EE7-3F97-4110-A89E-110F02E48267}" type="slidenum">
              <a:rPr lang="en-GB"/>
              <a:pPr>
                <a:defRPr/>
              </a:pPr>
              <a:t>‹#›</a:t>
            </a:fld>
            <a:endParaRPr lang="en-GB" dirty="0"/>
          </a:p>
        </p:txBody>
      </p:sp>
    </p:spTree>
    <p:extLst>
      <p:ext uri="{BB962C8B-B14F-4D97-AF65-F5344CB8AC3E}">
        <p14:creationId xmlns:p14="http://schemas.microsoft.com/office/powerpoint/2010/main" val="1686998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3" y="273051"/>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6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23"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BFCECFD-61B3-4FBE-A2FD-FBAD054719ED}" type="slidenum">
              <a:rPr lang="en-GB"/>
              <a:pPr>
                <a:defRPr/>
              </a:pPr>
              <a:t>‹#›</a:t>
            </a:fld>
            <a:endParaRPr lang="en-GB" dirty="0"/>
          </a:p>
        </p:txBody>
      </p:sp>
    </p:spTree>
    <p:extLst>
      <p:ext uri="{BB962C8B-B14F-4D97-AF65-F5344CB8AC3E}">
        <p14:creationId xmlns:p14="http://schemas.microsoft.com/office/powerpoint/2010/main" val="249491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C789-75C7-4877-807B-45C19A3565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42D679-90A9-4BB9-A66D-7235E6AD96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A33AE2-96D9-4C88-8422-0017F3317066}"/>
              </a:ext>
            </a:extLst>
          </p:cNvPr>
          <p:cNvSpPr>
            <a:spLocks noGrp="1"/>
          </p:cNvSpPr>
          <p:nvPr>
            <p:ph type="dt" sz="half" idx="10"/>
          </p:nvPr>
        </p:nvSpPr>
        <p:spPr/>
        <p:txBody>
          <a:bodyPr/>
          <a:lstStyle/>
          <a:p>
            <a:fld id="{42FA1809-196D-42CF-B7D8-D0F33CEA9723}" type="datetimeFigureOut">
              <a:rPr lang="en-GB" smtClean="0"/>
              <a:t>28/09/2018</a:t>
            </a:fld>
            <a:endParaRPr lang="en-GB"/>
          </a:p>
        </p:txBody>
      </p:sp>
      <p:sp>
        <p:nvSpPr>
          <p:cNvPr id="5" name="Footer Placeholder 4">
            <a:extLst>
              <a:ext uri="{FF2B5EF4-FFF2-40B4-BE49-F238E27FC236}">
                <a16:creationId xmlns:a16="http://schemas.microsoft.com/office/drawing/2014/main" id="{2D889C62-0E7B-4320-A0E9-627BF9F24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E94ECC-3D58-4BE0-9307-471AB6637453}"/>
              </a:ext>
            </a:extLst>
          </p:cNvPr>
          <p:cNvSpPr>
            <a:spLocks noGrp="1"/>
          </p:cNvSpPr>
          <p:nvPr>
            <p:ph type="sldNum" sz="quarter" idx="12"/>
          </p:nvPr>
        </p:nvSpPr>
        <p:spPr/>
        <p:txBody>
          <a:bodyPr/>
          <a:lstStyle/>
          <a:p>
            <a:fld id="{8CAD8BC9-4140-4217-80CC-09C321EFFF24}" type="slidenum">
              <a:rPr lang="en-GB" smtClean="0"/>
              <a:t>‹#›</a:t>
            </a:fld>
            <a:endParaRPr lang="en-GB"/>
          </a:p>
        </p:txBody>
      </p:sp>
    </p:spTree>
    <p:extLst>
      <p:ext uri="{BB962C8B-B14F-4D97-AF65-F5344CB8AC3E}">
        <p14:creationId xmlns:p14="http://schemas.microsoft.com/office/powerpoint/2010/main" val="41547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4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E7F9EDBF-86DC-4FBA-88B8-2C6983D10751}" type="slidenum">
              <a:rPr lang="en-GB"/>
              <a:pPr>
                <a:defRPr/>
              </a:pPr>
              <a:t>‹#›</a:t>
            </a:fld>
            <a:endParaRPr lang="en-GB" dirty="0"/>
          </a:p>
        </p:txBody>
      </p:sp>
    </p:spTree>
    <p:extLst>
      <p:ext uri="{BB962C8B-B14F-4D97-AF65-F5344CB8AC3E}">
        <p14:creationId xmlns:p14="http://schemas.microsoft.com/office/powerpoint/2010/main" val="3103966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FC66DD-BE56-4DB5-8DC5-422AD356BEB3}" type="slidenum">
              <a:rPr lang="en-GB"/>
              <a:pPr>
                <a:defRPr/>
              </a:pPr>
              <a:t>‹#›</a:t>
            </a:fld>
            <a:endParaRPr lang="en-GB" dirty="0"/>
          </a:p>
        </p:txBody>
      </p:sp>
    </p:spTree>
    <p:extLst>
      <p:ext uri="{BB962C8B-B14F-4D97-AF65-F5344CB8AC3E}">
        <p14:creationId xmlns:p14="http://schemas.microsoft.com/office/powerpoint/2010/main" val="1993719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152400"/>
            <a:ext cx="2590800" cy="5943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1" y="152400"/>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82CF587D-7BD1-476B-885A-3631A95556BF}" type="slidenum">
              <a:rPr lang="en-GB"/>
              <a:pPr>
                <a:defRPr/>
              </a:pPr>
              <a:t>‹#›</a:t>
            </a:fld>
            <a:endParaRPr lang="en-GB" dirty="0"/>
          </a:p>
        </p:txBody>
      </p:sp>
    </p:spTree>
    <p:extLst>
      <p:ext uri="{BB962C8B-B14F-4D97-AF65-F5344CB8AC3E}">
        <p14:creationId xmlns:p14="http://schemas.microsoft.com/office/powerpoint/2010/main" val="4185372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p:nvSpPr>
        <p:spPr bwMode="auto">
          <a:xfrm>
            <a:off x="711200" y="5486400"/>
            <a:ext cx="10261600" cy="0"/>
          </a:xfrm>
          <a:prstGeom prst="line">
            <a:avLst/>
          </a:prstGeom>
          <a:noFill/>
          <a:ln w="9525">
            <a:solidFill>
              <a:schemeClr val="folHlink"/>
            </a:solidFill>
            <a:round/>
            <a:headEnd/>
            <a:tailEnd/>
          </a:ln>
        </p:spPr>
        <p:txBody>
          <a:bodyPr wrap="none" anchor="ctr"/>
          <a:lstStyle/>
          <a:p>
            <a:pPr>
              <a:defRPr/>
            </a:pPr>
            <a:endParaRPr lang="en-GB" sz="1800" dirty="0">
              <a:latin typeface="Arial" pitchFamily="34" charset="0"/>
            </a:endParaRPr>
          </a:p>
        </p:txBody>
      </p:sp>
      <p:pic>
        <p:nvPicPr>
          <p:cNvPr id="5" name="Picture 11" descr="BIG DISK:ONS_Final Logos Folder 28.02.08:UKSA logos:JPEG HI:UKSA_RGB.jpg"/>
          <p:cNvPicPr>
            <a:picLocks noChangeAspect="1" noChangeArrowheads="1"/>
          </p:cNvPicPr>
          <p:nvPr/>
        </p:nvPicPr>
        <p:blipFill>
          <a:blip r:embed="rId2" r:link="rId3" cstate="print"/>
          <a:srcRect/>
          <a:stretch>
            <a:fillRect/>
          </a:stretch>
        </p:blipFill>
        <p:spPr bwMode="auto">
          <a:xfrm>
            <a:off x="508000" y="457202"/>
            <a:ext cx="3556000" cy="995363"/>
          </a:xfrm>
          <a:prstGeom prst="rect">
            <a:avLst/>
          </a:prstGeom>
          <a:noFill/>
          <a:ln w="9525">
            <a:noFill/>
            <a:miter lim="800000"/>
            <a:headEnd/>
            <a:tailEnd/>
          </a:ln>
        </p:spPr>
      </p:pic>
      <p:sp>
        <p:nvSpPr>
          <p:cNvPr id="3074" name="Rectangle 2"/>
          <p:cNvSpPr>
            <a:spLocks noGrp="1" noChangeArrowheads="1"/>
          </p:cNvSpPr>
          <p:nvPr>
            <p:ph type="ctrTitle"/>
          </p:nvPr>
        </p:nvSpPr>
        <p:spPr>
          <a:xfrm>
            <a:off x="609600" y="4495800"/>
            <a:ext cx="10363200" cy="1143000"/>
          </a:xfrm>
        </p:spPr>
        <p:txBody>
          <a:bodyPr/>
          <a:lstStyle>
            <a:lvl1pPr>
              <a:defRPr sz="3800"/>
            </a:lvl1pPr>
          </a:lstStyle>
          <a:p>
            <a:r>
              <a:rPr lang="en-GB"/>
              <a:t>Click to edit Master title style</a:t>
            </a:r>
          </a:p>
        </p:txBody>
      </p:sp>
      <p:sp>
        <p:nvSpPr>
          <p:cNvPr id="3075" name="Rectangle 3"/>
          <p:cNvSpPr>
            <a:spLocks noGrp="1" noChangeArrowheads="1"/>
          </p:cNvSpPr>
          <p:nvPr>
            <p:ph type="subTitle" idx="1"/>
          </p:nvPr>
        </p:nvSpPr>
        <p:spPr>
          <a:xfrm>
            <a:off x="609600" y="5638800"/>
            <a:ext cx="8534400" cy="838200"/>
          </a:xfrm>
        </p:spPr>
        <p:txBody>
          <a:bodyPr/>
          <a:lstStyle>
            <a:lvl1pPr marL="0" indent="0">
              <a:buFontTx/>
              <a:buNone/>
              <a:defRPr/>
            </a:lvl1pPr>
          </a:lstStyle>
          <a:p>
            <a:r>
              <a:rPr lang="en-GB"/>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GB" dirty="0"/>
          </a:p>
        </p:txBody>
      </p:sp>
      <p:sp>
        <p:nvSpPr>
          <p:cNvPr id="7" name="Rectangle 5"/>
          <p:cNvSpPr>
            <a:spLocks noGrp="1" noChangeArrowheads="1"/>
          </p:cNvSpPr>
          <p:nvPr>
            <p:ph type="ftr" sz="quarter" idx="11"/>
          </p:nvPr>
        </p:nvSpPr>
        <p:spPr/>
        <p:txBody>
          <a:bodyPr/>
          <a:lstStyle>
            <a:lvl1pPr>
              <a:defRPr/>
            </a:lvl1pPr>
          </a:lstStyle>
          <a:p>
            <a:pPr>
              <a:defRPr/>
            </a:pPr>
            <a:endParaRPr lang="en-GB" dirty="0"/>
          </a:p>
        </p:txBody>
      </p:sp>
      <p:sp>
        <p:nvSpPr>
          <p:cNvPr id="8" name="Rectangle 6"/>
          <p:cNvSpPr>
            <a:spLocks noGrp="1" noChangeArrowheads="1"/>
          </p:cNvSpPr>
          <p:nvPr>
            <p:ph type="sldNum" sz="quarter" idx="12"/>
          </p:nvPr>
        </p:nvSpPr>
        <p:spPr/>
        <p:txBody>
          <a:bodyPr/>
          <a:lstStyle>
            <a:lvl1pPr>
              <a:defRPr/>
            </a:lvl1pPr>
          </a:lstStyle>
          <a:p>
            <a:pPr>
              <a:defRPr/>
            </a:pPr>
            <a:fld id="{275D1A90-4025-4A18-BE68-186C2115E407}" type="slidenum">
              <a:rPr lang="en-GB"/>
              <a:pPr>
                <a:defRPr/>
              </a:pPr>
              <a:t>‹#›</a:t>
            </a:fld>
            <a:endParaRPr lang="en-GB" dirty="0"/>
          </a:p>
        </p:txBody>
      </p:sp>
    </p:spTree>
    <p:extLst>
      <p:ext uri="{BB962C8B-B14F-4D97-AF65-F5344CB8AC3E}">
        <p14:creationId xmlns:p14="http://schemas.microsoft.com/office/powerpoint/2010/main" val="4222978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CBFCFD3-9F8E-401F-A207-4146C728F5D9}" type="slidenum">
              <a:rPr lang="en-GB"/>
              <a:pPr>
                <a:defRPr/>
              </a:pPr>
              <a:t>‹#›</a:t>
            </a:fld>
            <a:endParaRPr lang="en-GB" dirty="0"/>
          </a:p>
        </p:txBody>
      </p:sp>
    </p:spTree>
    <p:extLst>
      <p:ext uri="{BB962C8B-B14F-4D97-AF65-F5344CB8AC3E}">
        <p14:creationId xmlns:p14="http://schemas.microsoft.com/office/powerpoint/2010/main" val="2727677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E148885-5FE9-4D52-8A9C-A177873058A8}" type="slidenum">
              <a:rPr lang="en-GB"/>
              <a:pPr>
                <a:defRPr/>
              </a:pPr>
              <a:t>‹#›</a:t>
            </a:fld>
            <a:endParaRPr lang="en-GB" dirty="0"/>
          </a:p>
        </p:txBody>
      </p:sp>
    </p:spTree>
    <p:extLst>
      <p:ext uri="{BB962C8B-B14F-4D97-AF65-F5344CB8AC3E}">
        <p14:creationId xmlns:p14="http://schemas.microsoft.com/office/powerpoint/2010/main" val="78032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452289B-5D05-46A4-B2A4-B1016959EFEE}" type="slidenum">
              <a:rPr lang="en-GB"/>
              <a:pPr>
                <a:defRPr/>
              </a:pPr>
              <a:t>‹#›</a:t>
            </a:fld>
            <a:endParaRPr lang="en-GB" dirty="0"/>
          </a:p>
        </p:txBody>
      </p:sp>
    </p:spTree>
    <p:extLst>
      <p:ext uri="{BB962C8B-B14F-4D97-AF65-F5344CB8AC3E}">
        <p14:creationId xmlns:p14="http://schemas.microsoft.com/office/powerpoint/2010/main" val="2730406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5"/>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80" y="1535115"/>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51F1F44C-9FAA-4105-A52B-D873883C2852}" type="slidenum">
              <a:rPr lang="en-GB"/>
              <a:pPr>
                <a:defRPr/>
              </a:pPr>
              <a:t>‹#›</a:t>
            </a:fld>
            <a:endParaRPr lang="en-GB" dirty="0"/>
          </a:p>
        </p:txBody>
      </p:sp>
    </p:spTree>
    <p:extLst>
      <p:ext uri="{BB962C8B-B14F-4D97-AF65-F5344CB8AC3E}">
        <p14:creationId xmlns:p14="http://schemas.microsoft.com/office/powerpoint/2010/main" val="468935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55C37220-CD0B-4BAD-85C1-03CBA15B5DE3}" type="slidenum">
              <a:rPr lang="en-GB"/>
              <a:pPr>
                <a:defRPr/>
              </a:pPr>
              <a:t>‹#›</a:t>
            </a:fld>
            <a:endParaRPr lang="en-GB" dirty="0"/>
          </a:p>
        </p:txBody>
      </p:sp>
    </p:spTree>
    <p:extLst>
      <p:ext uri="{BB962C8B-B14F-4D97-AF65-F5344CB8AC3E}">
        <p14:creationId xmlns:p14="http://schemas.microsoft.com/office/powerpoint/2010/main" val="1971075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A6210EE7-3F97-4110-A89E-110F02E48267}" type="slidenum">
              <a:rPr lang="en-GB"/>
              <a:pPr>
                <a:defRPr/>
              </a:pPr>
              <a:t>‹#›</a:t>
            </a:fld>
            <a:endParaRPr lang="en-GB" dirty="0"/>
          </a:p>
        </p:txBody>
      </p:sp>
    </p:spTree>
    <p:extLst>
      <p:ext uri="{BB962C8B-B14F-4D97-AF65-F5344CB8AC3E}">
        <p14:creationId xmlns:p14="http://schemas.microsoft.com/office/powerpoint/2010/main" val="213942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C658-B49C-45F0-AC58-8A38746DB7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D989A2-5663-49A0-A13B-C801AAB09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7449FC-7DB3-45E5-A35A-44D6B1EEDE22}"/>
              </a:ext>
            </a:extLst>
          </p:cNvPr>
          <p:cNvSpPr>
            <a:spLocks noGrp="1"/>
          </p:cNvSpPr>
          <p:nvPr>
            <p:ph type="dt" sz="half" idx="10"/>
          </p:nvPr>
        </p:nvSpPr>
        <p:spPr/>
        <p:txBody>
          <a:bodyPr/>
          <a:lstStyle/>
          <a:p>
            <a:fld id="{42FA1809-196D-42CF-B7D8-D0F33CEA9723}" type="datetimeFigureOut">
              <a:rPr lang="en-GB" smtClean="0"/>
              <a:t>28/09/2018</a:t>
            </a:fld>
            <a:endParaRPr lang="en-GB"/>
          </a:p>
        </p:txBody>
      </p:sp>
      <p:sp>
        <p:nvSpPr>
          <p:cNvPr id="5" name="Footer Placeholder 4">
            <a:extLst>
              <a:ext uri="{FF2B5EF4-FFF2-40B4-BE49-F238E27FC236}">
                <a16:creationId xmlns:a16="http://schemas.microsoft.com/office/drawing/2014/main" id="{BDC9CE42-232C-43E1-A000-5C884768B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9AB8E0-1AAB-4111-9A00-1E84F1E15923}"/>
              </a:ext>
            </a:extLst>
          </p:cNvPr>
          <p:cNvSpPr>
            <a:spLocks noGrp="1"/>
          </p:cNvSpPr>
          <p:nvPr>
            <p:ph type="sldNum" sz="quarter" idx="12"/>
          </p:nvPr>
        </p:nvSpPr>
        <p:spPr/>
        <p:txBody>
          <a:bodyPr/>
          <a:lstStyle/>
          <a:p>
            <a:fld id="{8CAD8BC9-4140-4217-80CC-09C321EFFF24}" type="slidenum">
              <a:rPr lang="en-GB" smtClean="0"/>
              <a:t>‹#›</a:t>
            </a:fld>
            <a:endParaRPr lang="en-GB"/>
          </a:p>
        </p:txBody>
      </p:sp>
    </p:spTree>
    <p:extLst>
      <p:ext uri="{BB962C8B-B14F-4D97-AF65-F5344CB8AC3E}">
        <p14:creationId xmlns:p14="http://schemas.microsoft.com/office/powerpoint/2010/main" val="2146571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3" y="273051"/>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6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23"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BFCECFD-61B3-4FBE-A2FD-FBAD054719ED}" type="slidenum">
              <a:rPr lang="en-GB"/>
              <a:pPr>
                <a:defRPr/>
              </a:pPr>
              <a:t>‹#›</a:t>
            </a:fld>
            <a:endParaRPr lang="en-GB" dirty="0"/>
          </a:p>
        </p:txBody>
      </p:sp>
    </p:spTree>
    <p:extLst>
      <p:ext uri="{BB962C8B-B14F-4D97-AF65-F5344CB8AC3E}">
        <p14:creationId xmlns:p14="http://schemas.microsoft.com/office/powerpoint/2010/main" val="3843551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4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E7F9EDBF-86DC-4FBA-88B8-2C6983D10751}" type="slidenum">
              <a:rPr lang="en-GB"/>
              <a:pPr>
                <a:defRPr/>
              </a:pPr>
              <a:t>‹#›</a:t>
            </a:fld>
            <a:endParaRPr lang="en-GB" dirty="0"/>
          </a:p>
        </p:txBody>
      </p:sp>
    </p:spTree>
    <p:extLst>
      <p:ext uri="{BB962C8B-B14F-4D97-AF65-F5344CB8AC3E}">
        <p14:creationId xmlns:p14="http://schemas.microsoft.com/office/powerpoint/2010/main" val="2205698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FC66DD-BE56-4DB5-8DC5-422AD356BEB3}" type="slidenum">
              <a:rPr lang="en-GB"/>
              <a:pPr>
                <a:defRPr/>
              </a:pPr>
              <a:t>‹#›</a:t>
            </a:fld>
            <a:endParaRPr lang="en-GB" dirty="0"/>
          </a:p>
        </p:txBody>
      </p:sp>
    </p:spTree>
    <p:extLst>
      <p:ext uri="{BB962C8B-B14F-4D97-AF65-F5344CB8AC3E}">
        <p14:creationId xmlns:p14="http://schemas.microsoft.com/office/powerpoint/2010/main" val="2150231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152400"/>
            <a:ext cx="2590800" cy="5943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1" y="152400"/>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82CF587D-7BD1-476B-885A-3631A95556BF}" type="slidenum">
              <a:rPr lang="en-GB"/>
              <a:pPr>
                <a:defRPr/>
              </a:pPr>
              <a:t>‹#›</a:t>
            </a:fld>
            <a:endParaRPr lang="en-GB" dirty="0"/>
          </a:p>
        </p:txBody>
      </p:sp>
    </p:spTree>
    <p:extLst>
      <p:ext uri="{BB962C8B-B14F-4D97-AF65-F5344CB8AC3E}">
        <p14:creationId xmlns:p14="http://schemas.microsoft.com/office/powerpoint/2010/main" val="267651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2908-E3E2-475C-B517-0DFD5BACD8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1E863D-0DEC-4339-A05D-DB975CC02D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9849C5-6B41-4C54-83C8-F8A47A8B5D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5C0FE3-C5CA-4AFC-9568-BCB641BDB546}"/>
              </a:ext>
            </a:extLst>
          </p:cNvPr>
          <p:cNvSpPr>
            <a:spLocks noGrp="1"/>
          </p:cNvSpPr>
          <p:nvPr>
            <p:ph type="dt" sz="half" idx="10"/>
          </p:nvPr>
        </p:nvSpPr>
        <p:spPr/>
        <p:txBody>
          <a:bodyPr/>
          <a:lstStyle/>
          <a:p>
            <a:fld id="{42FA1809-196D-42CF-B7D8-D0F33CEA9723}" type="datetimeFigureOut">
              <a:rPr lang="en-GB" smtClean="0"/>
              <a:t>28/09/2018</a:t>
            </a:fld>
            <a:endParaRPr lang="en-GB"/>
          </a:p>
        </p:txBody>
      </p:sp>
      <p:sp>
        <p:nvSpPr>
          <p:cNvPr id="6" name="Footer Placeholder 5">
            <a:extLst>
              <a:ext uri="{FF2B5EF4-FFF2-40B4-BE49-F238E27FC236}">
                <a16:creationId xmlns:a16="http://schemas.microsoft.com/office/drawing/2014/main" id="{8FF2A63C-25F8-46C2-9C57-980A6820E1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B39F11-0FAC-45F3-9169-D748077FB3FA}"/>
              </a:ext>
            </a:extLst>
          </p:cNvPr>
          <p:cNvSpPr>
            <a:spLocks noGrp="1"/>
          </p:cNvSpPr>
          <p:nvPr>
            <p:ph type="sldNum" sz="quarter" idx="12"/>
          </p:nvPr>
        </p:nvSpPr>
        <p:spPr/>
        <p:txBody>
          <a:bodyPr/>
          <a:lstStyle/>
          <a:p>
            <a:fld id="{8CAD8BC9-4140-4217-80CC-09C321EFFF24}" type="slidenum">
              <a:rPr lang="en-GB" smtClean="0"/>
              <a:t>‹#›</a:t>
            </a:fld>
            <a:endParaRPr lang="en-GB"/>
          </a:p>
        </p:txBody>
      </p:sp>
    </p:spTree>
    <p:extLst>
      <p:ext uri="{BB962C8B-B14F-4D97-AF65-F5344CB8AC3E}">
        <p14:creationId xmlns:p14="http://schemas.microsoft.com/office/powerpoint/2010/main" val="110053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50EC-05AD-4F29-B9D4-09E05B1D52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FE4928-5BDA-4291-B6C2-596BA5B00A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ACE917-44BC-404E-9E41-EC5C09CA43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F40FB5-5CAD-407A-814D-31F98962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C5A3DC-C5CD-4969-B69C-1D00A6D001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844DB9-C3EB-4FAC-B5C8-87C034F33C19}"/>
              </a:ext>
            </a:extLst>
          </p:cNvPr>
          <p:cNvSpPr>
            <a:spLocks noGrp="1"/>
          </p:cNvSpPr>
          <p:nvPr>
            <p:ph type="dt" sz="half" idx="10"/>
          </p:nvPr>
        </p:nvSpPr>
        <p:spPr/>
        <p:txBody>
          <a:bodyPr/>
          <a:lstStyle/>
          <a:p>
            <a:fld id="{42FA1809-196D-42CF-B7D8-D0F33CEA9723}" type="datetimeFigureOut">
              <a:rPr lang="en-GB" smtClean="0"/>
              <a:t>28/09/2018</a:t>
            </a:fld>
            <a:endParaRPr lang="en-GB"/>
          </a:p>
        </p:txBody>
      </p:sp>
      <p:sp>
        <p:nvSpPr>
          <p:cNvPr id="8" name="Footer Placeholder 7">
            <a:extLst>
              <a:ext uri="{FF2B5EF4-FFF2-40B4-BE49-F238E27FC236}">
                <a16:creationId xmlns:a16="http://schemas.microsoft.com/office/drawing/2014/main" id="{886EE500-29A8-4736-8690-3EE4F51419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4F1DC7-D63D-4993-969C-DF3A1A5C93F5}"/>
              </a:ext>
            </a:extLst>
          </p:cNvPr>
          <p:cNvSpPr>
            <a:spLocks noGrp="1"/>
          </p:cNvSpPr>
          <p:nvPr>
            <p:ph type="sldNum" sz="quarter" idx="12"/>
          </p:nvPr>
        </p:nvSpPr>
        <p:spPr/>
        <p:txBody>
          <a:bodyPr/>
          <a:lstStyle/>
          <a:p>
            <a:fld id="{8CAD8BC9-4140-4217-80CC-09C321EFFF24}" type="slidenum">
              <a:rPr lang="en-GB" smtClean="0"/>
              <a:t>‹#›</a:t>
            </a:fld>
            <a:endParaRPr lang="en-GB"/>
          </a:p>
        </p:txBody>
      </p:sp>
    </p:spTree>
    <p:extLst>
      <p:ext uri="{BB962C8B-B14F-4D97-AF65-F5344CB8AC3E}">
        <p14:creationId xmlns:p14="http://schemas.microsoft.com/office/powerpoint/2010/main" val="391499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B9C6D-CD63-4E5A-AB53-30C4DAEA07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213C57-E1CD-417B-8DEF-300DCFDD49E2}"/>
              </a:ext>
            </a:extLst>
          </p:cNvPr>
          <p:cNvSpPr>
            <a:spLocks noGrp="1"/>
          </p:cNvSpPr>
          <p:nvPr>
            <p:ph type="dt" sz="half" idx="10"/>
          </p:nvPr>
        </p:nvSpPr>
        <p:spPr/>
        <p:txBody>
          <a:bodyPr/>
          <a:lstStyle/>
          <a:p>
            <a:fld id="{42FA1809-196D-42CF-B7D8-D0F33CEA9723}" type="datetimeFigureOut">
              <a:rPr lang="en-GB" smtClean="0"/>
              <a:t>28/09/2018</a:t>
            </a:fld>
            <a:endParaRPr lang="en-GB"/>
          </a:p>
        </p:txBody>
      </p:sp>
      <p:sp>
        <p:nvSpPr>
          <p:cNvPr id="4" name="Footer Placeholder 3">
            <a:extLst>
              <a:ext uri="{FF2B5EF4-FFF2-40B4-BE49-F238E27FC236}">
                <a16:creationId xmlns:a16="http://schemas.microsoft.com/office/drawing/2014/main" id="{83225DBA-DFAA-4429-B9D3-0C861AA16D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B06804-87B1-4F6F-BFCF-E36A332D28A1}"/>
              </a:ext>
            </a:extLst>
          </p:cNvPr>
          <p:cNvSpPr>
            <a:spLocks noGrp="1"/>
          </p:cNvSpPr>
          <p:nvPr>
            <p:ph type="sldNum" sz="quarter" idx="12"/>
          </p:nvPr>
        </p:nvSpPr>
        <p:spPr/>
        <p:txBody>
          <a:bodyPr/>
          <a:lstStyle/>
          <a:p>
            <a:fld id="{8CAD8BC9-4140-4217-80CC-09C321EFFF24}" type="slidenum">
              <a:rPr lang="en-GB" smtClean="0"/>
              <a:t>‹#›</a:t>
            </a:fld>
            <a:endParaRPr lang="en-GB"/>
          </a:p>
        </p:txBody>
      </p:sp>
    </p:spTree>
    <p:extLst>
      <p:ext uri="{BB962C8B-B14F-4D97-AF65-F5344CB8AC3E}">
        <p14:creationId xmlns:p14="http://schemas.microsoft.com/office/powerpoint/2010/main" val="239808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C5E7F3-3925-47ED-8222-BBB23A8E386C}"/>
              </a:ext>
            </a:extLst>
          </p:cNvPr>
          <p:cNvSpPr>
            <a:spLocks noGrp="1"/>
          </p:cNvSpPr>
          <p:nvPr>
            <p:ph type="dt" sz="half" idx="10"/>
          </p:nvPr>
        </p:nvSpPr>
        <p:spPr/>
        <p:txBody>
          <a:bodyPr/>
          <a:lstStyle/>
          <a:p>
            <a:fld id="{42FA1809-196D-42CF-B7D8-D0F33CEA9723}" type="datetimeFigureOut">
              <a:rPr lang="en-GB" smtClean="0"/>
              <a:t>28/09/2018</a:t>
            </a:fld>
            <a:endParaRPr lang="en-GB"/>
          </a:p>
        </p:txBody>
      </p:sp>
      <p:sp>
        <p:nvSpPr>
          <p:cNvPr id="3" name="Footer Placeholder 2">
            <a:extLst>
              <a:ext uri="{FF2B5EF4-FFF2-40B4-BE49-F238E27FC236}">
                <a16:creationId xmlns:a16="http://schemas.microsoft.com/office/drawing/2014/main" id="{9A1D07A5-7C79-4A17-A775-B58515E896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ABE03D-6680-4311-BADB-A8FA99589FAD}"/>
              </a:ext>
            </a:extLst>
          </p:cNvPr>
          <p:cNvSpPr>
            <a:spLocks noGrp="1"/>
          </p:cNvSpPr>
          <p:nvPr>
            <p:ph type="sldNum" sz="quarter" idx="12"/>
          </p:nvPr>
        </p:nvSpPr>
        <p:spPr/>
        <p:txBody>
          <a:bodyPr/>
          <a:lstStyle/>
          <a:p>
            <a:fld id="{8CAD8BC9-4140-4217-80CC-09C321EFFF24}" type="slidenum">
              <a:rPr lang="en-GB" smtClean="0"/>
              <a:t>‹#›</a:t>
            </a:fld>
            <a:endParaRPr lang="en-GB"/>
          </a:p>
        </p:txBody>
      </p:sp>
    </p:spTree>
    <p:extLst>
      <p:ext uri="{BB962C8B-B14F-4D97-AF65-F5344CB8AC3E}">
        <p14:creationId xmlns:p14="http://schemas.microsoft.com/office/powerpoint/2010/main" val="32073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CB252-9933-410A-B71A-7828E20E5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59C251-76FE-419B-9D4F-C39FA514B5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D98328-5C31-4398-9D0C-491D83332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05FD66-EEB2-444D-A58D-75968CA7495D}"/>
              </a:ext>
            </a:extLst>
          </p:cNvPr>
          <p:cNvSpPr>
            <a:spLocks noGrp="1"/>
          </p:cNvSpPr>
          <p:nvPr>
            <p:ph type="dt" sz="half" idx="10"/>
          </p:nvPr>
        </p:nvSpPr>
        <p:spPr/>
        <p:txBody>
          <a:bodyPr/>
          <a:lstStyle/>
          <a:p>
            <a:fld id="{42FA1809-196D-42CF-B7D8-D0F33CEA9723}" type="datetimeFigureOut">
              <a:rPr lang="en-GB" smtClean="0"/>
              <a:t>28/09/2018</a:t>
            </a:fld>
            <a:endParaRPr lang="en-GB"/>
          </a:p>
        </p:txBody>
      </p:sp>
      <p:sp>
        <p:nvSpPr>
          <p:cNvPr id="6" name="Footer Placeholder 5">
            <a:extLst>
              <a:ext uri="{FF2B5EF4-FFF2-40B4-BE49-F238E27FC236}">
                <a16:creationId xmlns:a16="http://schemas.microsoft.com/office/drawing/2014/main" id="{97E22E71-483A-4AFA-86B7-4AAEAC7341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D81350-6C19-43F3-9233-F7D38EA529E6}"/>
              </a:ext>
            </a:extLst>
          </p:cNvPr>
          <p:cNvSpPr>
            <a:spLocks noGrp="1"/>
          </p:cNvSpPr>
          <p:nvPr>
            <p:ph type="sldNum" sz="quarter" idx="12"/>
          </p:nvPr>
        </p:nvSpPr>
        <p:spPr/>
        <p:txBody>
          <a:bodyPr/>
          <a:lstStyle/>
          <a:p>
            <a:fld id="{8CAD8BC9-4140-4217-80CC-09C321EFFF24}" type="slidenum">
              <a:rPr lang="en-GB" smtClean="0"/>
              <a:t>‹#›</a:t>
            </a:fld>
            <a:endParaRPr lang="en-GB"/>
          </a:p>
        </p:txBody>
      </p:sp>
    </p:spTree>
    <p:extLst>
      <p:ext uri="{BB962C8B-B14F-4D97-AF65-F5344CB8AC3E}">
        <p14:creationId xmlns:p14="http://schemas.microsoft.com/office/powerpoint/2010/main" val="352977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F6AA-582A-4341-AE7E-30C820561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D35180-C9F9-4433-B330-E4E46751D6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F6C9FA-CA2F-4418-99EC-C467D8530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3C426F-86E2-4329-BE12-36F95D8607D9}"/>
              </a:ext>
            </a:extLst>
          </p:cNvPr>
          <p:cNvSpPr>
            <a:spLocks noGrp="1"/>
          </p:cNvSpPr>
          <p:nvPr>
            <p:ph type="dt" sz="half" idx="10"/>
          </p:nvPr>
        </p:nvSpPr>
        <p:spPr/>
        <p:txBody>
          <a:bodyPr/>
          <a:lstStyle/>
          <a:p>
            <a:fld id="{42FA1809-196D-42CF-B7D8-D0F33CEA9723}" type="datetimeFigureOut">
              <a:rPr lang="en-GB" smtClean="0"/>
              <a:t>28/09/2018</a:t>
            </a:fld>
            <a:endParaRPr lang="en-GB"/>
          </a:p>
        </p:txBody>
      </p:sp>
      <p:sp>
        <p:nvSpPr>
          <p:cNvPr id="6" name="Footer Placeholder 5">
            <a:extLst>
              <a:ext uri="{FF2B5EF4-FFF2-40B4-BE49-F238E27FC236}">
                <a16:creationId xmlns:a16="http://schemas.microsoft.com/office/drawing/2014/main" id="{66082153-C18D-4E84-BC62-A479EFEFC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5C25D4-F679-403B-8390-474BB07179F3}"/>
              </a:ext>
            </a:extLst>
          </p:cNvPr>
          <p:cNvSpPr>
            <a:spLocks noGrp="1"/>
          </p:cNvSpPr>
          <p:nvPr>
            <p:ph type="sldNum" sz="quarter" idx="12"/>
          </p:nvPr>
        </p:nvSpPr>
        <p:spPr/>
        <p:txBody>
          <a:bodyPr/>
          <a:lstStyle/>
          <a:p>
            <a:fld id="{8CAD8BC9-4140-4217-80CC-09C321EFFF24}" type="slidenum">
              <a:rPr lang="en-GB" smtClean="0"/>
              <a:t>‹#›</a:t>
            </a:fld>
            <a:endParaRPr lang="en-GB"/>
          </a:p>
        </p:txBody>
      </p:sp>
    </p:spTree>
    <p:extLst>
      <p:ext uri="{BB962C8B-B14F-4D97-AF65-F5344CB8AC3E}">
        <p14:creationId xmlns:p14="http://schemas.microsoft.com/office/powerpoint/2010/main" val="77066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B60C5-B763-4096-8DC7-384CC78ECE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CAEE9B-3D43-49F8-A832-F4426D351F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B5C105-E8B8-4970-B8C1-901ED3A5F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A1809-196D-42CF-B7D8-D0F33CEA9723}" type="datetimeFigureOut">
              <a:rPr lang="en-GB" smtClean="0"/>
              <a:t>28/09/2018</a:t>
            </a:fld>
            <a:endParaRPr lang="en-GB"/>
          </a:p>
        </p:txBody>
      </p:sp>
      <p:sp>
        <p:nvSpPr>
          <p:cNvPr id="5" name="Footer Placeholder 4">
            <a:extLst>
              <a:ext uri="{FF2B5EF4-FFF2-40B4-BE49-F238E27FC236}">
                <a16:creationId xmlns:a16="http://schemas.microsoft.com/office/drawing/2014/main" id="{D1877C79-E0F3-47D8-943A-0C6D2E98E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512F86-D048-431B-8E8E-D6C312305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D8BC9-4140-4217-80CC-09C321EFFF24}" type="slidenum">
              <a:rPr lang="en-GB" smtClean="0"/>
              <a:t>‹#›</a:t>
            </a:fld>
            <a:endParaRPr lang="en-GB"/>
          </a:p>
        </p:txBody>
      </p:sp>
    </p:spTree>
    <p:extLst>
      <p:ext uri="{BB962C8B-B14F-4D97-AF65-F5344CB8AC3E}">
        <p14:creationId xmlns:p14="http://schemas.microsoft.com/office/powerpoint/2010/main" val="3447476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524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914400" y="1524000"/>
            <a:ext cx="10363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a:defRPr/>
            </a:pPr>
            <a:endParaRPr lang="en-GB" dirty="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a:defRPr/>
            </a:pPr>
            <a:endParaRPr lang="en-GB"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7C0F4903-7A92-4609-8A93-025562647025}" type="slidenum">
              <a:rPr lang="en-GB"/>
              <a:pPr>
                <a:defRPr/>
              </a:pPr>
              <a:t>‹#›</a:t>
            </a:fld>
            <a:endParaRPr lang="en-GB" dirty="0"/>
          </a:p>
        </p:txBody>
      </p:sp>
      <p:sp>
        <p:nvSpPr>
          <p:cNvPr id="1031" name="Line 7"/>
          <p:cNvSpPr>
            <a:spLocks noChangeShapeType="1"/>
          </p:cNvSpPr>
          <p:nvPr/>
        </p:nvSpPr>
        <p:spPr bwMode="auto">
          <a:xfrm>
            <a:off x="527051" y="1484313"/>
            <a:ext cx="11277600" cy="0"/>
          </a:xfrm>
          <a:prstGeom prst="line">
            <a:avLst/>
          </a:prstGeom>
          <a:noFill/>
          <a:ln w="9525">
            <a:solidFill>
              <a:schemeClr val="folHlink"/>
            </a:solidFill>
            <a:round/>
            <a:headEnd/>
            <a:tailEnd/>
          </a:ln>
        </p:spPr>
        <p:txBody>
          <a:bodyPr wrap="none" anchor="ctr"/>
          <a:lstStyle/>
          <a:p>
            <a:pPr>
              <a:defRPr/>
            </a:pPr>
            <a:endParaRPr lang="en-GB" sz="1800" dirty="0">
              <a:latin typeface="Arial" pitchFamily="34" charset="0"/>
            </a:endParaRPr>
          </a:p>
        </p:txBody>
      </p:sp>
    </p:spTree>
    <p:extLst>
      <p:ext uri="{BB962C8B-B14F-4D97-AF65-F5344CB8AC3E}">
        <p14:creationId xmlns:p14="http://schemas.microsoft.com/office/powerpoint/2010/main" val="786857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200" b="1">
          <a:solidFill>
            <a:srgbClr val="002D46"/>
          </a:solidFill>
          <a:latin typeface="+mj-lt"/>
          <a:ea typeface="+mj-ea"/>
          <a:cs typeface="+mj-cs"/>
        </a:defRPr>
      </a:lvl1pPr>
      <a:lvl2pPr algn="l" rtl="0" eaLnBrk="0" fontAlgn="base" hangingPunct="0">
        <a:spcBef>
          <a:spcPct val="0"/>
        </a:spcBef>
        <a:spcAft>
          <a:spcPct val="0"/>
        </a:spcAft>
        <a:defRPr sz="3200" b="1">
          <a:solidFill>
            <a:srgbClr val="002D46"/>
          </a:solidFill>
          <a:latin typeface="Arial" charset="0"/>
          <a:ea typeface="ＭＳ Ｐゴシック" pitchFamily="1" charset="-128"/>
        </a:defRPr>
      </a:lvl2pPr>
      <a:lvl3pPr algn="l" rtl="0" eaLnBrk="0" fontAlgn="base" hangingPunct="0">
        <a:spcBef>
          <a:spcPct val="0"/>
        </a:spcBef>
        <a:spcAft>
          <a:spcPct val="0"/>
        </a:spcAft>
        <a:defRPr sz="3200" b="1">
          <a:solidFill>
            <a:srgbClr val="002D46"/>
          </a:solidFill>
          <a:latin typeface="Arial" charset="0"/>
          <a:ea typeface="ＭＳ Ｐゴシック" pitchFamily="1" charset="-128"/>
        </a:defRPr>
      </a:lvl3pPr>
      <a:lvl4pPr algn="l" rtl="0" eaLnBrk="0" fontAlgn="base" hangingPunct="0">
        <a:spcBef>
          <a:spcPct val="0"/>
        </a:spcBef>
        <a:spcAft>
          <a:spcPct val="0"/>
        </a:spcAft>
        <a:defRPr sz="3200" b="1">
          <a:solidFill>
            <a:srgbClr val="002D46"/>
          </a:solidFill>
          <a:latin typeface="Arial" charset="0"/>
          <a:ea typeface="ＭＳ Ｐゴシック" pitchFamily="1" charset="-128"/>
        </a:defRPr>
      </a:lvl4pPr>
      <a:lvl5pPr algn="l" rtl="0" eaLnBrk="0" fontAlgn="base" hangingPunct="0">
        <a:spcBef>
          <a:spcPct val="0"/>
        </a:spcBef>
        <a:spcAft>
          <a:spcPct val="0"/>
        </a:spcAft>
        <a:defRPr sz="3200" b="1">
          <a:solidFill>
            <a:srgbClr val="002D46"/>
          </a:solidFill>
          <a:latin typeface="Arial" charset="0"/>
          <a:ea typeface="ＭＳ Ｐゴシック" pitchFamily="1" charset="-128"/>
        </a:defRPr>
      </a:lvl5pPr>
      <a:lvl6pPr marL="457200" algn="l" rtl="0" fontAlgn="base">
        <a:spcBef>
          <a:spcPct val="0"/>
        </a:spcBef>
        <a:spcAft>
          <a:spcPct val="0"/>
        </a:spcAft>
        <a:defRPr sz="3200" b="1">
          <a:solidFill>
            <a:srgbClr val="002D46"/>
          </a:solidFill>
          <a:latin typeface="Arial" charset="0"/>
          <a:ea typeface="ＭＳ Ｐゴシック" pitchFamily="1" charset="-128"/>
        </a:defRPr>
      </a:lvl6pPr>
      <a:lvl7pPr marL="914400" algn="l" rtl="0" fontAlgn="base">
        <a:spcBef>
          <a:spcPct val="0"/>
        </a:spcBef>
        <a:spcAft>
          <a:spcPct val="0"/>
        </a:spcAft>
        <a:defRPr sz="3200" b="1">
          <a:solidFill>
            <a:srgbClr val="002D46"/>
          </a:solidFill>
          <a:latin typeface="Arial" charset="0"/>
          <a:ea typeface="ＭＳ Ｐゴシック" pitchFamily="1" charset="-128"/>
        </a:defRPr>
      </a:lvl7pPr>
      <a:lvl8pPr marL="1371600" algn="l" rtl="0" fontAlgn="base">
        <a:spcBef>
          <a:spcPct val="0"/>
        </a:spcBef>
        <a:spcAft>
          <a:spcPct val="0"/>
        </a:spcAft>
        <a:defRPr sz="3200" b="1">
          <a:solidFill>
            <a:srgbClr val="002D46"/>
          </a:solidFill>
          <a:latin typeface="Arial" charset="0"/>
          <a:ea typeface="ＭＳ Ｐゴシック" pitchFamily="1" charset="-128"/>
        </a:defRPr>
      </a:lvl8pPr>
      <a:lvl9pPr marL="1828800" algn="l" rtl="0" fontAlgn="base">
        <a:spcBef>
          <a:spcPct val="0"/>
        </a:spcBef>
        <a:spcAft>
          <a:spcPct val="0"/>
        </a:spcAft>
        <a:defRPr sz="3200" b="1">
          <a:solidFill>
            <a:srgbClr val="002D46"/>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rgbClr val="002D46"/>
          </a:solidFill>
          <a:latin typeface="+mn-lt"/>
          <a:ea typeface="+mn-ea"/>
          <a:cs typeface="+mn-cs"/>
        </a:defRPr>
      </a:lvl1pPr>
      <a:lvl2pPr marL="763588" indent="-285750" algn="l" rtl="0" eaLnBrk="0" fontAlgn="base" hangingPunct="0">
        <a:spcBef>
          <a:spcPct val="20000"/>
        </a:spcBef>
        <a:spcAft>
          <a:spcPct val="0"/>
        </a:spcAft>
        <a:buChar char="–"/>
        <a:defRPr sz="2400">
          <a:solidFill>
            <a:srgbClr val="002D46"/>
          </a:solidFill>
          <a:latin typeface="+mn-lt"/>
          <a:ea typeface="+mn-ea"/>
        </a:defRPr>
      </a:lvl2pPr>
      <a:lvl3pPr marL="1182688" indent="-228600" algn="l" rtl="0" eaLnBrk="0" fontAlgn="base" hangingPunct="0">
        <a:spcBef>
          <a:spcPct val="20000"/>
        </a:spcBef>
        <a:spcAft>
          <a:spcPct val="0"/>
        </a:spcAft>
        <a:buChar char="•"/>
        <a:defRPr sz="2000">
          <a:solidFill>
            <a:srgbClr val="002D46"/>
          </a:solidFill>
          <a:latin typeface="+mn-lt"/>
          <a:ea typeface="+mn-ea"/>
        </a:defRPr>
      </a:lvl3pPr>
      <a:lvl4pPr marL="1619250" indent="-246063" algn="l" rtl="0" eaLnBrk="0" fontAlgn="base" hangingPunct="0">
        <a:spcBef>
          <a:spcPct val="20000"/>
        </a:spcBef>
        <a:spcAft>
          <a:spcPct val="0"/>
        </a:spcAft>
        <a:buChar char="–"/>
        <a:defRPr sz="2000">
          <a:solidFill>
            <a:srgbClr val="002D46"/>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524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914400" y="1524000"/>
            <a:ext cx="10363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a:defRPr/>
            </a:pPr>
            <a:endParaRPr lang="en-GB" dirty="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a:defRPr/>
            </a:pPr>
            <a:endParaRPr lang="en-GB"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7C0F4903-7A92-4609-8A93-025562647025}" type="slidenum">
              <a:rPr lang="en-GB"/>
              <a:pPr>
                <a:defRPr/>
              </a:pPr>
              <a:t>‹#›</a:t>
            </a:fld>
            <a:endParaRPr lang="en-GB" dirty="0"/>
          </a:p>
        </p:txBody>
      </p:sp>
      <p:sp>
        <p:nvSpPr>
          <p:cNvPr id="1031" name="Line 7"/>
          <p:cNvSpPr>
            <a:spLocks noChangeShapeType="1"/>
          </p:cNvSpPr>
          <p:nvPr/>
        </p:nvSpPr>
        <p:spPr bwMode="auto">
          <a:xfrm>
            <a:off x="527051" y="1484313"/>
            <a:ext cx="11277600" cy="0"/>
          </a:xfrm>
          <a:prstGeom prst="line">
            <a:avLst/>
          </a:prstGeom>
          <a:noFill/>
          <a:ln w="9525">
            <a:solidFill>
              <a:schemeClr val="folHlink"/>
            </a:solidFill>
            <a:round/>
            <a:headEnd/>
            <a:tailEnd/>
          </a:ln>
        </p:spPr>
        <p:txBody>
          <a:bodyPr wrap="none" anchor="ctr"/>
          <a:lstStyle/>
          <a:p>
            <a:pPr>
              <a:defRPr/>
            </a:pPr>
            <a:endParaRPr lang="en-GB" sz="1800" dirty="0">
              <a:latin typeface="Arial" pitchFamily="34" charset="0"/>
            </a:endParaRPr>
          </a:p>
        </p:txBody>
      </p:sp>
    </p:spTree>
    <p:extLst>
      <p:ext uri="{BB962C8B-B14F-4D97-AF65-F5344CB8AC3E}">
        <p14:creationId xmlns:p14="http://schemas.microsoft.com/office/powerpoint/2010/main" val="33896111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3200" b="1">
          <a:solidFill>
            <a:srgbClr val="002D46"/>
          </a:solidFill>
          <a:latin typeface="+mj-lt"/>
          <a:ea typeface="+mj-ea"/>
          <a:cs typeface="+mj-cs"/>
        </a:defRPr>
      </a:lvl1pPr>
      <a:lvl2pPr algn="l" rtl="0" eaLnBrk="0" fontAlgn="base" hangingPunct="0">
        <a:spcBef>
          <a:spcPct val="0"/>
        </a:spcBef>
        <a:spcAft>
          <a:spcPct val="0"/>
        </a:spcAft>
        <a:defRPr sz="3200" b="1">
          <a:solidFill>
            <a:srgbClr val="002D46"/>
          </a:solidFill>
          <a:latin typeface="Arial" charset="0"/>
          <a:ea typeface="ＭＳ Ｐゴシック" pitchFamily="1" charset="-128"/>
        </a:defRPr>
      </a:lvl2pPr>
      <a:lvl3pPr algn="l" rtl="0" eaLnBrk="0" fontAlgn="base" hangingPunct="0">
        <a:spcBef>
          <a:spcPct val="0"/>
        </a:spcBef>
        <a:spcAft>
          <a:spcPct val="0"/>
        </a:spcAft>
        <a:defRPr sz="3200" b="1">
          <a:solidFill>
            <a:srgbClr val="002D46"/>
          </a:solidFill>
          <a:latin typeface="Arial" charset="0"/>
          <a:ea typeface="ＭＳ Ｐゴシック" pitchFamily="1" charset="-128"/>
        </a:defRPr>
      </a:lvl3pPr>
      <a:lvl4pPr algn="l" rtl="0" eaLnBrk="0" fontAlgn="base" hangingPunct="0">
        <a:spcBef>
          <a:spcPct val="0"/>
        </a:spcBef>
        <a:spcAft>
          <a:spcPct val="0"/>
        </a:spcAft>
        <a:defRPr sz="3200" b="1">
          <a:solidFill>
            <a:srgbClr val="002D46"/>
          </a:solidFill>
          <a:latin typeface="Arial" charset="0"/>
          <a:ea typeface="ＭＳ Ｐゴシック" pitchFamily="1" charset="-128"/>
        </a:defRPr>
      </a:lvl4pPr>
      <a:lvl5pPr algn="l" rtl="0" eaLnBrk="0" fontAlgn="base" hangingPunct="0">
        <a:spcBef>
          <a:spcPct val="0"/>
        </a:spcBef>
        <a:spcAft>
          <a:spcPct val="0"/>
        </a:spcAft>
        <a:defRPr sz="3200" b="1">
          <a:solidFill>
            <a:srgbClr val="002D46"/>
          </a:solidFill>
          <a:latin typeface="Arial" charset="0"/>
          <a:ea typeface="ＭＳ Ｐゴシック" pitchFamily="1" charset="-128"/>
        </a:defRPr>
      </a:lvl5pPr>
      <a:lvl6pPr marL="457200" algn="l" rtl="0" fontAlgn="base">
        <a:spcBef>
          <a:spcPct val="0"/>
        </a:spcBef>
        <a:spcAft>
          <a:spcPct val="0"/>
        </a:spcAft>
        <a:defRPr sz="3200" b="1">
          <a:solidFill>
            <a:srgbClr val="002D46"/>
          </a:solidFill>
          <a:latin typeface="Arial" charset="0"/>
          <a:ea typeface="ＭＳ Ｐゴシック" pitchFamily="1" charset="-128"/>
        </a:defRPr>
      </a:lvl6pPr>
      <a:lvl7pPr marL="914400" algn="l" rtl="0" fontAlgn="base">
        <a:spcBef>
          <a:spcPct val="0"/>
        </a:spcBef>
        <a:spcAft>
          <a:spcPct val="0"/>
        </a:spcAft>
        <a:defRPr sz="3200" b="1">
          <a:solidFill>
            <a:srgbClr val="002D46"/>
          </a:solidFill>
          <a:latin typeface="Arial" charset="0"/>
          <a:ea typeface="ＭＳ Ｐゴシック" pitchFamily="1" charset="-128"/>
        </a:defRPr>
      </a:lvl7pPr>
      <a:lvl8pPr marL="1371600" algn="l" rtl="0" fontAlgn="base">
        <a:spcBef>
          <a:spcPct val="0"/>
        </a:spcBef>
        <a:spcAft>
          <a:spcPct val="0"/>
        </a:spcAft>
        <a:defRPr sz="3200" b="1">
          <a:solidFill>
            <a:srgbClr val="002D46"/>
          </a:solidFill>
          <a:latin typeface="Arial" charset="0"/>
          <a:ea typeface="ＭＳ Ｐゴシック" pitchFamily="1" charset="-128"/>
        </a:defRPr>
      </a:lvl8pPr>
      <a:lvl9pPr marL="1828800" algn="l" rtl="0" fontAlgn="base">
        <a:spcBef>
          <a:spcPct val="0"/>
        </a:spcBef>
        <a:spcAft>
          <a:spcPct val="0"/>
        </a:spcAft>
        <a:defRPr sz="3200" b="1">
          <a:solidFill>
            <a:srgbClr val="002D46"/>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rgbClr val="002D46"/>
          </a:solidFill>
          <a:latin typeface="+mn-lt"/>
          <a:ea typeface="+mn-ea"/>
          <a:cs typeface="+mn-cs"/>
        </a:defRPr>
      </a:lvl1pPr>
      <a:lvl2pPr marL="763588" indent="-285750" algn="l" rtl="0" eaLnBrk="0" fontAlgn="base" hangingPunct="0">
        <a:spcBef>
          <a:spcPct val="20000"/>
        </a:spcBef>
        <a:spcAft>
          <a:spcPct val="0"/>
        </a:spcAft>
        <a:buChar char="–"/>
        <a:defRPr sz="2400">
          <a:solidFill>
            <a:srgbClr val="002D46"/>
          </a:solidFill>
          <a:latin typeface="+mn-lt"/>
          <a:ea typeface="+mn-ea"/>
        </a:defRPr>
      </a:lvl2pPr>
      <a:lvl3pPr marL="1182688" indent="-228600" algn="l" rtl="0" eaLnBrk="0" fontAlgn="base" hangingPunct="0">
        <a:spcBef>
          <a:spcPct val="20000"/>
        </a:spcBef>
        <a:spcAft>
          <a:spcPct val="0"/>
        </a:spcAft>
        <a:buChar char="•"/>
        <a:defRPr sz="2000">
          <a:solidFill>
            <a:srgbClr val="002D46"/>
          </a:solidFill>
          <a:latin typeface="+mn-lt"/>
          <a:ea typeface="+mn-ea"/>
        </a:defRPr>
      </a:lvl3pPr>
      <a:lvl4pPr marL="1619250" indent="-246063" algn="l" rtl="0" eaLnBrk="0" fontAlgn="base" hangingPunct="0">
        <a:spcBef>
          <a:spcPct val="20000"/>
        </a:spcBef>
        <a:spcAft>
          <a:spcPct val="0"/>
        </a:spcAft>
        <a:buChar char="–"/>
        <a:defRPr sz="2000">
          <a:solidFill>
            <a:srgbClr val="002D46"/>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30.emf"/><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ChangeArrowheads="1"/>
          </p:cNvSpPr>
          <p:nvPr/>
        </p:nvSpPr>
        <p:spPr bwMode="auto">
          <a:xfrm>
            <a:off x="2711451" y="5732463"/>
            <a:ext cx="6400800" cy="609600"/>
          </a:xfrm>
          <a:prstGeom prst="rect">
            <a:avLst/>
          </a:prstGeom>
          <a:noFill/>
          <a:ln w="9525">
            <a:noFill/>
            <a:miter lim="800000"/>
            <a:headEnd/>
            <a:tailEnd/>
          </a:ln>
        </p:spPr>
        <p:txBody>
          <a:bodyPr/>
          <a:lstStyle/>
          <a:p>
            <a:pPr algn="ctr" fontAlgn="base">
              <a:spcBef>
                <a:spcPct val="20000"/>
              </a:spcBef>
              <a:spcAft>
                <a:spcPct val="0"/>
              </a:spcAft>
            </a:pPr>
            <a:r>
              <a:rPr lang="en-GB" sz="2800" b="1" dirty="0">
                <a:solidFill>
                  <a:srgbClr val="002D46"/>
                </a:solidFill>
                <a:latin typeface="Arial" charset="0"/>
                <a:ea typeface="ＭＳ Ｐゴシック" pitchFamily="34" charset="-128"/>
              </a:rPr>
              <a:t>Simon Whitworth</a:t>
            </a:r>
          </a:p>
          <a:p>
            <a:pPr algn="ctr" fontAlgn="base">
              <a:spcBef>
                <a:spcPct val="20000"/>
              </a:spcBef>
              <a:spcAft>
                <a:spcPct val="0"/>
              </a:spcAft>
            </a:pPr>
            <a:r>
              <a:rPr lang="en-GB" sz="1600" b="1" dirty="0" err="1">
                <a:solidFill>
                  <a:srgbClr val="002D46"/>
                </a:solidFill>
                <a:latin typeface="Arial" charset="0"/>
                <a:ea typeface="ＭＳ Ｐゴシック" pitchFamily="34" charset="-128"/>
              </a:rPr>
              <a:t>Simon.whitworth@statistics</a:t>
            </a:r>
            <a:r>
              <a:rPr lang="en-GB" sz="1600" b="1" dirty="0">
                <a:solidFill>
                  <a:srgbClr val="002D46"/>
                </a:solidFill>
                <a:latin typeface="Arial" charset="0"/>
                <a:ea typeface="ＭＳ Ｐゴシック" pitchFamily="34" charset="-128"/>
              </a:rPr>
              <a:t>. gov.uk</a:t>
            </a:r>
          </a:p>
        </p:txBody>
      </p:sp>
      <p:sp>
        <p:nvSpPr>
          <p:cNvPr id="7" name="Rectangle 6"/>
          <p:cNvSpPr/>
          <p:nvPr/>
        </p:nvSpPr>
        <p:spPr>
          <a:xfrm>
            <a:off x="1919536" y="2420888"/>
            <a:ext cx="8280920" cy="1077218"/>
          </a:xfrm>
          <a:prstGeom prst="rect">
            <a:avLst/>
          </a:prstGeom>
        </p:spPr>
        <p:txBody>
          <a:bodyPr wrap="square">
            <a:spAutoFit/>
          </a:bodyPr>
          <a:lstStyle/>
          <a:p>
            <a:pPr algn="ctr" eaLnBrk="0" fontAlgn="base" hangingPunct="0">
              <a:spcBef>
                <a:spcPct val="0"/>
              </a:spcBef>
              <a:spcAft>
                <a:spcPct val="0"/>
              </a:spcAft>
            </a:pPr>
            <a:r>
              <a:rPr lang="en-GB" sz="3200" b="1" dirty="0">
                <a:solidFill>
                  <a:srgbClr val="002D46"/>
                </a:solidFill>
                <a:latin typeface="Arial" charset="0"/>
                <a:ea typeface="ＭＳ Ｐゴシック" pitchFamily="34" charset="-128"/>
              </a:rPr>
              <a:t>National Statistician’s Data Ethics Advisory Committee</a:t>
            </a:r>
          </a:p>
        </p:txBody>
      </p:sp>
      <p:pic>
        <p:nvPicPr>
          <p:cNvPr id="8" name="Picture 2" descr="M:\ADRN\Ethics\ONS Engagement\Trust, Risk, Info &amp; Law Conference\GSS_logo.gif"/>
          <p:cNvPicPr>
            <a:picLocks noChangeAspect="1" noChangeArrowheads="1"/>
          </p:cNvPicPr>
          <p:nvPr/>
        </p:nvPicPr>
        <p:blipFill>
          <a:blip r:embed="rId3" cstate="print"/>
          <a:srcRect/>
          <a:stretch>
            <a:fillRect/>
          </a:stretch>
        </p:blipFill>
        <p:spPr bwMode="auto">
          <a:xfrm>
            <a:off x="4727848" y="548681"/>
            <a:ext cx="2664296" cy="743775"/>
          </a:xfrm>
          <a:prstGeom prst="rect">
            <a:avLst/>
          </a:prstGeom>
          <a:noFill/>
        </p:spPr>
      </p:pic>
      <p:pic>
        <p:nvPicPr>
          <p:cNvPr id="9" name="Picture 4" descr="M:\ADRN\Ethics\ONS Engagement\Trust, Risk, Info &amp; Law Conference\275px-Office_for_National_Statistics_logo.png"/>
          <p:cNvPicPr>
            <a:picLocks noChangeAspect="1" noChangeArrowheads="1"/>
          </p:cNvPicPr>
          <p:nvPr/>
        </p:nvPicPr>
        <p:blipFill>
          <a:blip r:embed="rId4" cstate="print"/>
          <a:srcRect/>
          <a:stretch>
            <a:fillRect/>
          </a:stretch>
        </p:blipFill>
        <p:spPr bwMode="auto">
          <a:xfrm>
            <a:off x="7824193" y="620689"/>
            <a:ext cx="2644755" cy="602963"/>
          </a:xfrm>
          <a:prstGeom prst="rect">
            <a:avLst/>
          </a:prstGeom>
          <a:noFill/>
        </p:spPr>
      </p:pic>
      <p:sp>
        <p:nvSpPr>
          <p:cNvPr id="11" name="Title 3"/>
          <p:cNvSpPr txBox="1">
            <a:spLocks/>
          </p:cNvSpPr>
          <p:nvPr/>
        </p:nvSpPr>
        <p:spPr bwMode="auto">
          <a:xfrm>
            <a:off x="2212032" y="350100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GB" sz="2800" kern="0" dirty="0">
                <a:solidFill>
                  <a:srgbClr val="002D46"/>
                </a:solidFill>
                <a:latin typeface="Arial"/>
                <a:ea typeface="ＭＳ Ｐゴシック"/>
              </a:rPr>
              <a:t>Providing assurance that the use of data for research and statistical purposes is ethical and for the public good </a:t>
            </a:r>
            <a:endParaRPr lang="en-GB" sz="2000" i="1" kern="0" dirty="0">
              <a:solidFill>
                <a:srgbClr val="002D46"/>
              </a:solidFill>
              <a:latin typeface="Arial"/>
              <a:ea typeface="ＭＳ Ｐゴシック"/>
            </a:endParaRPr>
          </a:p>
        </p:txBody>
      </p:sp>
    </p:spTree>
    <p:extLst>
      <p:ext uri="{BB962C8B-B14F-4D97-AF65-F5344CB8AC3E}">
        <p14:creationId xmlns:p14="http://schemas.microsoft.com/office/powerpoint/2010/main" val="344423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185755"/>
            <a:ext cx="10363200" cy="1143000"/>
          </a:xfrm>
        </p:spPr>
        <p:txBody>
          <a:bodyPr/>
          <a:lstStyle/>
          <a:p>
            <a:r>
              <a:rPr lang="en-GB" dirty="0"/>
              <a:t>Public Perception and Acceptability</a:t>
            </a:r>
          </a:p>
        </p:txBody>
      </p:sp>
      <p:sp>
        <p:nvSpPr>
          <p:cNvPr id="3" name="Content Placeholder 2"/>
          <p:cNvSpPr>
            <a:spLocks noGrp="1"/>
          </p:cNvSpPr>
          <p:nvPr>
            <p:ph idx="1"/>
          </p:nvPr>
        </p:nvSpPr>
        <p:spPr>
          <a:xfrm>
            <a:off x="613230" y="1155176"/>
            <a:ext cx="7992888" cy="4572000"/>
          </a:xfrm>
        </p:spPr>
        <p:txBody>
          <a:bodyPr/>
          <a:lstStyle/>
          <a:p>
            <a:pPr marL="0" indent="0">
              <a:buNone/>
            </a:pPr>
            <a:endParaRPr lang="en-GB" sz="2400" dirty="0"/>
          </a:p>
          <a:p>
            <a:r>
              <a:rPr lang="en-US" sz="2400" dirty="0"/>
              <a:t>The views of the public are considered in light of the data used and the perceived benefits of the research</a:t>
            </a:r>
            <a:endParaRPr lang="en-GB" sz="2400" dirty="0"/>
          </a:p>
          <a:p>
            <a:endParaRPr lang="en-GB" sz="2400" dirty="0"/>
          </a:p>
          <a:p>
            <a:r>
              <a:rPr lang="en-GB" sz="2400" dirty="0"/>
              <a:t>Joint UKSA/ESRC research published 2014 </a:t>
            </a:r>
          </a:p>
          <a:p>
            <a:pPr lvl="1"/>
            <a:r>
              <a:rPr lang="en-GB" dirty="0"/>
              <a:t>understand public views on </a:t>
            </a:r>
            <a:r>
              <a:rPr lang="en-GB" b="1" dirty="0"/>
              <a:t>data linkage </a:t>
            </a:r>
            <a:r>
              <a:rPr lang="en-GB" dirty="0"/>
              <a:t>for statistical and research</a:t>
            </a:r>
          </a:p>
          <a:p>
            <a:r>
              <a:rPr lang="en-GB" sz="2400" dirty="0"/>
              <a:t>Joint funded public acceptability research with Cabinet Office</a:t>
            </a:r>
          </a:p>
          <a:p>
            <a:pPr lvl="1"/>
            <a:r>
              <a:rPr lang="en-GB" dirty="0"/>
              <a:t>understand public views on use of </a:t>
            </a:r>
            <a:r>
              <a:rPr lang="en-GB" b="1" dirty="0"/>
              <a:t>data science </a:t>
            </a:r>
            <a:r>
              <a:rPr lang="en-GB" dirty="0"/>
              <a:t>in government </a:t>
            </a:r>
          </a:p>
          <a:p>
            <a:r>
              <a:rPr lang="en-GB" sz="2400" dirty="0"/>
              <a:t>Open Policy Making process and Public consultation around the research and statistics strands of the Digital Economy Act</a:t>
            </a:r>
          </a:p>
          <a:p>
            <a:pPr marL="0" indent="0">
              <a:buNone/>
            </a:pPr>
            <a:endParaRPr lang="en-GB" sz="2400" dirty="0"/>
          </a:p>
        </p:txBody>
      </p:sp>
      <p:pic>
        <p:nvPicPr>
          <p:cNvPr id="17409" name="Picture 1"/>
          <p:cNvPicPr>
            <a:picLocks noChangeAspect="1" noChangeArrowheads="1"/>
          </p:cNvPicPr>
          <p:nvPr/>
        </p:nvPicPr>
        <p:blipFill>
          <a:blip r:embed="rId3" cstate="print"/>
          <a:srcRect/>
          <a:stretch>
            <a:fillRect/>
          </a:stretch>
        </p:blipFill>
        <p:spPr bwMode="auto">
          <a:xfrm>
            <a:off x="8355251" y="2752600"/>
            <a:ext cx="3672408" cy="137715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CBFCFD3-9F8E-401F-A207-4146C728F5D9}" type="slidenum">
              <a:rPr lang="en-GB" smtClean="0"/>
              <a:pPr>
                <a:defRPr/>
              </a:pPr>
              <a:t>10</a:t>
            </a:fld>
            <a:endParaRPr lang="en-GB" dirty="0"/>
          </a:p>
        </p:txBody>
      </p:sp>
    </p:spTree>
    <p:extLst>
      <p:ext uri="{BB962C8B-B14F-4D97-AF65-F5344CB8AC3E}">
        <p14:creationId xmlns:p14="http://schemas.microsoft.com/office/powerpoint/2010/main" val="360743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Transparency</a:t>
            </a:r>
          </a:p>
        </p:txBody>
      </p:sp>
      <p:sp>
        <p:nvSpPr>
          <p:cNvPr id="4" name="Slide Number Placeholder 3"/>
          <p:cNvSpPr>
            <a:spLocks noGrp="1"/>
          </p:cNvSpPr>
          <p:nvPr>
            <p:ph type="sldNum" sz="quarter" idx="12"/>
          </p:nvPr>
        </p:nvSpPr>
        <p:spPr/>
        <p:txBody>
          <a:bodyPr/>
          <a:lstStyle/>
          <a:p>
            <a:pPr>
              <a:defRPr/>
            </a:pPr>
            <a:fld id="{DCBFCFD3-9F8E-401F-A207-4146C728F5D9}" type="slidenum">
              <a:rPr lang="en-GB" smtClean="0"/>
              <a:pPr>
                <a:defRPr/>
              </a:pPr>
              <a:t>11</a:t>
            </a:fld>
            <a:endParaRPr lang="en-GB" dirty="0"/>
          </a:p>
        </p:txBody>
      </p:sp>
      <p:pic>
        <p:nvPicPr>
          <p:cNvPr id="8" name="Picture 2" descr="\\MDATA1\deedaa1$\My Documents\My Pictures\Transparency.png"/>
          <p:cNvPicPr>
            <a:picLocks noChangeAspect="1" noChangeArrowheads="1"/>
          </p:cNvPicPr>
          <p:nvPr/>
        </p:nvPicPr>
        <p:blipFill>
          <a:blip r:embed="rId3" cstate="print"/>
          <a:srcRect/>
          <a:stretch>
            <a:fillRect/>
          </a:stretch>
        </p:blipFill>
        <p:spPr bwMode="auto">
          <a:xfrm>
            <a:off x="8112225" y="1"/>
            <a:ext cx="2294415" cy="1461567"/>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4" cstate="print"/>
          <a:srcRect/>
          <a:stretch>
            <a:fillRect/>
          </a:stretch>
        </p:blipFill>
        <p:spPr bwMode="auto">
          <a:xfrm>
            <a:off x="3359371" y="1639321"/>
            <a:ext cx="6082857" cy="4265158"/>
          </a:xfrm>
          <a:prstGeom prst="rect">
            <a:avLst/>
          </a:prstGeom>
          <a:noFill/>
          <a:ln w="9525">
            <a:noFill/>
            <a:miter lim="800000"/>
            <a:headEnd/>
            <a:tailEnd/>
          </a:ln>
        </p:spPr>
      </p:pic>
    </p:spTree>
    <p:extLst>
      <p:ext uri="{BB962C8B-B14F-4D97-AF65-F5344CB8AC3E}">
        <p14:creationId xmlns:p14="http://schemas.microsoft.com/office/powerpoint/2010/main" val="157608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113" y="328174"/>
            <a:ext cx="9929014" cy="1143000"/>
          </a:xfrm>
        </p:spPr>
        <p:txBody>
          <a:bodyPr>
            <a:normAutofit/>
          </a:bodyPr>
          <a:lstStyle/>
          <a:p>
            <a:r>
              <a:rPr lang="en-GB" sz="2800" b="1" dirty="0"/>
              <a:t>Main Methods of considering research applications against NSDEC’s ethical principles</a:t>
            </a:r>
            <a:endParaRPr lang="en-US" b="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FCFD3-9F8E-401F-A207-4146C728F5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Rectangle 13"/>
          <p:cNvSpPr/>
          <p:nvPr/>
        </p:nvSpPr>
        <p:spPr>
          <a:xfrm>
            <a:off x="1524000" y="1471174"/>
            <a:ext cx="3045600" cy="5414210"/>
          </a:xfrm>
          <a:prstGeom prst="rect">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Self-assessment of projects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7626007" y="1471174"/>
            <a:ext cx="3045600" cy="541421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NSDEC meetings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4562971" y="1471174"/>
            <a:ext cx="3073071" cy="5414210"/>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Review of projects via precedent</a:t>
            </a:r>
          </a:p>
        </p:txBody>
      </p:sp>
      <p:grpSp>
        <p:nvGrpSpPr>
          <p:cNvPr id="27" name="Group 36">
            <a:extLst>
              <a:ext uri="{FF2B5EF4-FFF2-40B4-BE49-F238E27FC236}">
                <a16:creationId xmlns:a16="http://schemas.microsoft.com/office/drawing/2014/main" id="{577D3807-C064-47DB-92DF-8378A5FB8D20}"/>
              </a:ext>
            </a:extLst>
          </p:cNvPr>
          <p:cNvGrpSpPr/>
          <p:nvPr/>
        </p:nvGrpSpPr>
        <p:grpSpPr>
          <a:xfrm flipV="1">
            <a:off x="2005050" y="5718722"/>
            <a:ext cx="1656183" cy="74720"/>
            <a:chOff x="1269792" y="5774340"/>
            <a:chExt cx="5585672" cy="252000"/>
          </a:xfrm>
        </p:grpSpPr>
        <p:cxnSp>
          <p:nvCxnSpPr>
            <p:cNvPr id="28" name="Straight Connector 27">
              <a:extLst>
                <a:ext uri="{FF2B5EF4-FFF2-40B4-BE49-F238E27FC236}">
                  <a16:creationId xmlns:a16="http://schemas.microsoft.com/office/drawing/2014/main" id="{080F7C6C-4D26-449F-96FD-B50EAB9A91B6}"/>
                </a:ext>
              </a:extLst>
            </p:cNvPr>
            <p:cNvCxnSpPr/>
            <p:nvPr/>
          </p:nvCxnSpPr>
          <p:spPr>
            <a:xfrm>
              <a:off x="1360215" y="5892512"/>
              <a:ext cx="1368000" cy="0"/>
            </a:xfrm>
            <a:prstGeom prst="line">
              <a:avLst/>
            </a:prstGeom>
            <a:noFill/>
            <a:ln w="266700" cap="flat" cmpd="sng" algn="ctr">
              <a:gradFill flip="none" rotWithShape="1">
                <a:gsLst>
                  <a:gs pos="0">
                    <a:srgbClr val="00B050"/>
                  </a:gs>
                  <a:gs pos="100000">
                    <a:srgbClr val="92D050"/>
                  </a:gs>
                </a:gsLst>
                <a:lin ang="0" scaled="1"/>
                <a:tileRect/>
              </a:gradFill>
              <a:prstDash val="solid"/>
            </a:ln>
            <a:effectLst/>
          </p:spPr>
        </p:cxnSp>
        <p:cxnSp>
          <p:nvCxnSpPr>
            <p:cNvPr id="29" name="Straight Connector 28">
              <a:extLst>
                <a:ext uri="{FF2B5EF4-FFF2-40B4-BE49-F238E27FC236}">
                  <a16:creationId xmlns:a16="http://schemas.microsoft.com/office/drawing/2014/main" id="{FB36872B-E7ED-498B-859B-D94CDA60B49B}"/>
                </a:ext>
              </a:extLst>
            </p:cNvPr>
            <p:cNvCxnSpPr/>
            <p:nvPr/>
          </p:nvCxnSpPr>
          <p:spPr>
            <a:xfrm flipH="1">
              <a:off x="2699792" y="5892512"/>
              <a:ext cx="1368000" cy="0"/>
            </a:xfrm>
            <a:prstGeom prst="line">
              <a:avLst/>
            </a:prstGeom>
            <a:noFill/>
            <a:ln w="266700" cap="flat" cmpd="sng" algn="ctr">
              <a:gradFill flip="none" rotWithShape="1">
                <a:gsLst>
                  <a:gs pos="0">
                    <a:srgbClr val="FFFF00"/>
                  </a:gs>
                  <a:gs pos="100000">
                    <a:srgbClr val="92D050"/>
                  </a:gs>
                </a:gsLst>
                <a:lin ang="0" scaled="1"/>
                <a:tileRect/>
              </a:gradFill>
              <a:prstDash val="solid"/>
            </a:ln>
            <a:effectLst/>
          </p:spPr>
        </p:cxnSp>
        <p:cxnSp>
          <p:nvCxnSpPr>
            <p:cNvPr id="30" name="Straight Connector 29">
              <a:extLst>
                <a:ext uri="{FF2B5EF4-FFF2-40B4-BE49-F238E27FC236}">
                  <a16:creationId xmlns:a16="http://schemas.microsoft.com/office/drawing/2014/main" id="{42A7B367-C3F5-401C-8058-80A1A3B90EC3}"/>
                </a:ext>
              </a:extLst>
            </p:cNvPr>
            <p:cNvCxnSpPr/>
            <p:nvPr/>
          </p:nvCxnSpPr>
          <p:spPr>
            <a:xfrm>
              <a:off x="4067944" y="5892512"/>
              <a:ext cx="1368000" cy="0"/>
            </a:xfrm>
            <a:prstGeom prst="line">
              <a:avLst/>
            </a:prstGeom>
            <a:noFill/>
            <a:ln w="266700" cap="flat" cmpd="sng" algn="ctr">
              <a:gradFill flip="none" rotWithShape="1">
                <a:gsLst>
                  <a:gs pos="0">
                    <a:srgbClr val="FFFF00"/>
                  </a:gs>
                  <a:gs pos="100000">
                    <a:srgbClr val="F79646">
                      <a:lumMod val="75000"/>
                    </a:srgbClr>
                  </a:gs>
                </a:gsLst>
                <a:lin ang="0" scaled="1"/>
                <a:tileRect/>
              </a:gradFill>
              <a:prstDash val="solid"/>
            </a:ln>
            <a:effectLst/>
          </p:spPr>
        </p:cxnSp>
        <p:cxnSp>
          <p:nvCxnSpPr>
            <p:cNvPr id="31" name="Straight Connector 30">
              <a:extLst>
                <a:ext uri="{FF2B5EF4-FFF2-40B4-BE49-F238E27FC236}">
                  <a16:creationId xmlns:a16="http://schemas.microsoft.com/office/drawing/2014/main" id="{4C93EE3F-21FA-4522-B40C-1B1D8B1F7FC2}"/>
                </a:ext>
              </a:extLst>
            </p:cNvPr>
            <p:cNvCxnSpPr/>
            <p:nvPr/>
          </p:nvCxnSpPr>
          <p:spPr>
            <a:xfrm flipH="1">
              <a:off x="5364088" y="5892512"/>
              <a:ext cx="1368000" cy="0"/>
            </a:xfrm>
            <a:prstGeom prst="line">
              <a:avLst/>
            </a:prstGeom>
            <a:noFill/>
            <a:ln w="266700" cap="flat" cmpd="sng" algn="ctr">
              <a:gradFill flip="none" rotWithShape="1">
                <a:gsLst>
                  <a:gs pos="0">
                    <a:srgbClr val="C00000"/>
                  </a:gs>
                  <a:gs pos="100000">
                    <a:srgbClr val="F79646">
                      <a:lumMod val="75000"/>
                    </a:srgbClr>
                  </a:gs>
                </a:gsLst>
                <a:lin ang="0" scaled="1"/>
                <a:tileRect/>
              </a:gradFill>
              <a:prstDash val="solid"/>
            </a:ln>
            <a:effectLst/>
          </p:spPr>
        </p:cxnSp>
        <p:sp>
          <p:nvSpPr>
            <p:cNvPr id="33" name="Diamond 32">
              <a:extLst>
                <a:ext uri="{FF2B5EF4-FFF2-40B4-BE49-F238E27FC236}">
                  <a16:creationId xmlns:a16="http://schemas.microsoft.com/office/drawing/2014/main" id="{E05B959B-3950-4B19-8A54-3AC44238AE11}"/>
                </a:ext>
              </a:extLst>
            </p:cNvPr>
            <p:cNvSpPr/>
            <p:nvPr/>
          </p:nvSpPr>
          <p:spPr>
            <a:xfrm>
              <a:off x="3851920" y="5774340"/>
              <a:ext cx="252000" cy="252000"/>
            </a:xfrm>
            <a:prstGeom prst="diamond">
              <a:avLst/>
            </a:prstGeom>
            <a:solidFill>
              <a:schemeClr val="bg1"/>
            </a:solidFill>
            <a:ln w="57150" cap="flat" cmpd="sng" algn="ctr">
              <a:solidFill>
                <a:srgbClr val="FFFF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4" name="Diamond 33">
              <a:extLst>
                <a:ext uri="{FF2B5EF4-FFF2-40B4-BE49-F238E27FC236}">
                  <a16:creationId xmlns:a16="http://schemas.microsoft.com/office/drawing/2014/main" id="{380CB6F3-4728-4724-A422-8602B692E84E}"/>
                </a:ext>
              </a:extLst>
            </p:cNvPr>
            <p:cNvSpPr/>
            <p:nvPr/>
          </p:nvSpPr>
          <p:spPr>
            <a:xfrm>
              <a:off x="5220072" y="5774340"/>
              <a:ext cx="252000" cy="252000"/>
            </a:xfrm>
            <a:prstGeom prst="diamond">
              <a:avLst/>
            </a:prstGeom>
            <a:solidFill>
              <a:schemeClr val="bg1"/>
            </a:solidFill>
            <a:ln w="57150" cap="flat" cmpd="sng" algn="ctr">
              <a:solidFill>
                <a:srgbClr val="F79646">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6" name="Diamond 35">
              <a:extLst>
                <a:ext uri="{FF2B5EF4-FFF2-40B4-BE49-F238E27FC236}">
                  <a16:creationId xmlns:a16="http://schemas.microsoft.com/office/drawing/2014/main" id="{4470984D-03AE-4ABE-A7B1-4522DE884152}"/>
                </a:ext>
              </a:extLst>
            </p:cNvPr>
            <p:cNvSpPr/>
            <p:nvPr/>
          </p:nvSpPr>
          <p:spPr>
            <a:xfrm>
              <a:off x="6603464" y="5774340"/>
              <a:ext cx="252000" cy="252000"/>
            </a:xfrm>
            <a:prstGeom prst="diamond">
              <a:avLst/>
            </a:prstGeom>
            <a:solidFill>
              <a:schemeClr val="bg1"/>
            </a:solidFill>
            <a:ln w="5715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1" name="Diamond 40">
              <a:extLst>
                <a:ext uri="{FF2B5EF4-FFF2-40B4-BE49-F238E27FC236}">
                  <a16:creationId xmlns:a16="http://schemas.microsoft.com/office/drawing/2014/main" id="{B7C8CB84-3C14-4B1D-B3DC-EA5F6ADAE364}"/>
                </a:ext>
              </a:extLst>
            </p:cNvPr>
            <p:cNvSpPr/>
            <p:nvPr/>
          </p:nvSpPr>
          <p:spPr>
            <a:xfrm>
              <a:off x="1269792" y="5774340"/>
              <a:ext cx="252000" cy="252000"/>
            </a:xfrm>
            <a:prstGeom prst="diamond">
              <a:avLst/>
            </a:prstGeom>
            <a:solidFill>
              <a:schemeClr val="bg1"/>
            </a:solidFill>
            <a:ln w="5715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2" name="Diamond 41">
              <a:extLst>
                <a:ext uri="{FF2B5EF4-FFF2-40B4-BE49-F238E27FC236}">
                  <a16:creationId xmlns:a16="http://schemas.microsoft.com/office/drawing/2014/main" id="{0B02FFBE-9C2D-4822-8916-DA05A3592738}"/>
                </a:ext>
              </a:extLst>
            </p:cNvPr>
            <p:cNvSpPr/>
            <p:nvPr/>
          </p:nvSpPr>
          <p:spPr>
            <a:xfrm>
              <a:off x="2627784" y="5774340"/>
              <a:ext cx="252000" cy="252000"/>
            </a:xfrm>
            <a:prstGeom prst="diamond">
              <a:avLst/>
            </a:prstGeom>
            <a:solidFill>
              <a:schemeClr val="bg1"/>
            </a:solidFill>
            <a:ln w="57150" cap="flat" cmpd="sng" algn="ctr">
              <a:solidFill>
                <a:srgbClr val="92D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pic>
        <p:nvPicPr>
          <p:cNvPr id="48" name="Picture 47" descr="images.png">
            <a:extLst>
              <a:ext uri="{FF2B5EF4-FFF2-40B4-BE49-F238E27FC236}">
                <a16:creationId xmlns:a16="http://schemas.microsoft.com/office/drawing/2014/main" id="{0E7AF4C0-6ACA-47B6-91EE-F49640A78DD2}"/>
              </a:ext>
            </a:extLst>
          </p:cNvPr>
          <p:cNvPicPr>
            <a:picLocks noChangeAspect="1"/>
          </p:cNvPicPr>
          <p:nvPr/>
        </p:nvPicPr>
        <p:blipFill>
          <a:blip r:embed="rId3" cstate="print">
            <a:clrChange>
              <a:clrFrom>
                <a:srgbClr val="0091BA"/>
              </a:clrFrom>
              <a:clrTo>
                <a:srgbClr val="0091BA">
                  <a:alpha val="0"/>
                </a:srgbClr>
              </a:clrTo>
            </a:clrChange>
            <a:duotone>
              <a:prstClr val="black"/>
              <a:schemeClr val="accent5">
                <a:tint val="45000"/>
                <a:satMod val="400000"/>
              </a:schemeClr>
            </a:duotone>
          </a:blip>
          <a:stretch>
            <a:fillRect/>
          </a:stretch>
        </p:blipFill>
        <p:spPr>
          <a:xfrm>
            <a:off x="5513344" y="4926754"/>
            <a:ext cx="1212729" cy="1296144"/>
          </a:xfrm>
          <a:prstGeom prst="rect">
            <a:avLst/>
          </a:prstGeom>
        </p:spPr>
      </p:pic>
      <p:pic>
        <p:nvPicPr>
          <p:cNvPr id="51" name="Picture 50" descr="mail-2-6.png">
            <a:extLst>
              <a:ext uri="{FF2B5EF4-FFF2-40B4-BE49-F238E27FC236}">
                <a16:creationId xmlns:a16="http://schemas.microsoft.com/office/drawing/2014/main" id="{3FEFB6DD-B6AE-4536-85DF-34432CFC3565}"/>
              </a:ext>
            </a:extLst>
          </p:cNvPr>
          <p:cNvPicPr>
            <a:picLocks noChangeAspect="1"/>
          </p:cNvPicPr>
          <p:nvPr/>
        </p:nvPicPr>
        <p:blipFill>
          <a:blip r:embed="rId4" cstate="print">
            <a:duotone>
              <a:schemeClr val="accent5">
                <a:shade val="45000"/>
                <a:satMod val="135000"/>
              </a:schemeClr>
              <a:prstClr val="white"/>
            </a:duotone>
          </a:blip>
          <a:stretch>
            <a:fillRect/>
          </a:stretch>
        </p:blipFill>
        <p:spPr>
          <a:xfrm>
            <a:off x="8417577" y="4437112"/>
            <a:ext cx="1450594" cy="1450594"/>
          </a:xfrm>
          <a:prstGeom prst="rect">
            <a:avLst/>
          </a:prstGeom>
        </p:spPr>
      </p:pic>
    </p:spTree>
    <p:extLst>
      <p:ext uri="{BB962C8B-B14F-4D97-AF65-F5344CB8AC3E}">
        <p14:creationId xmlns:p14="http://schemas.microsoft.com/office/powerpoint/2010/main" val="88265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758" y="1484784"/>
            <a:ext cx="10199730" cy="896888"/>
          </a:xfrm>
        </p:spPr>
        <p:txBody>
          <a:bodyPr/>
          <a:lstStyle/>
          <a:p>
            <a:endParaRPr lang="en-GB" sz="2400" dirty="0"/>
          </a:p>
          <a:p>
            <a:endParaRPr lang="en-US" sz="2400" dirty="0"/>
          </a:p>
        </p:txBody>
      </p:sp>
      <p:sp>
        <p:nvSpPr>
          <p:cNvPr id="5" name="Title 1"/>
          <p:cNvSpPr txBox="1">
            <a:spLocks/>
          </p:cNvSpPr>
          <p:nvPr/>
        </p:nvSpPr>
        <p:spPr bwMode="auto">
          <a:xfrm>
            <a:off x="-712095" y="17871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GB" sz="3200" b="1" kern="0" dirty="0">
                <a:solidFill>
                  <a:srgbClr val="002D46"/>
                </a:solidFill>
                <a:latin typeface="Arial"/>
                <a:ea typeface="ＭＳ Ｐゴシック"/>
              </a:rPr>
              <a:t>Self-assessment framework</a:t>
            </a:r>
          </a:p>
        </p:txBody>
      </p:sp>
      <p:grpSp>
        <p:nvGrpSpPr>
          <p:cNvPr id="2" name="Group 61"/>
          <p:cNvGrpSpPr/>
          <p:nvPr/>
        </p:nvGrpSpPr>
        <p:grpSpPr>
          <a:xfrm>
            <a:off x="1764389" y="2141169"/>
            <a:ext cx="8831276" cy="3744971"/>
            <a:chOff x="205220" y="3068405"/>
            <a:chExt cx="8831276" cy="3744971"/>
          </a:xfrm>
        </p:grpSpPr>
        <p:sp>
          <p:nvSpPr>
            <p:cNvPr id="22" name="Rectangle 21"/>
            <p:cNvSpPr/>
            <p:nvPr/>
          </p:nvSpPr>
          <p:spPr bwMode="auto">
            <a:xfrm flipH="1">
              <a:off x="4463480" y="3207340"/>
              <a:ext cx="3528392" cy="1512168"/>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r>
                <a:rPr lang="en-GB" sz="2000" dirty="0">
                  <a:solidFill>
                    <a:srgbClr val="053E59"/>
                  </a:solidFill>
                  <a:latin typeface="Arial" charset="0"/>
                  <a:ea typeface="ＭＳ Ｐゴシック" pitchFamily="34" charset="-128"/>
                </a:rPr>
                <a:t>UKSA provide support and training to help researchers complete the self-assessment</a:t>
              </a:r>
              <a:endParaRPr lang="en-US" sz="2000" dirty="0">
                <a:solidFill>
                  <a:srgbClr val="053E59"/>
                </a:solidFill>
                <a:latin typeface="Arial" charset="0"/>
                <a:ea typeface="ＭＳ Ｐゴシック" pitchFamily="34" charset="-128"/>
              </a:endParaRPr>
            </a:p>
          </p:txBody>
        </p:sp>
        <p:sp>
          <p:nvSpPr>
            <p:cNvPr id="23" name="Freeform 22"/>
            <p:cNvSpPr/>
            <p:nvPr/>
          </p:nvSpPr>
          <p:spPr bwMode="auto">
            <a:xfrm flipH="1">
              <a:off x="7991872" y="3068405"/>
              <a:ext cx="144016" cy="1649638"/>
            </a:xfrm>
            <a:custGeom>
              <a:avLst/>
              <a:gdLst>
                <a:gd name="connsiteX0" fmla="*/ 0 w 503040"/>
                <a:gd name="connsiteY0" fmla="*/ 0 h 1584176"/>
                <a:gd name="connsiteX1" fmla="*/ 503040 w 503040"/>
                <a:gd name="connsiteY1" fmla="*/ 0 h 1584176"/>
                <a:gd name="connsiteX2" fmla="*/ 503040 w 503040"/>
                <a:gd name="connsiteY2" fmla="*/ 1584176 h 1584176"/>
                <a:gd name="connsiteX3" fmla="*/ 0 w 503040"/>
                <a:gd name="connsiteY3" fmla="*/ 1584176 h 1584176"/>
                <a:gd name="connsiteX4" fmla="*/ 0 w 503040"/>
                <a:gd name="connsiteY4" fmla="*/ 0 h 1584176"/>
                <a:gd name="connsiteX0" fmla="*/ 0 w 503040"/>
                <a:gd name="connsiteY0" fmla="*/ 0 h 1584176"/>
                <a:gd name="connsiteX1" fmla="*/ 288032 w 503040"/>
                <a:gd name="connsiteY1" fmla="*/ 144016 h 1584176"/>
                <a:gd name="connsiteX2" fmla="*/ 503040 w 503040"/>
                <a:gd name="connsiteY2" fmla="*/ 1584176 h 1584176"/>
                <a:gd name="connsiteX3" fmla="*/ 0 w 503040"/>
                <a:gd name="connsiteY3" fmla="*/ 1584176 h 1584176"/>
                <a:gd name="connsiteX4" fmla="*/ 0 w 503040"/>
                <a:gd name="connsiteY4" fmla="*/ 0 h 1584176"/>
                <a:gd name="connsiteX0" fmla="*/ 0 w 503040"/>
                <a:gd name="connsiteY0" fmla="*/ 0 h 1584176"/>
                <a:gd name="connsiteX1" fmla="*/ 144016 w 503040"/>
                <a:gd name="connsiteY1" fmla="*/ 144016 h 1584176"/>
                <a:gd name="connsiteX2" fmla="*/ 503040 w 503040"/>
                <a:gd name="connsiteY2" fmla="*/ 1584176 h 1584176"/>
                <a:gd name="connsiteX3" fmla="*/ 0 w 503040"/>
                <a:gd name="connsiteY3" fmla="*/ 1584176 h 1584176"/>
                <a:gd name="connsiteX4" fmla="*/ 0 w 503040"/>
                <a:gd name="connsiteY4" fmla="*/ 0 h 1584176"/>
                <a:gd name="connsiteX0" fmla="*/ 0 w 503040"/>
                <a:gd name="connsiteY0" fmla="*/ 0 h 1584176"/>
                <a:gd name="connsiteX1" fmla="*/ 216024 w 503040"/>
                <a:gd name="connsiteY1" fmla="*/ 144016 h 1584176"/>
                <a:gd name="connsiteX2" fmla="*/ 503040 w 503040"/>
                <a:gd name="connsiteY2" fmla="*/ 1584176 h 1584176"/>
                <a:gd name="connsiteX3" fmla="*/ 0 w 503040"/>
                <a:gd name="connsiteY3" fmla="*/ 1584176 h 1584176"/>
                <a:gd name="connsiteX4" fmla="*/ 0 w 503040"/>
                <a:gd name="connsiteY4" fmla="*/ 0 h 1584176"/>
                <a:gd name="connsiteX0" fmla="*/ 0 w 216024"/>
                <a:gd name="connsiteY0" fmla="*/ 0 h 1728192"/>
                <a:gd name="connsiteX1" fmla="*/ 216024 w 216024"/>
                <a:gd name="connsiteY1" fmla="*/ 144016 h 1728192"/>
                <a:gd name="connsiteX2" fmla="*/ 216024 w 216024"/>
                <a:gd name="connsiteY2" fmla="*/ 1728192 h 1728192"/>
                <a:gd name="connsiteX3" fmla="*/ 0 w 216024"/>
                <a:gd name="connsiteY3" fmla="*/ 1584176 h 1728192"/>
                <a:gd name="connsiteX4" fmla="*/ 0 w 216024"/>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 h="1728192">
                  <a:moveTo>
                    <a:pt x="0" y="0"/>
                  </a:moveTo>
                  <a:lnTo>
                    <a:pt x="216024" y="144016"/>
                  </a:lnTo>
                  <a:lnTo>
                    <a:pt x="216024" y="1728192"/>
                  </a:lnTo>
                  <a:lnTo>
                    <a:pt x="0" y="1584176"/>
                  </a:lnTo>
                  <a:lnTo>
                    <a:pt x="0" y="0"/>
                  </a:lnTo>
                  <a:close/>
                </a:path>
              </a:pathLst>
            </a:custGeom>
            <a:solidFill>
              <a:srgbClr val="B08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solidFill>
                  <a:srgbClr val="053E59"/>
                </a:solidFill>
                <a:latin typeface="Arial" charset="0"/>
                <a:ea typeface="ＭＳ Ｐゴシック" pitchFamily="1" charset="-128"/>
              </a:endParaRPr>
            </a:p>
          </p:txBody>
        </p:sp>
        <p:sp>
          <p:nvSpPr>
            <p:cNvPr id="11" name="Rectangle 10"/>
            <p:cNvSpPr/>
            <p:nvPr/>
          </p:nvSpPr>
          <p:spPr bwMode="auto">
            <a:xfrm>
              <a:off x="683568" y="3096345"/>
              <a:ext cx="288032" cy="187220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solidFill>
                  <a:srgbClr val="053E59"/>
                </a:solidFill>
                <a:latin typeface="Arial" charset="0"/>
                <a:ea typeface="ＭＳ Ｐゴシック" pitchFamily="1" charset="-128"/>
              </a:endParaRPr>
            </a:p>
          </p:txBody>
        </p:sp>
        <p:sp>
          <p:nvSpPr>
            <p:cNvPr id="16" name="Rectangle 15"/>
            <p:cNvSpPr/>
            <p:nvPr/>
          </p:nvSpPr>
          <p:spPr bwMode="auto">
            <a:xfrm>
              <a:off x="1115616" y="3265934"/>
              <a:ext cx="3096344" cy="1827584"/>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000" dirty="0">
                  <a:solidFill>
                    <a:prstClr val="white"/>
                  </a:solidFill>
                  <a:latin typeface="Arial" charset="0"/>
                  <a:ea typeface="ＭＳ Ｐゴシック" pitchFamily="34" charset="-128"/>
                </a:rPr>
                <a:t>A </a:t>
              </a:r>
              <a:r>
                <a:rPr lang="en-GB" sz="2000" b="1" dirty="0">
                  <a:solidFill>
                    <a:prstClr val="white"/>
                  </a:solidFill>
                  <a:latin typeface="Arial" charset="0"/>
                  <a:ea typeface="ＭＳ Ｐゴシック" pitchFamily="34" charset="-128"/>
                </a:rPr>
                <a:t>consistent</a:t>
              </a:r>
              <a:r>
                <a:rPr lang="en-GB" sz="2000" dirty="0">
                  <a:solidFill>
                    <a:prstClr val="white"/>
                  </a:solidFill>
                  <a:latin typeface="Arial" charset="0"/>
                  <a:ea typeface="ＭＳ Ｐゴシック" pitchFamily="34" charset="-128"/>
                </a:rPr>
                <a:t> framework for self-assessment based on the NSDEC principles</a:t>
              </a:r>
              <a:endParaRPr lang="en-US" sz="2000" dirty="0">
                <a:solidFill>
                  <a:prstClr val="white"/>
                </a:solidFill>
                <a:latin typeface="Arial" charset="0"/>
                <a:ea typeface="ＭＳ Ｐゴシック" pitchFamily="34" charset="-128"/>
              </a:endParaRPr>
            </a:p>
          </p:txBody>
        </p:sp>
        <p:sp>
          <p:nvSpPr>
            <p:cNvPr id="17" name="Freeform 16"/>
            <p:cNvSpPr/>
            <p:nvPr/>
          </p:nvSpPr>
          <p:spPr bwMode="auto">
            <a:xfrm>
              <a:off x="971600" y="3096344"/>
              <a:ext cx="144016" cy="1988840"/>
            </a:xfrm>
            <a:custGeom>
              <a:avLst/>
              <a:gdLst>
                <a:gd name="connsiteX0" fmla="*/ 0 w 503040"/>
                <a:gd name="connsiteY0" fmla="*/ 0 h 1584176"/>
                <a:gd name="connsiteX1" fmla="*/ 503040 w 503040"/>
                <a:gd name="connsiteY1" fmla="*/ 0 h 1584176"/>
                <a:gd name="connsiteX2" fmla="*/ 503040 w 503040"/>
                <a:gd name="connsiteY2" fmla="*/ 1584176 h 1584176"/>
                <a:gd name="connsiteX3" fmla="*/ 0 w 503040"/>
                <a:gd name="connsiteY3" fmla="*/ 1584176 h 1584176"/>
                <a:gd name="connsiteX4" fmla="*/ 0 w 503040"/>
                <a:gd name="connsiteY4" fmla="*/ 0 h 1584176"/>
                <a:gd name="connsiteX0" fmla="*/ 0 w 503040"/>
                <a:gd name="connsiteY0" fmla="*/ 0 h 1584176"/>
                <a:gd name="connsiteX1" fmla="*/ 288032 w 503040"/>
                <a:gd name="connsiteY1" fmla="*/ 144016 h 1584176"/>
                <a:gd name="connsiteX2" fmla="*/ 503040 w 503040"/>
                <a:gd name="connsiteY2" fmla="*/ 1584176 h 1584176"/>
                <a:gd name="connsiteX3" fmla="*/ 0 w 503040"/>
                <a:gd name="connsiteY3" fmla="*/ 1584176 h 1584176"/>
                <a:gd name="connsiteX4" fmla="*/ 0 w 503040"/>
                <a:gd name="connsiteY4" fmla="*/ 0 h 1584176"/>
                <a:gd name="connsiteX0" fmla="*/ 0 w 503040"/>
                <a:gd name="connsiteY0" fmla="*/ 0 h 1584176"/>
                <a:gd name="connsiteX1" fmla="*/ 144016 w 503040"/>
                <a:gd name="connsiteY1" fmla="*/ 144016 h 1584176"/>
                <a:gd name="connsiteX2" fmla="*/ 503040 w 503040"/>
                <a:gd name="connsiteY2" fmla="*/ 1584176 h 1584176"/>
                <a:gd name="connsiteX3" fmla="*/ 0 w 503040"/>
                <a:gd name="connsiteY3" fmla="*/ 1584176 h 1584176"/>
                <a:gd name="connsiteX4" fmla="*/ 0 w 503040"/>
                <a:gd name="connsiteY4" fmla="*/ 0 h 1584176"/>
                <a:gd name="connsiteX0" fmla="*/ 0 w 503040"/>
                <a:gd name="connsiteY0" fmla="*/ 0 h 1584176"/>
                <a:gd name="connsiteX1" fmla="*/ 216024 w 503040"/>
                <a:gd name="connsiteY1" fmla="*/ 144016 h 1584176"/>
                <a:gd name="connsiteX2" fmla="*/ 503040 w 503040"/>
                <a:gd name="connsiteY2" fmla="*/ 1584176 h 1584176"/>
                <a:gd name="connsiteX3" fmla="*/ 0 w 503040"/>
                <a:gd name="connsiteY3" fmla="*/ 1584176 h 1584176"/>
                <a:gd name="connsiteX4" fmla="*/ 0 w 503040"/>
                <a:gd name="connsiteY4" fmla="*/ 0 h 1584176"/>
                <a:gd name="connsiteX0" fmla="*/ 0 w 216024"/>
                <a:gd name="connsiteY0" fmla="*/ 0 h 1728192"/>
                <a:gd name="connsiteX1" fmla="*/ 216024 w 216024"/>
                <a:gd name="connsiteY1" fmla="*/ 144016 h 1728192"/>
                <a:gd name="connsiteX2" fmla="*/ 216024 w 216024"/>
                <a:gd name="connsiteY2" fmla="*/ 1728192 h 1728192"/>
                <a:gd name="connsiteX3" fmla="*/ 0 w 216024"/>
                <a:gd name="connsiteY3" fmla="*/ 1584176 h 1728192"/>
                <a:gd name="connsiteX4" fmla="*/ 0 w 216024"/>
                <a:gd name="connsiteY4" fmla="*/ 0 h 1728192"/>
                <a:gd name="connsiteX0" fmla="*/ 0 w 216024"/>
                <a:gd name="connsiteY0" fmla="*/ 0 h 1682864"/>
                <a:gd name="connsiteX1" fmla="*/ 216024 w 216024"/>
                <a:gd name="connsiteY1" fmla="*/ 144016 h 1682864"/>
                <a:gd name="connsiteX2" fmla="*/ 216024 w 216024"/>
                <a:gd name="connsiteY2" fmla="*/ 1682864 h 1682864"/>
                <a:gd name="connsiteX3" fmla="*/ 0 w 216024"/>
                <a:gd name="connsiteY3" fmla="*/ 1584176 h 1682864"/>
                <a:gd name="connsiteX4" fmla="*/ 0 w 216024"/>
                <a:gd name="connsiteY4" fmla="*/ 0 h 168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 h="1682864">
                  <a:moveTo>
                    <a:pt x="0" y="0"/>
                  </a:moveTo>
                  <a:lnTo>
                    <a:pt x="216024" y="144016"/>
                  </a:lnTo>
                  <a:lnTo>
                    <a:pt x="216024" y="1682864"/>
                  </a:lnTo>
                  <a:lnTo>
                    <a:pt x="0" y="1584176"/>
                  </a:lnTo>
                  <a:lnTo>
                    <a:pt x="0" y="0"/>
                  </a:lnTo>
                  <a:close/>
                </a:path>
              </a:pathLst>
            </a:cu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solidFill>
                  <a:srgbClr val="053E59"/>
                </a:solidFill>
                <a:latin typeface="Arial" charset="0"/>
                <a:ea typeface="ＭＳ Ｐゴシック" pitchFamily="1" charset="-128"/>
              </a:endParaRPr>
            </a:p>
          </p:txBody>
        </p:sp>
        <p:grpSp>
          <p:nvGrpSpPr>
            <p:cNvPr id="4" name="Group 32"/>
            <p:cNvGrpSpPr/>
            <p:nvPr/>
          </p:nvGrpSpPr>
          <p:grpSpPr>
            <a:xfrm flipH="1">
              <a:off x="205220" y="3240361"/>
              <a:ext cx="576064" cy="460851"/>
              <a:chOff x="-6872732" y="-315416"/>
              <a:chExt cx="2520280" cy="1152128"/>
            </a:xfrm>
          </p:grpSpPr>
          <p:sp>
            <p:nvSpPr>
              <p:cNvPr id="34" name="Round Same Side Corner Rectangle 33"/>
              <p:cNvSpPr/>
              <p:nvPr/>
            </p:nvSpPr>
            <p:spPr bwMode="auto">
              <a:xfrm>
                <a:off x="-6872732" y="-315416"/>
                <a:ext cx="2520280" cy="1152128"/>
              </a:xfrm>
              <a:prstGeom prst="round2SameRect">
                <a:avLst>
                  <a:gd name="adj1" fmla="val 50000"/>
                  <a:gd name="adj2" fmla="val 0"/>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35" name="Rectangle 34"/>
              <p:cNvSpPr/>
              <p:nvPr/>
            </p:nvSpPr>
            <p:spPr bwMode="auto">
              <a:xfrm>
                <a:off x="-6445224" y="-315416"/>
                <a:ext cx="1296144" cy="115212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grpSp>
        <p:sp>
          <p:nvSpPr>
            <p:cNvPr id="19" name="Rectangle 18"/>
            <p:cNvSpPr/>
            <p:nvPr/>
          </p:nvSpPr>
          <p:spPr bwMode="auto">
            <a:xfrm>
              <a:off x="1115616" y="5256584"/>
              <a:ext cx="3096344" cy="1556792"/>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000" dirty="0">
                  <a:solidFill>
                    <a:prstClr val="white"/>
                  </a:solidFill>
                  <a:latin typeface="Arial" charset="0"/>
                  <a:ea typeface="ＭＳ Ｐゴシック" pitchFamily="34" charset="-128"/>
                </a:rPr>
                <a:t>Oversight by NSDEC  (all projects that go through the self-assessment are reported to NSDEC) </a:t>
              </a:r>
              <a:endParaRPr lang="en-US" sz="2000" dirty="0">
                <a:solidFill>
                  <a:prstClr val="white"/>
                </a:solidFill>
                <a:latin typeface="Arial" charset="0"/>
                <a:ea typeface="ＭＳ Ｐゴシック" pitchFamily="34" charset="-128"/>
              </a:endParaRPr>
            </a:p>
          </p:txBody>
        </p:sp>
        <p:sp>
          <p:nvSpPr>
            <p:cNvPr id="20" name="Freeform 19"/>
            <p:cNvSpPr/>
            <p:nvPr/>
          </p:nvSpPr>
          <p:spPr bwMode="auto">
            <a:xfrm>
              <a:off x="971600" y="5112568"/>
              <a:ext cx="144016" cy="1698318"/>
            </a:xfrm>
            <a:custGeom>
              <a:avLst/>
              <a:gdLst>
                <a:gd name="connsiteX0" fmla="*/ 0 w 503040"/>
                <a:gd name="connsiteY0" fmla="*/ 0 h 1584176"/>
                <a:gd name="connsiteX1" fmla="*/ 503040 w 503040"/>
                <a:gd name="connsiteY1" fmla="*/ 0 h 1584176"/>
                <a:gd name="connsiteX2" fmla="*/ 503040 w 503040"/>
                <a:gd name="connsiteY2" fmla="*/ 1584176 h 1584176"/>
                <a:gd name="connsiteX3" fmla="*/ 0 w 503040"/>
                <a:gd name="connsiteY3" fmla="*/ 1584176 h 1584176"/>
                <a:gd name="connsiteX4" fmla="*/ 0 w 503040"/>
                <a:gd name="connsiteY4" fmla="*/ 0 h 1584176"/>
                <a:gd name="connsiteX0" fmla="*/ 0 w 503040"/>
                <a:gd name="connsiteY0" fmla="*/ 0 h 1584176"/>
                <a:gd name="connsiteX1" fmla="*/ 288032 w 503040"/>
                <a:gd name="connsiteY1" fmla="*/ 144016 h 1584176"/>
                <a:gd name="connsiteX2" fmla="*/ 503040 w 503040"/>
                <a:gd name="connsiteY2" fmla="*/ 1584176 h 1584176"/>
                <a:gd name="connsiteX3" fmla="*/ 0 w 503040"/>
                <a:gd name="connsiteY3" fmla="*/ 1584176 h 1584176"/>
                <a:gd name="connsiteX4" fmla="*/ 0 w 503040"/>
                <a:gd name="connsiteY4" fmla="*/ 0 h 1584176"/>
                <a:gd name="connsiteX0" fmla="*/ 0 w 503040"/>
                <a:gd name="connsiteY0" fmla="*/ 0 h 1584176"/>
                <a:gd name="connsiteX1" fmla="*/ 144016 w 503040"/>
                <a:gd name="connsiteY1" fmla="*/ 144016 h 1584176"/>
                <a:gd name="connsiteX2" fmla="*/ 503040 w 503040"/>
                <a:gd name="connsiteY2" fmla="*/ 1584176 h 1584176"/>
                <a:gd name="connsiteX3" fmla="*/ 0 w 503040"/>
                <a:gd name="connsiteY3" fmla="*/ 1584176 h 1584176"/>
                <a:gd name="connsiteX4" fmla="*/ 0 w 503040"/>
                <a:gd name="connsiteY4" fmla="*/ 0 h 1584176"/>
                <a:gd name="connsiteX0" fmla="*/ 0 w 503040"/>
                <a:gd name="connsiteY0" fmla="*/ 0 h 1584176"/>
                <a:gd name="connsiteX1" fmla="*/ 216024 w 503040"/>
                <a:gd name="connsiteY1" fmla="*/ 144016 h 1584176"/>
                <a:gd name="connsiteX2" fmla="*/ 503040 w 503040"/>
                <a:gd name="connsiteY2" fmla="*/ 1584176 h 1584176"/>
                <a:gd name="connsiteX3" fmla="*/ 0 w 503040"/>
                <a:gd name="connsiteY3" fmla="*/ 1584176 h 1584176"/>
                <a:gd name="connsiteX4" fmla="*/ 0 w 503040"/>
                <a:gd name="connsiteY4" fmla="*/ 0 h 1584176"/>
                <a:gd name="connsiteX0" fmla="*/ 0 w 216024"/>
                <a:gd name="connsiteY0" fmla="*/ 0 h 1728192"/>
                <a:gd name="connsiteX1" fmla="*/ 216024 w 216024"/>
                <a:gd name="connsiteY1" fmla="*/ 144016 h 1728192"/>
                <a:gd name="connsiteX2" fmla="*/ 216024 w 216024"/>
                <a:gd name="connsiteY2" fmla="*/ 1728192 h 1728192"/>
                <a:gd name="connsiteX3" fmla="*/ 0 w 216024"/>
                <a:gd name="connsiteY3" fmla="*/ 1584176 h 1728192"/>
                <a:gd name="connsiteX4" fmla="*/ 0 w 216024"/>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 h="1728192">
                  <a:moveTo>
                    <a:pt x="0" y="0"/>
                  </a:moveTo>
                  <a:lnTo>
                    <a:pt x="216024" y="144016"/>
                  </a:lnTo>
                  <a:lnTo>
                    <a:pt x="216024" y="1728192"/>
                  </a:lnTo>
                  <a:lnTo>
                    <a:pt x="0" y="1584176"/>
                  </a:lnTo>
                  <a:lnTo>
                    <a:pt x="0" y="0"/>
                  </a:lnTo>
                  <a:close/>
                </a:path>
              </a:pathLst>
            </a:custGeom>
            <a:solidFill>
              <a:schemeClr val="accent4">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solidFill>
                  <a:srgbClr val="053E59"/>
                </a:solidFill>
                <a:latin typeface="Arial" charset="0"/>
                <a:ea typeface="ＭＳ Ｐゴシック" pitchFamily="1" charset="-128"/>
              </a:endParaRPr>
            </a:p>
          </p:txBody>
        </p:sp>
        <p:grpSp>
          <p:nvGrpSpPr>
            <p:cNvPr id="6" name="Group 54"/>
            <p:cNvGrpSpPr/>
            <p:nvPr/>
          </p:nvGrpSpPr>
          <p:grpSpPr>
            <a:xfrm>
              <a:off x="251520" y="5112568"/>
              <a:ext cx="720080" cy="1556792"/>
              <a:chOff x="251520" y="5112568"/>
              <a:chExt cx="720080" cy="1556792"/>
            </a:xfrm>
            <a:solidFill>
              <a:schemeClr val="accent4"/>
            </a:solidFill>
          </p:grpSpPr>
          <p:sp>
            <p:nvSpPr>
              <p:cNvPr id="18" name="Rectangle 17"/>
              <p:cNvSpPr/>
              <p:nvPr/>
            </p:nvSpPr>
            <p:spPr bwMode="auto">
              <a:xfrm>
                <a:off x="683568" y="5112568"/>
                <a:ext cx="288032" cy="1556792"/>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solidFill>
                    <a:srgbClr val="053E59"/>
                  </a:solidFill>
                  <a:latin typeface="Arial" charset="0"/>
                  <a:ea typeface="ＭＳ Ｐゴシック" pitchFamily="1" charset="-128"/>
                </a:endParaRPr>
              </a:p>
            </p:txBody>
          </p:sp>
          <p:sp>
            <p:nvSpPr>
              <p:cNvPr id="41" name="Round Same Side Corner Rectangle 40"/>
              <p:cNvSpPr/>
              <p:nvPr/>
            </p:nvSpPr>
            <p:spPr bwMode="auto">
              <a:xfrm flipH="1">
                <a:off x="251520" y="5256584"/>
                <a:ext cx="576064" cy="460851"/>
              </a:xfrm>
              <a:prstGeom prst="round2SameRect">
                <a:avLst>
                  <a:gd name="adj1" fmla="val 50000"/>
                  <a:gd name="adj2" fmla="val 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42" name="Rectangle 41"/>
              <p:cNvSpPr/>
              <p:nvPr/>
            </p:nvSpPr>
            <p:spPr bwMode="auto">
              <a:xfrm flipH="1">
                <a:off x="531323" y="5256584"/>
                <a:ext cx="296261" cy="460851"/>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grpSp>
        <p:sp>
          <p:nvSpPr>
            <p:cNvPr id="43" name="Rectangle 42"/>
            <p:cNvSpPr/>
            <p:nvPr/>
          </p:nvSpPr>
          <p:spPr bwMode="auto">
            <a:xfrm flipH="1">
              <a:off x="4427984" y="4912672"/>
              <a:ext cx="3528392" cy="186438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r>
                <a:rPr lang="en-GB" sz="2000" dirty="0">
                  <a:solidFill>
                    <a:schemeClr val="bg1"/>
                  </a:solidFill>
                  <a:latin typeface="Arial" charset="0"/>
                  <a:ea typeface="ＭＳ Ｐゴシック" pitchFamily="34" charset="-128"/>
                </a:rPr>
                <a:t>Robust and efficient governance enabling timely ethical research</a:t>
              </a:r>
              <a:endParaRPr lang="en-US" sz="2000" dirty="0">
                <a:solidFill>
                  <a:schemeClr val="bg1"/>
                </a:solidFill>
                <a:latin typeface="Arial" charset="0"/>
                <a:ea typeface="ＭＳ Ｐゴシック" pitchFamily="34" charset="-128"/>
              </a:endParaRPr>
            </a:p>
          </p:txBody>
        </p:sp>
        <p:sp>
          <p:nvSpPr>
            <p:cNvPr id="44" name="Freeform 43"/>
            <p:cNvSpPr/>
            <p:nvPr/>
          </p:nvSpPr>
          <p:spPr bwMode="auto">
            <a:xfrm flipH="1">
              <a:off x="7956376" y="4796596"/>
              <a:ext cx="179512" cy="1980455"/>
            </a:xfrm>
            <a:custGeom>
              <a:avLst/>
              <a:gdLst>
                <a:gd name="connsiteX0" fmla="*/ 0 w 503040"/>
                <a:gd name="connsiteY0" fmla="*/ 0 h 1584176"/>
                <a:gd name="connsiteX1" fmla="*/ 503040 w 503040"/>
                <a:gd name="connsiteY1" fmla="*/ 0 h 1584176"/>
                <a:gd name="connsiteX2" fmla="*/ 503040 w 503040"/>
                <a:gd name="connsiteY2" fmla="*/ 1584176 h 1584176"/>
                <a:gd name="connsiteX3" fmla="*/ 0 w 503040"/>
                <a:gd name="connsiteY3" fmla="*/ 1584176 h 1584176"/>
                <a:gd name="connsiteX4" fmla="*/ 0 w 503040"/>
                <a:gd name="connsiteY4" fmla="*/ 0 h 1584176"/>
                <a:gd name="connsiteX0" fmla="*/ 0 w 503040"/>
                <a:gd name="connsiteY0" fmla="*/ 0 h 1584176"/>
                <a:gd name="connsiteX1" fmla="*/ 288032 w 503040"/>
                <a:gd name="connsiteY1" fmla="*/ 144016 h 1584176"/>
                <a:gd name="connsiteX2" fmla="*/ 503040 w 503040"/>
                <a:gd name="connsiteY2" fmla="*/ 1584176 h 1584176"/>
                <a:gd name="connsiteX3" fmla="*/ 0 w 503040"/>
                <a:gd name="connsiteY3" fmla="*/ 1584176 h 1584176"/>
                <a:gd name="connsiteX4" fmla="*/ 0 w 503040"/>
                <a:gd name="connsiteY4" fmla="*/ 0 h 1584176"/>
                <a:gd name="connsiteX0" fmla="*/ 0 w 503040"/>
                <a:gd name="connsiteY0" fmla="*/ 0 h 1584176"/>
                <a:gd name="connsiteX1" fmla="*/ 144016 w 503040"/>
                <a:gd name="connsiteY1" fmla="*/ 144016 h 1584176"/>
                <a:gd name="connsiteX2" fmla="*/ 503040 w 503040"/>
                <a:gd name="connsiteY2" fmla="*/ 1584176 h 1584176"/>
                <a:gd name="connsiteX3" fmla="*/ 0 w 503040"/>
                <a:gd name="connsiteY3" fmla="*/ 1584176 h 1584176"/>
                <a:gd name="connsiteX4" fmla="*/ 0 w 503040"/>
                <a:gd name="connsiteY4" fmla="*/ 0 h 1584176"/>
                <a:gd name="connsiteX0" fmla="*/ 0 w 503040"/>
                <a:gd name="connsiteY0" fmla="*/ 0 h 1584176"/>
                <a:gd name="connsiteX1" fmla="*/ 216024 w 503040"/>
                <a:gd name="connsiteY1" fmla="*/ 144016 h 1584176"/>
                <a:gd name="connsiteX2" fmla="*/ 503040 w 503040"/>
                <a:gd name="connsiteY2" fmla="*/ 1584176 h 1584176"/>
                <a:gd name="connsiteX3" fmla="*/ 0 w 503040"/>
                <a:gd name="connsiteY3" fmla="*/ 1584176 h 1584176"/>
                <a:gd name="connsiteX4" fmla="*/ 0 w 503040"/>
                <a:gd name="connsiteY4" fmla="*/ 0 h 1584176"/>
                <a:gd name="connsiteX0" fmla="*/ 0 w 216024"/>
                <a:gd name="connsiteY0" fmla="*/ 0 h 1728192"/>
                <a:gd name="connsiteX1" fmla="*/ 216024 w 216024"/>
                <a:gd name="connsiteY1" fmla="*/ 144016 h 1728192"/>
                <a:gd name="connsiteX2" fmla="*/ 216024 w 216024"/>
                <a:gd name="connsiteY2" fmla="*/ 1728192 h 1728192"/>
                <a:gd name="connsiteX3" fmla="*/ 0 w 216024"/>
                <a:gd name="connsiteY3" fmla="*/ 1584176 h 1728192"/>
                <a:gd name="connsiteX4" fmla="*/ 0 w 216024"/>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 h="1728192">
                  <a:moveTo>
                    <a:pt x="0" y="0"/>
                  </a:moveTo>
                  <a:lnTo>
                    <a:pt x="216024" y="144016"/>
                  </a:lnTo>
                  <a:lnTo>
                    <a:pt x="216024" y="1728192"/>
                  </a:lnTo>
                  <a:lnTo>
                    <a:pt x="0" y="1584176"/>
                  </a:lnTo>
                  <a:lnTo>
                    <a:pt x="0" y="0"/>
                  </a:lnTo>
                  <a:close/>
                </a:path>
              </a:pathLst>
            </a:cu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solidFill>
                  <a:srgbClr val="053E59"/>
                </a:solidFill>
                <a:latin typeface="Arial" charset="0"/>
                <a:ea typeface="ＭＳ Ｐゴシック" pitchFamily="1" charset="-128"/>
              </a:endParaRPr>
            </a:p>
          </p:txBody>
        </p:sp>
        <p:grpSp>
          <p:nvGrpSpPr>
            <p:cNvPr id="7" name="Group 56"/>
            <p:cNvGrpSpPr/>
            <p:nvPr/>
          </p:nvGrpSpPr>
          <p:grpSpPr>
            <a:xfrm>
              <a:off x="8100392" y="4801676"/>
              <a:ext cx="792088" cy="1867684"/>
              <a:chOff x="8100392" y="4801676"/>
              <a:chExt cx="792088" cy="1867684"/>
            </a:xfrm>
            <a:solidFill>
              <a:schemeClr val="accent6">
                <a:lumMod val="60000"/>
                <a:lumOff val="40000"/>
              </a:schemeClr>
            </a:solidFill>
          </p:grpSpPr>
          <p:sp>
            <p:nvSpPr>
              <p:cNvPr id="45" name="Rectangle 44"/>
              <p:cNvSpPr/>
              <p:nvPr/>
            </p:nvSpPr>
            <p:spPr bwMode="auto">
              <a:xfrm flipH="1">
                <a:off x="8100392" y="4801676"/>
                <a:ext cx="216024" cy="1867684"/>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solidFill>
                    <a:srgbClr val="053E59"/>
                  </a:solidFill>
                  <a:latin typeface="Arial" charset="0"/>
                  <a:ea typeface="ＭＳ Ｐゴシック" pitchFamily="1" charset="-128"/>
                </a:endParaRPr>
              </a:p>
            </p:txBody>
          </p:sp>
          <p:grpSp>
            <p:nvGrpSpPr>
              <p:cNvPr id="8" name="Group 45"/>
              <p:cNvGrpSpPr/>
              <p:nvPr/>
            </p:nvGrpSpPr>
            <p:grpSpPr>
              <a:xfrm>
                <a:off x="8316416" y="4941168"/>
                <a:ext cx="576064" cy="460851"/>
                <a:chOff x="-6445224" y="-315416"/>
                <a:chExt cx="2520280" cy="1152128"/>
              </a:xfrm>
              <a:grpFill/>
            </p:grpSpPr>
            <p:sp>
              <p:nvSpPr>
                <p:cNvPr id="47" name="Round Same Side Corner Rectangle 46"/>
                <p:cNvSpPr/>
                <p:nvPr/>
              </p:nvSpPr>
              <p:spPr bwMode="auto">
                <a:xfrm>
                  <a:off x="-6445224" y="-315416"/>
                  <a:ext cx="2520280" cy="1152128"/>
                </a:xfrm>
                <a:prstGeom prst="round2SameRect">
                  <a:avLst>
                    <a:gd name="adj1" fmla="val 50000"/>
                    <a:gd name="adj2" fmla="val 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48" name="Rectangle 47"/>
                <p:cNvSpPr/>
                <p:nvPr/>
              </p:nvSpPr>
              <p:spPr bwMode="auto">
                <a:xfrm>
                  <a:off x="-6445224" y="-315416"/>
                  <a:ext cx="1296144" cy="115212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grpSp>
        </p:grpSp>
        <p:grpSp>
          <p:nvGrpSpPr>
            <p:cNvPr id="9" name="Group 55"/>
            <p:cNvGrpSpPr/>
            <p:nvPr/>
          </p:nvGrpSpPr>
          <p:grpSpPr>
            <a:xfrm>
              <a:off x="8135888" y="3073484"/>
              <a:ext cx="756592" cy="1512168"/>
              <a:chOff x="8135888" y="3073484"/>
              <a:chExt cx="756592" cy="1512168"/>
            </a:xfrm>
            <a:solidFill>
              <a:srgbClr val="FFC000"/>
            </a:solidFill>
          </p:grpSpPr>
          <p:sp>
            <p:nvSpPr>
              <p:cNvPr id="21" name="Rectangle 20"/>
              <p:cNvSpPr/>
              <p:nvPr/>
            </p:nvSpPr>
            <p:spPr bwMode="auto">
              <a:xfrm flipH="1">
                <a:off x="8135888" y="3073484"/>
                <a:ext cx="288032" cy="151216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solidFill>
                    <a:srgbClr val="053E59"/>
                  </a:solidFill>
                  <a:latin typeface="Arial" charset="0"/>
                  <a:ea typeface="ＭＳ Ｐゴシック" pitchFamily="1" charset="-128"/>
                </a:endParaRPr>
              </a:p>
            </p:txBody>
          </p:sp>
          <p:grpSp>
            <p:nvGrpSpPr>
              <p:cNvPr id="10" name="Group 51"/>
              <p:cNvGrpSpPr/>
              <p:nvPr/>
            </p:nvGrpSpPr>
            <p:grpSpPr>
              <a:xfrm>
                <a:off x="8316416" y="3240360"/>
                <a:ext cx="576064" cy="460851"/>
                <a:chOff x="-6445224" y="-315416"/>
                <a:chExt cx="2520280" cy="1152128"/>
              </a:xfrm>
              <a:grpFill/>
            </p:grpSpPr>
            <p:sp>
              <p:nvSpPr>
                <p:cNvPr id="53" name="Round Same Side Corner Rectangle 52"/>
                <p:cNvSpPr/>
                <p:nvPr/>
              </p:nvSpPr>
              <p:spPr bwMode="auto">
                <a:xfrm>
                  <a:off x="-6445224" y="-315416"/>
                  <a:ext cx="2520280" cy="1152128"/>
                </a:xfrm>
                <a:prstGeom prst="round2SameRect">
                  <a:avLst>
                    <a:gd name="adj1" fmla="val 50000"/>
                    <a:gd name="adj2" fmla="val 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54" name="Rectangle 53"/>
                <p:cNvSpPr/>
                <p:nvPr/>
              </p:nvSpPr>
              <p:spPr bwMode="auto">
                <a:xfrm>
                  <a:off x="-6445224" y="-315416"/>
                  <a:ext cx="1296142" cy="115212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grpSp>
        </p:grpSp>
        <p:sp>
          <p:nvSpPr>
            <p:cNvPr id="58" name="TextBox 57"/>
            <p:cNvSpPr txBox="1"/>
            <p:nvPr/>
          </p:nvSpPr>
          <p:spPr>
            <a:xfrm>
              <a:off x="395536" y="3224551"/>
              <a:ext cx="576064" cy="461665"/>
            </a:xfrm>
            <a:prstGeom prst="rect">
              <a:avLst/>
            </a:prstGeom>
            <a:noFill/>
          </p:spPr>
          <p:txBody>
            <a:bodyPr wrap="square" rtlCol="0">
              <a:spAutoFit/>
            </a:bodyPr>
            <a:lstStyle/>
            <a:p>
              <a:pPr eaLnBrk="0" fontAlgn="base" hangingPunct="0">
                <a:spcBef>
                  <a:spcPct val="0"/>
                </a:spcBef>
                <a:spcAft>
                  <a:spcPct val="0"/>
                </a:spcAft>
              </a:pPr>
              <a:r>
                <a:rPr lang="en-GB" sz="2400" b="1" dirty="0">
                  <a:solidFill>
                    <a:srgbClr val="EEECE1"/>
                  </a:solidFill>
                  <a:latin typeface="Dosis" pitchFamily="2" charset="0"/>
                  <a:ea typeface="ＭＳ Ｐゴシック" pitchFamily="34" charset="-128"/>
                </a:rPr>
                <a:t>1</a:t>
              </a:r>
              <a:endParaRPr lang="en-US" sz="2400" b="1" dirty="0">
                <a:solidFill>
                  <a:srgbClr val="EEECE1"/>
                </a:solidFill>
                <a:latin typeface="Dosis" pitchFamily="2" charset="0"/>
                <a:ea typeface="ＭＳ Ｐゴシック" pitchFamily="34" charset="-128"/>
              </a:endParaRPr>
            </a:p>
          </p:txBody>
        </p:sp>
        <p:sp>
          <p:nvSpPr>
            <p:cNvPr id="59" name="TextBox 58"/>
            <p:cNvSpPr txBox="1"/>
            <p:nvPr/>
          </p:nvSpPr>
          <p:spPr>
            <a:xfrm>
              <a:off x="323528" y="5271591"/>
              <a:ext cx="576064" cy="461665"/>
            </a:xfrm>
            <a:prstGeom prst="rect">
              <a:avLst/>
            </a:prstGeom>
            <a:noFill/>
          </p:spPr>
          <p:txBody>
            <a:bodyPr wrap="square" rtlCol="0">
              <a:spAutoFit/>
            </a:bodyPr>
            <a:lstStyle/>
            <a:p>
              <a:pPr eaLnBrk="0" fontAlgn="base" hangingPunct="0">
                <a:spcBef>
                  <a:spcPct val="0"/>
                </a:spcBef>
                <a:spcAft>
                  <a:spcPct val="0"/>
                </a:spcAft>
              </a:pPr>
              <a:r>
                <a:rPr lang="en-GB" sz="2400" b="1" dirty="0">
                  <a:solidFill>
                    <a:srgbClr val="EEECE1"/>
                  </a:solidFill>
                  <a:latin typeface="Dosis" pitchFamily="2" charset="0"/>
                  <a:ea typeface="ＭＳ Ｐゴシック" pitchFamily="34" charset="-128"/>
                </a:rPr>
                <a:t>2</a:t>
              </a:r>
              <a:endParaRPr lang="en-US" sz="2400" b="1" dirty="0">
                <a:solidFill>
                  <a:srgbClr val="EEECE1"/>
                </a:solidFill>
                <a:latin typeface="Dosis" pitchFamily="2" charset="0"/>
                <a:ea typeface="ＭＳ Ｐゴシック" pitchFamily="34" charset="-128"/>
              </a:endParaRPr>
            </a:p>
          </p:txBody>
        </p:sp>
        <p:sp>
          <p:nvSpPr>
            <p:cNvPr id="60" name="TextBox 59"/>
            <p:cNvSpPr txBox="1"/>
            <p:nvPr/>
          </p:nvSpPr>
          <p:spPr>
            <a:xfrm>
              <a:off x="8460432" y="3255367"/>
              <a:ext cx="576064" cy="461665"/>
            </a:xfrm>
            <a:prstGeom prst="rect">
              <a:avLst/>
            </a:prstGeom>
            <a:noFill/>
          </p:spPr>
          <p:txBody>
            <a:bodyPr wrap="square" rtlCol="0">
              <a:spAutoFit/>
            </a:bodyPr>
            <a:lstStyle/>
            <a:p>
              <a:pPr eaLnBrk="0" fontAlgn="base" hangingPunct="0">
                <a:spcBef>
                  <a:spcPct val="0"/>
                </a:spcBef>
                <a:spcAft>
                  <a:spcPct val="0"/>
                </a:spcAft>
              </a:pPr>
              <a:r>
                <a:rPr lang="en-GB" sz="2400" b="1" dirty="0">
                  <a:solidFill>
                    <a:srgbClr val="274060"/>
                  </a:solidFill>
                  <a:latin typeface="Dosis" pitchFamily="2" charset="0"/>
                  <a:ea typeface="ＭＳ Ｐゴシック" pitchFamily="34" charset="-128"/>
                </a:rPr>
                <a:t>3</a:t>
              </a:r>
              <a:endParaRPr lang="en-US" sz="2400" b="1" dirty="0">
                <a:solidFill>
                  <a:srgbClr val="274060"/>
                </a:solidFill>
                <a:latin typeface="Dosis" pitchFamily="2" charset="0"/>
                <a:ea typeface="ＭＳ Ｐゴシック" pitchFamily="34" charset="-128"/>
              </a:endParaRPr>
            </a:p>
          </p:txBody>
        </p:sp>
        <p:sp>
          <p:nvSpPr>
            <p:cNvPr id="61" name="TextBox 60"/>
            <p:cNvSpPr txBox="1"/>
            <p:nvPr/>
          </p:nvSpPr>
          <p:spPr>
            <a:xfrm>
              <a:off x="8460432" y="4941168"/>
              <a:ext cx="576064" cy="461665"/>
            </a:xfrm>
            <a:prstGeom prst="rect">
              <a:avLst/>
            </a:prstGeom>
            <a:noFill/>
          </p:spPr>
          <p:txBody>
            <a:bodyPr wrap="square" rtlCol="0">
              <a:spAutoFit/>
            </a:bodyPr>
            <a:lstStyle/>
            <a:p>
              <a:pPr eaLnBrk="0" fontAlgn="base" hangingPunct="0">
                <a:spcBef>
                  <a:spcPct val="0"/>
                </a:spcBef>
                <a:spcAft>
                  <a:spcPct val="0"/>
                </a:spcAft>
              </a:pPr>
              <a:r>
                <a:rPr lang="en-GB" sz="2400" b="1" dirty="0">
                  <a:solidFill>
                    <a:srgbClr val="053E59"/>
                  </a:solidFill>
                  <a:latin typeface="Dosis" pitchFamily="2" charset="0"/>
                  <a:ea typeface="ＭＳ Ｐゴシック" pitchFamily="34" charset="-128"/>
                </a:rPr>
                <a:t>4</a:t>
              </a:r>
              <a:endParaRPr lang="en-US" sz="2400" b="1" dirty="0">
                <a:solidFill>
                  <a:srgbClr val="053E59"/>
                </a:solidFill>
                <a:latin typeface="Dosis" pitchFamily="2" charset="0"/>
                <a:ea typeface="ＭＳ Ｐゴシック" pitchFamily="34" charset="-128"/>
              </a:endParaRPr>
            </a:p>
          </p:txBody>
        </p:sp>
      </p:grpSp>
      <p:sp>
        <p:nvSpPr>
          <p:cNvPr id="65" name="Slide Number Placeholder 3"/>
          <p:cNvSpPr>
            <a:spLocks noGrp="1"/>
          </p:cNvSpPr>
          <p:nvPr>
            <p:ph type="sldNum" sz="quarter" idx="12"/>
          </p:nvPr>
        </p:nvSpPr>
        <p:spPr>
          <a:xfrm>
            <a:off x="8077200" y="6248400"/>
            <a:ext cx="1905000" cy="457200"/>
          </a:xfrm>
        </p:spPr>
        <p:txBody>
          <a:bodyPr/>
          <a:lstStyle/>
          <a:p>
            <a:pPr eaLnBrk="0" fontAlgn="base" hangingPunct="0">
              <a:spcBef>
                <a:spcPct val="0"/>
              </a:spcBef>
              <a:spcAft>
                <a:spcPct val="0"/>
              </a:spcAft>
              <a:defRPr/>
            </a:pPr>
            <a:fld id="{DCBFCFD3-9F8E-401F-A207-4146C728F5D9}" type="slidenum">
              <a:rPr lang="en-GB">
                <a:solidFill>
                  <a:srgbClr val="053E59"/>
                </a:solidFill>
              </a:rPr>
              <a:pPr eaLnBrk="0" fontAlgn="base" hangingPunct="0">
                <a:spcBef>
                  <a:spcPct val="0"/>
                </a:spcBef>
                <a:spcAft>
                  <a:spcPct val="0"/>
                </a:spcAft>
                <a:defRPr/>
              </a:pPr>
              <a:t>13</a:t>
            </a:fld>
            <a:endParaRPr lang="en-GB" dirty="0">
              <a:solidFill>
                <a:srgbClr val="053E59"/>
              </a:solidFill>
            </a:endParaRPr>
          </a:p>
        </p:txBody>
      </p:sp>
    </p:spTree>
    <p:extLst>
      <p:ext uri="{BB962C8B-B14F-4D97-AF65-F5344CB8AC3E}">
        <p14:creationId xmlns:p14="http://schemas.microsoft.com/office/powerpoint/2010/main" val="16372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Projects</a:t>
            </a:r>
          </a:p>
        </p:txBody>
      </p:sp>
      <p:sp>
        <p:nvSpPr>
          <p:cNvPr id="49" name="TextBox 48"/>
          <p:cNvSpPr txBox="1"/>
          <p:nvPr/>
        </p:nvSpPr>
        <p:spPr>
          <a:xfrm>
            <a:off x="5159896" y="3852337"/>
            <a:ext cx="1008112" cy="369332"/>
          </a:xfrm>
          <a:prstGeom prst="rect">
            <a:avLst/>
          </a:prstGeom>
          <a:noFill/>
        </p:spPr>
        <p:txBody>
          <a:bodyPr wrap="square" rtlCol="0">
            <a:spAutoFit/>
          </a:bodyPr>
          <a:lstStyle/>
          <a:p>
            <a:r>
              <a:rPr lang="en-GB" b="1" dirty="0">
                <a:latin typeface="Century Gothic" panose="020B0502020202020204" pitchFamily="34" charset="0"/>
                <a:cs typeface="Levenim MT" pitchFamily="2" charset="-79"/>
              </a:rPr>
              <a:t>Who?</a:t>
            </a:r>
          </a:p>
        </p:txBody>
      </p:sp>
      <p:sp>
        <p:nvSpPr>
          <p:cNvPr id="50" name="Hexagon 49"/>
          <p:cNvSpPr/>
          <p:nvPr/>
        </p:nvSpPr>
        <p:spPr bwMode="auto">
          <a:xfrm>
            <a:off x="3215680" y="2556193"/>
            <a:ext cx="1800200" cy="1551897"/>
          </a:xfrm>
          <a:prstGeom prst="hexagon">
            <a:avLst/>
          </a:prstGeom>
          <a:gradFill flip="none" rotWithShape="1">
            <a:gsLst>
              <a:gs pos="0">
                <a:srgbClr val="F8C838">
                  <a:shade val="30000"/>
                  <a:satMod val="115000"/>
                </a:srgbClr>
              </a:gs>
              <a:gs pos="50000">
                <a:srgbClr val="F8C838">
                  <a:shade val="67500"/>
                  <a:satMod val="115000"/>
                </a:srgbClr>
              </a:gs>
              <a:gs pos="100000">
                <a:srgbClr val="F8C838">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charset="0"/>
              <a:ea typeface="ＭＳ Ｐゴシック" pitchFamily="1" charset="-128"/>
            </a:endParaRPr>
          </a:p>
        </p:txBody>
      </p:sp>
      <p:sp>
        <p:nvSpPr>
          <p:cNvPr id="51" name="Hexagon 50"/>
          <p:cNvSpPr/>
          <p:nvPr/>
        </p:nvSpPr>
        <p:spPr bwMode="auto">
          <a:xfrm>
            <a:off x="4655840" y="1764106"/>
            <a:ext cx="1800200" cy="1551897"/>
          </a:xfrm>
          <a:prstGeom prst="hexagon">
            <a:avLst/>
          </a:prstGeom>
          <a:solidFill>
            <a:srgbClr val="993365"/>
          </a:solidFill>
          <a:ln w="9525" cap="flat" cmpd="sng" algn="ctr">
            <a:solidFill>
              <a:srgbClr val="993365"/>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charset="0"/>
              <a:ea typeface="ＭＳ Ｐゴシック" pitchFamily="1" charset="-128"/>
            </a:endParaRPr>
          </a:p>
        </p:txBody>
      </p:sp>
      <p:sp>
        <p:nvSpPr>
          <p:cNvPr id="56" name="Hexagon 55"/>
          <p:cNvSpPr/>
          <p:nvPr/>
        </p:nvSpPr>
        <p:spPr bwMode="auto">
          <a:xfrm>
            <a:off x="6110133" y="2515496"/>
            <a:ext cx="1800200" cy="1551897"/>
          </a:xfrm>
          <a:prstGeom prst="hexagon">
            <a:avLst/>
          </a:prstGeom>
          <a:gradFill flip="none" rotWithShape="1">
            <a:gsLst>
              <a:gs pos="0">
                <a:srgbClr val="627E4E">
                  <a:shade val="30000"/>
                  <a:satMod val="115000"/>
                </a:srgbClr>
              </a:gs>
              <a:gs pos="50000">
                <a:srgbClr val="627E4E">
                  <a:shade val="67500"/>
                  <a:satMod val="115000"/>
                </a:srgbClr>
              </a:gs>
              <a:gs pos="100000">
                <a:srgbClr val="627E4E">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ea typeface="ＭＳ Ｐゴシック" pitchFamily="1" charset="-128"/>
            </a:endParaRPr>
          </a:p>
        </p:txBody>
      </p:sp>
      <p:sp>
        <p:nvSpPr>
          <p:cNvPr id="57" name="Hexagon 56"/>
          <p:cNvSpPr/>
          <p:nvPr/>
        </p:nvSpPr>
        <p:spPr bwMode="auto">
          <a:xfrm>
            <a:off x="6096000" y="1184061"/>
            <a:ext cx="1800200" cy="1339854"/>
          </a:xfrm>
          <a:prstGeom prst="hexagon">
            <a:avLst/>
          </a:prstGeom>
          <a:gradFill flip="none" rotWithShape="1">
            <a:gsLst>
              <a:gs pos="0">
                <a:srgbClr val="627E4E">
                  <a:shade val="30000"/>
                  <a:satMod val="115000"/>
                </a:srgbClr>
              </a:gs>
              <a:gs pos="50000">
                <a:srgbClr val="627E4E">
                  <a:shade val="67500"/>
                  <a:satMod val="115000"/>
                </a:srgbClr>
              </a:gs>
              <a:gs pos="100000">
                <a:srgbClr val="627E4E">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ea typeface="ＭＳ Ｐゴシック" pitchFamily="1" charset="-128"/>
            </a:endParaRPr>
          </a:p>
        </p:txBody>
      </p:sp>
      <p:sp>
        <p:nvSpPr>
          <p:cNvPr id="62" name="Hexagon 61"/>
          <p:cNvSpPr/>
          <p:nvPr/>
        </p:nvSpPr>
        <p:spPr bwMode="auto">
          <a:xfrm>
            <a:off x="3215680" y="4140370"/>
            <a:ext cx="1800200" cy="1551897"/>
          </a:xfrm>
          <a:prstGeom prst="hexagon">
            <a:avLst/>
          </a:prstGeom>
          <a:gradFill flip="none" rotWithShape="1">
            <a:gsLst>
              <a:gs pos="0">
                <a:srgbClr val="F8C838">
                  <a:shade val="30000"/>
                  <a:satMod val="115000"/>
                </a:srgbClr>
              </a:gs>
              <a:gs pos="50000">
                <a:srgbClr val="F8C838">
                  <a:shade val="67500"/>
                  <a:satMod val="115000"/>
                </a:srgbClr>
              </a:gs>
              <a:gs pos="100000">
                <a:srgbClr val="F8C838">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ea typeface="ＭＳ Ｐゴシック" pitchFamily="1" charset="-128"/>
            </a:endParaRPr>
          </a:p>
        </p:txBody>
      </p:sp>
      <p:sp>
        <p:nvSpPr>
          <p:cNvPr id="63" name="Hexagon 62"/>
          <p:cNvSpPr/>
          <p:nvPr/>
        </p:nvSpPr>
        <p:spPr bwMode="auto">
          <a:xfrm>
            <a:off x="4655840" y="4932458"/>
            <a:ext cx="1800200" cy="1551897"/>
          </a:xfrm>
          <a:prstGeom prst="hexagon">
            <a:avLst/>
          </a:prstGeom>
          <a:gradFill flip="none" rotWithShape="1">
            <a:gsLst>
              <a:gs pos="0">
                <a:srgbClr val="F8C838">
                  <a:shade val="30000"/>
                  <a:satMod val="115000"/>
                </a:srgbClr>
              </a:gs>
              <a:gs pos="50000">
                <a:srgbClr val="F8C838">
                  <a:shade val="67500"/>
                  <a:satMod val="115000"/>
                </a:srgbClr>
              </a:gs>
              <a:gs pos="100000">
                <a:srgbClr val="F8C838">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dirty="0">
              <a:ea typeface="ＭＳ Ｐゴシック" pitchFamily="1" charset="-128"/>
            </a:endParaRPr>
          </a:p>
        </p:txBody>
      </p:sp>
      <p:sp>
        <p:nvSpPr>
          <p:cNvPr id="66" name="Hexagon 65"/>
          <p:cNvSpPr/>
          <p:nvPr/>
        </p:nvSpPr>
        <p:spPr bwMode="auto">
          <a:xfrm>
            <a:off x="6096000" y="4140370"/>
            <a:ext cx="1800200" cy="1551897"/>
          </a:xfrm>
          <a:prstGeom prst="hexagon">
            <a:avLst/>
          </a:prstGeom>
          <a:gradFill flip="none" rotWithShape="1">
            <a:gsLst>
              <a:gs pos="0">
                <a:srgbClr val="F8C838">
                  <a:shade val="30000"/>
                  <a:satMod val="115000"/>
                </a:srgbClr>
              </a:gs>
              <a:gs pos="50000">
                <a:srgbClr val="F8C838">
                  <a:shade val="67500"/>
                  <a:satMod val="115000"/>
                </a:srgbClr>
              </a:gs>
              <a:gs pos="100000">
                <a:srgbClr val="F8C838">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dirty="0">
              <a:ea typeface="ＭＳ Ｐゴシック" pitchFamily="1" charset="-128"/>
            </a:endParaRPr>
          </a:p>
        </p:txBody>
      </p:sp>
      <p:sp>
        <p:nvSpPr>
          <p:cNvPr id="67" name="Hexagon 66"/>
          <p:cNvSpPr/>
          <p:nvPr/>
        </p:nvSpPr>
        <p:spPr bwMode="auto">
          <a:xfrm>
            <a:off x="7560505" y="3348282"/>
            <a:ext cx="1800200" cy="1551897"/>
          </a:xfrm>
          <a:prstGeom prst="hexagon">
            <a:avLst/>
          </a:prstGeom>
          <a:gradFill flip="none" rotWithShape="1">
            <a:gsLst>
              <a:gs pos="0">
                <a:srgbClr val="305062">
                  <a:shade val="30000"/>
                  <a:satMod val="115000"/>
                </a:srgbClr>
              </a:gs>
              <a:gs pos="50000">
                <a:srgbClr val="305062">
                  <a:shade val="67500"/>
                  <a:satMod val="115000"/>
                </a:srgbClr>
              </a:gs>
              <a:gs pos="100000">
                <a:srgbClr val="305062">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a:ea typeface="ＭＳ Ｐゴシック" pitchFamily="1" charset="-128"/>
            </a:endParaRPr>
          </a:p>
        </p:txBody>
      </p:sp>
      <p:sp>
        <p:nvSpPr>
          <p:cNvPr id="69" name="TextBox 68"/>
          <p:cNvSpPr txBox="1"/>
          <p:nvPr/>
        </p:nvSpPr>
        <p:spPr>
          <a:xfrm>
            <a:off x="1343472" y="2492897"/>
            <a:ext cx="1872208" cy="830997"/>
          </a:xfrm>
          <a:prstGeom prst="rect">
            <a:avLst/>
          </a:prstGeom>
          <a:noFill/>
        </p:spPr>
        <p:txBody>
          <a:bodyPr wrap="square" rtlCol="0">
            <a:spAutoFit/>
          </a:bodyPr>
          <a:lstStyle/>
          <a:p>
            <a:pPr algn="r"/>
            <a:r>
              <a:rPr lang="en-GB" sz="1600" b="1" dirty="0">
                <a:solidFill>
                  <a:srgbClr val="305062"/>
                </a:solidFill>
                <a:latin typeface="Century Gothic" panose="020B0502020202020204" pitchFamily="34" charset="0"/>
                <a:cs typeface="Levenim MT" pitchFamily="2" charset="-79"/>
              </a:rPr>
              <a:t>Other Central Government Departments</a:t>
            </a:r>
          </a:p>
        </p:txBody>
      </p:sp>
      <p:sp>
        <p:nvSpPr>
          <p:cNvPr id="70" name="TextBox 69"/>
          <p:cNvSpPr txBox="1"/>
          <p:nvPr/>
        </p:nvSpPr>
        <p:spPr>
          <a:xfrm>
            <a:off x="3143672" y="1700808"/>
            <a:ext cx="1872208" cy="338554"/>
          </a:xfrm>
          <a:prstGeom prst="rect">
            <a:avLst/>
          </a:prstGeom>
          <a:noFill/>
        </p:spPr>
        <p:txBody>
          <a:bodyPr wrap="square" rtlCol="0">
            <a:spAutoFit/>
          </a:bodyPr>
          <a:lstStyle/>
          <a:p>
            <a:pPr algn="r"/>
            <a:r>
              <a:rPr lang="en-GB" sz="1600" b="1" dirty="0">
                <a:solidFill>
                  <a:srgbClr val="305062"/>
                </a:solidFill>
                <a:latin typeface="Century Gothic" panose="020B0502020202020204" pitchFamily="34" charset="0"/>
                <a:cs typeface="Levenim MT" pitchFamily="2" charset="-79"/>
              </a:rPr>
              <a:t>Public Bodies</a:t>
            </a:r>
          </a:p>
        </p:txBody>
      </p:sp>
      <p:sp>
        <p:nvSpPr>
          <p:cNvPr id="71" name="TextBox 70"/>
          <p:cNvSpPr txBox="1"/>
          <p:nvPr/>
        </p:nvSpPr>
        <p:spPr>
          <a:xfrm>
            <a:off x="2892152" y="5940570"/>
            <a:ext cx="1872208" cy="584775"/>
          </a:xfrm>
          <a:prstGeom prst="rect">
            <a:avLst/>
          </a:prstGeom>
          <a:noFill/>
        </p:spPr>
        <p:txBody>
          <a:bodyPr wrap="square" rtlCol="0">
            <a:spAutoFit/>
          </a:bodyPr>
          <a:lstStyle/>
          <a:p>
            <a:pPr algn="r"/>
            <a:r>
              <a:rPr lang="en-GB" sz="1600" b="1" dirty="0">
                <a:solidFill>
                  <a:srgbClr val="305062"/>
                </a:solidFill>
                <a:latin typeface="Century Gothic" panose="020B0502020202020204" pitchFamily="34" charset="0"/>
                <a:cs typeface="Levenim MT" pitchFamily="2" charset="-79"/>
              </a:rPr>
              <a:t>Commercial Sector</a:t>
            </a:r>
          </a:p>
        </p:txBody>
      </p:sp>
      <p:sp>
        <p:nvSpPr>
          <p:cNvPr id="72" name="TextBox 71"/>
          <p:cNvSpPr txBox="1"/>
          <p:nvPr/>
        </p:nvSpPr>
        <p:spPr>
          <a:xfrm>
            <a:off x="2568624" y="4140369"/>
            <a:ext cx="827584" cy="338554"/>
          </a:xfrm>
          <a:prstGeom prst="rect">
            <a:avLst/>
          </a:prstGeom>
          <a:noFill/>
        </p:spPr>
        <p:txBody>
          <a:bodyPr wrap="square" rtlCol="0">
            <a:spAutoFit/>
          </a:bodyPr>
          <a:lstStyle/>
          <a:p>
            <a:pPr algn="r"/>
            <a:r>
              <a:rPr lang="en-GB" sz="1600" b="1" dirty="0">
                <a:solidFill>
                  <a:srgbClr val="305062"/>
                </a:solidFill>
                <a:latin typeface="Century Gothic" panose="020B0502020202020204" pitchFamily="34" charset="0"/>
                <a:cs typeface="Levenim MT" pitchFamily="2" charset="-79"/>
              </a:rPr>
              <a:t>ONS</a:t>
            </a:r>
          </a:p>
        </p:txBody>
      </p:sp>
      <p:sp>
        <p:nvSpPr>
          <p:cNvPr id="16" name="TextBox 15"/>
          <p:cNvSpPr txBox="1"/>
          <p:nvPr/>
        </p:nvSpPr>
        <p:spPr>
          <a:xfrm>
            <a:off x="7608168" y="5364506"/>
            <a:ext cx="1872208" cy="584775"/>
          </a:xfrm>
          <a:prstGeom prst="rect">
            <a:avLst/>
          </a:prstGeom>
          <a:noFill/>
        </p:spPr>
        <p:txBody>
          <a:bodyPr wrap="square" rtlCol="0">
            <a:spAutoFit/>
          </a:bodyPr>
          <a:lstStyle/>
          <a:p>
            <a:r>
              <a:rPr lang="en-GB" sz="1600" b="1" dirty="0">
                <a:solidFill>
                  <a:srgbClr val="305062"/>
                </a:solidFill>
                <a:latin typeface="Century Gothic" panose="020B0502020202020204" pitchFamily="34" charset="0"/>
                <a:cs typeface="Levenim MT" pitchFamily="2" charset="-79"/>
              </a:rPr>
              <a:t>Devolved </a:t>
            </a:r>
          </a:p>
          <a:p>
            <a:r>
              <a:rPr lang="en-GB" sz="1600" b="1" dirty="0">
                <a:solidFill>
                  <a:srgbClr val="305062"/>
                </a:solidFill>
                <a:latin typeface="Century Gothic" panose="020B0502020202020204" pitchFamily="34" charset="0"/>
                <a:cs typeface="Levenim MT" pitchFamily="2" charset="-79"/>
              </a:rPr>
              <a:t>Administrations</a:t>
            </a:r>
          </a:p>
        </p:txBody>
      </p:sp>
      <p:sp>
        <p:nvSpPr>
          <p:cNvPr id="17" name="TextBox 16"/>
          <p:cNvSpPr txBox="1"/>
          <p:nvPr/>
        </p:nvSpPr>
        <p:spPr>
          <a:xfrm>
            <a:off x="7572672" y="900009"/>
            <a:ext cx="864096" cy="338554"/>
          </a:xfrm>
          <a:prstGeom prst="rect">
            <a:avLst/>
          </a:prstGeom>
          <a:noFill/>
        </p:spPr>
        <p:txBody>
          <a:bodyPr wrap="square" rtlCol="0">
            <a:spAutoFit/>
          </a:bodyPr>
          <a:lstStyle/>
          <a:p>
            <a:r>
              <a:rPr lang="en-GB" sz="1600" b="1" dirty="0">
                <a:solidFill>
                  <a:srgbClr val="305062"/>
                </a:solidFill>
                <a:latin typeface="Century Gothic" panose="020B0502020202020204" pitchFamily="34" charset="0"/>
                <a:cs typeface="Levenim MT" pitchFamily="2" charset="-79"/>
              </a:rPr>
              <a:t>NHS</a:t>
            </a:r>
          </a:p>
        </p:txBody>
      </p:sp>
      <p:sp>
        <p:nvSpPr>
          <p:cNvPr id="18" name="TextBox 17"/>
          <p:cNvSpPr txBox="1"/>
          <p:nvPr/>
        </p:nvSpPr>
        <p:spPr>
          <a:xfrm>
            <a:off x="9048328" y="3356992"/>
            <a:ext cx="1331640" cy="338554"/>
          </a:xfrm>
          <a:prstGeom prst="rect">
            <a:avLst/>
          </a:prstGeom>
          <a:noFill/>
        </p:spPr>
        <p:txBody>
          <a:bodyPr wrap="square" rtlCol="0">
            <a:spAutoFit/>
          </a:bodyPr>
          <a:lstStyle/>
          <a:p>
            <a:r>
              <a:rPr lang="en-GB" sz="1600" b="1" dirty="0">
                <a:solidFill>
                  <a:srgbClr val="305062"/>
                </a:solidFill>
                <a:latin typeface="Century Gothic" panose="020B0502020202020204" pitchFamily="34" charset="0"/>
                <a:cs typeface="Levenim MT" pitchFamily="2" charset="-79"/>
              </a:rPr>
              <a:t>Academia</a:t>
            </a:r>
          </a:p>
        </p:txBody>
      </p:sp>
      <p:sp>
        <p:nvSpPr>
          <p:cNvPr id="19" name="TextBox 18"/>
          <p:cNvSpPr txBox="1"/>
          <p:nvPr/>
        </p:nvSpPr>
        <p:spPr>
          <a:xfrm>
            <a:off x="7644680" y="2484186"/>
            <a:ext cx="1475656" cy="584775"/>
          </a:xfrm>
          <a:prstGeom prst="rect">
            <a:avLst/>
          </a:prstGeom>
          <a:noFill/>
        </p:spPr>
        <p:txBody>
          <a:bodyPr wrap="square" rtlCol="0">
            <a:spAutoFit/>
          </a:bodyPr>
          <a:lstStyle/>
          <a:p>
            <a:r>
              <a:rPr lang="en-GB" sz="1600" b="1" dirty="0">
                <a:solidFill>
                  <a:srgbClr val="305062"/>
                </a:solidFill>
                <a:latin typeface="Century Gothic" panose="020B0502020202020204" pitchFamily="34" charset="0"/>
                <a:cs typeface="Levenim MT" pitchFamily="2" charset="-79"/>
              </a:rPr>
              <a:t>European Commission</a:t>
            </a:r>
          </a:p>
        </p:txBody>
      </p:sp>
      <p:pic>
        <p:nvPicPr>
          <p:cNvPr id="4" name="Picture 3"/>
          <p:cNvPicPr>
            <a:picLocks noChangeAspect="1"/>
          </p:cNvPicPr>
          <p:nvPr/>
        </p:nvPicPr>
        <p:blipFill>
          <a:blip r:embed="rId3" cstate="print">
            <a:clrChange>
              <a:clrFrom>
                <a:srgbClr val="FFFFFF"/>
              </a:clrFrom>
              <a:clrTo>
                <a:srgbClr val="FFFFFF">
                  <a:alpha val="0"/>
                </a:srgbClr>
              </a:clrTo>
            </a:clrChange>
            <a:duotone>
              <a:prstClr val="black"/>
              <a:srgbClr val="0E78A5">
                <a:tint val="45000"/>
                <a:satMod val="400000"/>
              </a:srgbClr>
            </a:duotone>
            <a:extLst>
              <a:ext uri="{28A0092B-C50C-407E-A947-70E740481C1C}">
                <a14:useLocalDpi xmlns:a14="http://schemas.microsoft.com/office/drawing/2010/main" val="0"/>
              </a:ext>
            </a:extLst>
          </a:blip>
          <a:stretch>
            <a:fillRect/>
          </a:stretch>
        </p:blipFill>
        <p:spPr>
          <a:xfrm>
            <a:off x="3643358" y="2852937"/>
            <a:ext cx="1012483" cy="101248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80692"/>
          <a:stretch/>
        </p:blipFill>
        <p:spPr>
          <a:xfrm>
            <a:off x="3843222" y="4627586"/>
            <a:ext cx="577919" cy="582161"/>
          </a:xfrm>
          <a:prstGeom prst="rect">
            <a:avLst/>
          </a:prstGeom>
        </p:spPr>
      </p:pic>
      <p:pic>
        <p:nvPicPr>
          <p:cNvPr id="35" name="Picture 3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99856" y="5373708"/>
            <a:ext cx="1517414" cy="530987"/>
          </a:xfrm>
          <a:prstGeom prst="rect">
            <a:avLst/>
          </a:prstGeom>
        </p:spPr>
      </p:pic>
      <p:pic>
        <p:nvPicPr>
          <p:cNvPr id="11" name="Picture 10"/>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31696" y="3770041"/>
            <a:ext cx="981458" cy="83210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7934" y="2911401"/>
            <a:ext cx="1201046" cy="83292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6026" y="1392673"/>
            <a:ext cx="929168" cy="929168"/>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0336" y="4604621"/>
            <a:ext cx="752001" cy="507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p:cNvPicPr>
            <a:picLocks noChangeAspect="1"/>
          </p:cNvPicPr>
          <p:nvPr/>
        </p:nvPicPr>
        <p:blipFill>
          <a:blip r:embed="rId10" cstate="print"/>
          <a:stretch>
            <a:fillRect/>
          </a:stretch>
        </p:blipFill>
        <p:spPr>
          <a:xfrm>
            <a:off x="5107229" y="2109705"/>
            <a:ext cx="967408" cy="701394"/>
          </a:xfrm>
          <a:prstGeom prst="rect">
            <a:avLst/>
          </a:prstGeom>
        </p:spPr>
      </p:pic>
    </p:spTree>
    <p:extLst>
      <p:ext uri="{BB962C8B-B14F-4D97-AF65-F5344CB8AC3E}">
        <p14:creationId xmlns:p14="http://schemas.microsoft.com/office/powerpoint/2010/main" val="335685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77"/>
          <p:cNvSpPr/>
          <p:nvPr/>
        </p:nvSpPr>
        <p:spPr bwMode="auto">
          <a:xfrm>
            <a:off x="1842482" y="5590711"/>
            <a:ext cx="882000" cy="882000"/>
          </a:xfrm>
          <a:prstGeom prst="ellipse">
            <a:avLst/>
          </a:prstGeom>
          <a:solidFill>
            <a:srgbClr val="30475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77" name="Oval 76"/>
          <p:cNvSpPr/>
          <p:nvPr/>
        </p:nvSpPr>
        <p:spPr bwMode="auto">
          <a:xfrm>
            <a:off x="1756462" y="4328884"/>
            <a:ext cx="1153131" cy="1283098"/>
          </a:xfrm>
          <a:prstGeom prst="ellipse">
            <a:avLst/>
          </a:prstGeom>
          <a:solidFill>
            <a:srgbClr val="0B795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76" name="Oval 75"/>
          <p:cNvSpPr/>
          <p:nvPr/>
        </p:nvSpPr>
        <p:spPr bwMode="auto">
          <a:xfrm>
            <a:off x="1756462" y="3177918"/>
            <a:ext cx="1355037" cy="1195061"/>
          </a:xfrm>
          <a:prstGeom prst="ellipse">
            <a:avLst/>
          </a:prstGeom>
          <a:solidFill>
            <a:srgbClr val="C6593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75" name="Oval 74"/>
          <p:cNvSpPr/>
          <p:nvPr/>
        </p:nvSpPr>
        <p:spPr bwMode="auto">
          <a:xfrm>
            <a:off x="1798005" y="2348880"/>
            <a:ext cx="864096" cy="882000"/>
          </a:xfrm>
          <a:prstGeom prst="ellipse">
            <a:avLst/>
          </a:prstGeom>
          <a:solidFill>
            <a:srgbClr val="B7922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74" name="Oval 73"/>
          <p:cNvSpPr/>
          <p:nvPr/>
        </p:nvSpPr>
        <p:spPr bwMode="auto">
          <a:xfrm>
            <a:off x="1704374" y="1499883"/>
            <a:ext cx="882000" cy="882000"/>
          </a:xfrm>
          <a:prstGeom prst="ellipse">
            <a:avLst/>
          </a:prstGeom>
          <a:solidFill>
            <a:srgbClr val="3B97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2" name="Title 1"/>
          <p:cNvSpPr>
            <a:spLocks noGrp="1"/>
          </p:cNvSpPr>
          <p:nvPr>
            <p:ph type="title"/>
          </p:nvPr>
        </p:nvSpPr>
        <p:spPr/>
        <p:txBody>
          <a:bodyPr/>
          <a:lstStyle/>
          <a:p>
            <a:r>
              <a:rPr lang="en-GB" dirty="0"/>
              <a:t>Example Research Projects</a:t>
            </a:r>
            <a:endParaRPr lang="en-US" dirty="0"/>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defRPr/>
            </a:pPr>
            <a:fld id="{DCBFCFD3-9F8E-401F-A207-4146C728F5D9}" type="slidenum">
              <a:rPr lang="en-GB">
                <a:solidFill>
                  <a:srgbClr val="053E59"/>
                </a:solidFill>
              </a:rPr>
              <a:pPr eaLnBrk="0" fontAlgn="base" hangingPunct="0">
                <a:spcBef>
                  <a:spcPct val="0"/>
                </a:spcBef>
                <a:spcAft>
                  <a:spcPct val="0"/>
                </a:spcAft>
                <a:defRPr/>
              </a:pPr>
              <a:t>15</a:t>
            </a:fld>
            <a:endParaRPr lang="en-GB" dirty="0">
              <a:solidFill>
                <a:srgbClr val="053E59"/>
              </a:solidFill>
            </a:endParaRPr>
          </a:p>
        </p:txBody>
      </p:sp>
      <p:grpSp>
        <p:nvGrpSpPr>
          <p:cNvPr id="40" name="Group 96"/>
          <p:cNvGrpSpPr/>
          <p:nvPr/>
        </p:nvGrpSpPr>
        <p:grpSpPr>
          <a:xfrm>
            <a:off x="2196174" y="2349619"/>
            <a:ext cx="8183294" cy="880522"/>
            <a:chOff x="782320" y="2387655"/>
            <a:chExt cx="8183294" cy="880522"/>
          </a:xfrm>
        </p:grpSpPr>
        <p:sp>
          <p:nvSpPr>
            <p:cNvPr id="41" name="Pentagon 40"/>
            <p:cNvSpPr/>
            <p:nvPr/>
          </p:nvSpPr>
          <p:spPr bwMode="auto">
            <a:xfrm>
              <a:off x="791466" y="2387655"/>
              <a:ext cx="8174148" cy="880522"/>
            </a:xfrm>
            <a:prstGeom prst="homePlate">
              <a:avLst>
                <a:gd name="adj" fmla="val 23874"/>
              </a:avLst>
            </a:prstGeom>
            <a:solidFill>
              <a:srgbClr val="D3AC41"/>
            </a:solidFill>
            <a:ln w="9525" cap="flat" cmpd="sng" algn="ctr">
              <a:noFill/>
              <a:prstDash val="solid"/>
              <a:round/>
              <a:headEnd type="none" w="med" len="med"/>
              <a:tailEnd type="none" w="med" len="med"/>
            </a:ln>
            <a:effectLst/>
          </p:spPr>
          <p:txBody>
            <a:bodyPr vert="horz" wrap="square" lIns="91440" tIns="45720" rIns="936000" bIns="45720" numCol="1" rtlCol="0" anchor="ctr" anchorCtr="0" compatLnSpc="1">
              <a:prstTxWarp prst="textNoShape">
                <a:avLst/>
              </a:prstTxWarp>
            </a:bodyPr>
            <a:lstStyle/>
            <a:p>
              <a:pPr marL="1701800">
                <a:defRPr/>
              </a:pPr>
              <a:r>
                <a:rPr lang="en-US" sz="1600" kern="0" dirty="0">
                  <a:solidFill>
                    <a:schemeClr val="bg1"/>
                  </a:solidFill>
                  <a:latin typeface="Arial" charset="0"/>
                  <a:ea typeface="ＭＳ Ｐゴシック" pitchFamily="1" charset="-128"/>
                  <a:cs typeface="Aharoni" pitchFamily="2" charset="-79"/>
                </a:rPr>
                <a:t>Linking administrative sources to produce income estimates at lower levels of geography to meet a user need to enable policy makers to plan and provide public services</a:t>
              </a:r>
            </a:p>
          </p:txBody>
        </p:sp>
        <p:sp>
          <p:nvSpPr>
            <p:cNvPr id="43" name="Pentagon 42"/>
            <p:cNvSpPr/>
            <p:nvPr/>
          </p:nvSpPr>
          <p:spPr bwMode="auto">
            <a:xfrm>
              <a:off x="782320" y="2387655"/>
              <a:ext cx="1764110" cy="880522"/>
            </a:xfrm>
            <a:prstGeom prst="homePlate">
              <a:avLst>
                <a:gd name="adj" fmla="val 29798"/>
              </a:avLst>
            </a:prstGeom>
            <a:solidFill>
              <a:srgbClr val="B7922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en-GB" b="1" kern="0" dirty="0">
                  <a:solidFill>
                    <a:srgbClr val="EEEEEE"/>
                  </a:solidFill>
                  <a:latin typeface="Calibri Light"/>
                  <a:ea typeface="ＭＳ Ｐゴシック" pitchFamily="1" charset="-128"/>
                  <a:cs typeface="Aharoni" pitchFamily="2" charset="-79"/>
                </a:rPr>
                <a:t>Estimating income from admin sources</a:t>
              </a:r>
              <a:endParaRPr lang="en-US" b="1" kern="0" dirty="0">
                <a:solidFill>
                  <a:srgbClr val="EEEEEE"/>
                </a:solidFill>
                <a:latin typeface="Calibri Light"/>
                <a:ea typeface="ＭＳ Ｐゴシック" pitchFamily="1" charset="-128"/>
                <a:cs typeface="Aharoni" pitchFamily="2" charset="-79"/>
              </a:endParaRPr>
            </a:p>
          </p:txBody>
        </p:sp>
      </p:grpSp>
      <p:grpSp>
        <p:nvGrpSpPr>
          <p:cNvPr id="45" name="Group 95"/>
          <p:cNvGrpSpPr/>
          <p:nvPr/>
        </p:nvGrpSpPr>
        <p:grpSpPr>
          <a:xfrm>
            <a:off x="2094574" y="1490018"/>
            <a:ext cx="8192446" cy="880523"/>
            <a:chOff x="782320" y="1505992"/>
            <a:chExt cx="8192446" cy="880523"/>
          </a:xfrm>
        </p:grpSpPr>
        <p:sp>
          <p:nvSpPr>
            <p:cNvPr id="46" name="Pentagon 45"/>
            <p:cNvSpPr/>
            <p:nvPr/>
          </p:nvSpPr>
          <p:spPr bwMode="auto">
            <a:xfrm>
              <a:off x="789050" y="1505992"/>
              <a:ext cx="8185716" cy="880522"/>
            </a:xfrm>
            <a:prstGeom prst="homePlate">
              <a:avLst>
                <a:gd name="adj" fmla="val 23225"/>
              </a:avLst>
            </a:prstGeom>
            <a:solidFill>
              <a:srgbClr val="5ABEBC"/>
            </a:solidFill>
            <a:ln w="9525" cap="flat" cmpd="sng" algn="ctr">
              <a:noFill/>
              <a:prstDash val="solid"/>
              <a:round/>
              <a:headEnd type="none" w="med" len="med"/>
              <a:tailEnd type="none" w="med" len="med"/>
            </a:ln>
            <a:effectLst/>
          </p:spPr>
          <p:txBody>
            <a:bodyPr vert="horz" wrap="square" lIns="90000" tIns="45720" rIns="936000" bIns="45720" numCol="1" rtlCol="0" anchor="ctr" anchorCtr="0" compatLnSpc="1">
              <a:prstTxWarp prst="textNoShape">
                <a:avLst/>
              </a:prstTxWarp>
            </a:bodyPr>
            <a:lstStyle/>
            <a:p>
              <a:pPr marL="1701800">
                <a:defRPr/>
              </a:pPr>
              <a:r>
                <a:rPr lang="en-US" sz="1600" kern="0" dirty="0">
                  <a:solidFill>
                    <a:schemeClr val="bg1"/>
                  </a:solidFill>
                  <a:latin typeface="Arial" panose="020B0604020202020204" pitchFamily="34" charset="0"/>
                  <a:ea typeface="ＭＳ Ｐゴシック" pitchFamily="34" charset="-128"/>
                </a:rPr>
                <a:t>Linking suicide deaths data to Higher Education student registry data to provide evidence to assist in measures to prevent student suicides.</a:t>
              </a:r>
              <a:r>
                <a:rPr lang="en-US" sz="1600" kern="0" dirty="0">
                  <a:solidFill>
                    <a:srgbClr val="223240"/>
                  </a:solidFill>
                  <a:latin typeface="Arial" panose="020B0604020202020204" pitchFamily="34" charset="0"/>
                  <a:ea typeface="ＭＳ Ｐゴシック" pitchFamily="34" charset="-128"/>
                </a:rPr>
                <a:t>.</a:t>
              </a:r>
            </a:p>
          </p:txBody>
        </p:sp>
        <p:sp>
          <p:nvSpPr>
            <p:cNvPr id="47" name="Pentagon 46"/>
            <p:cNvSpPr/>
            <p:nvPr/>
          </p:nvSpPr>
          <p:spPr bwMode="auto">
            <a:xfrm>
              <a:off x="782320" y="1505993"/>
              <a:ext cx="1764110" cy="880522"/>
            </a:xfrm>
            <a:prstGeom prst="homePlate">
              <a:avLst>
                <a:gd name="adj" fmla="val 29798"/>
              </a:avLst>
            </a:prstGeom>
            <a:solidFill>
              <a:srgbClr val="3B979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en-GB" b="1" kern="0" dirty="0">
                  <a:solidFill>
                    <a:srgbClr val="EEEEEE"/>
                  </a:solidFill>
                  <a:latin typeface="Calibri Light"/>
                  <a:ea typeface="ＭＳ Ｐゴシック" pitchFamily="1" charset="-128"/>
                  <a:cs typeface="Aharoni" pitchFamily="2" charset="-79"/>
                </a:rPr>
                <a:t>Student suicide data</a:t>
              </a:r>
              <a:endParaRPr lang="en-US" b="1" kern="0" dirty="0">
                <a:solidFill>
                  <a:srgbClr val="EEEEEE"/>
                </a:solidFill>
                <a:latin typeface="Calibri Light"/>
                <a:ea typeface="ＭＳ Ｐゴシック" pitchFamily="1" charset="-128"/>
                <a:cs typeface="Aharoni" pitchFamily="2" charset="-79"/>
              </a:endParaRPr>
            </a:p>
          </p:txBody>
        </p:sp>
      </p:grpSp>
      <p:sp>
        <p:nvSpPr>
          <p:cNvPr id="50" name="Slide Number Placeholder 3"/>
          <p:cNvSpPr txBox="1">
            <a:spLocks/>
          </p:cNvSpPr>
          <p:nvPr/>
        </p:nvSpPr>
        <p:spPr>
          <a:xfrm>
            <a:off x="8377872" y="5997908"/>
            <a:ext cx="1905000" cy="457200"/>
          </a:xfrm>
          <a:prstGeom prst="rect">
            <a:avLst/>
          </a:prstGeom>
        </p:spPr>
        <p:txBody>
          <a:bodyPr vert="horz" lIns="91440" tIns="45720" rIns="91440" bIns="45720" rtlCol="0" anchor="ctr"/>
          <a:lstStyle/>
          <a:p>
            <a:pPr algn="r" defTabSz="457200">
              <a:defRPr/>
            </a:pPr>
            <a:fld id="{DCBFCFD3-9F8E-401F-A207-4146C728F5D9}" type="slidenum">
              <a:rPr lang="en-GB" sz="1200">
                <a:solidFill>
                  <a:srgbClr val="223240">
                    <a:tint val="75000"/>
                  </a:srgbClr>
                </a:solidFill>
                <a:latin typeface="Calibri"/>
                <a:ea typeface="ＭＳ Ｐゴシック"/>
              </a:rPr>
              <a:pPr algn="r" defTabSz="457200">
                <a:defRPr/>
              </a:pPr>
              <a:t>15</a:t>
            </a:fld>
            <a:endParaRPr lang="en-GB" sz="1200" dirty="0">
              <a:solidFill>
                <a:srgbClr val="223240">
                  <a:tint val="75000"/>
                </a:srgbClr>
              </a:solidFill>
              <a:latin typeface="Calibri"/>
              <a:ea typeface="ＭＳ Ｐゴシック"/>
            </a:endParaRPr>
          </a:p>
        </p:txBody>
      </p:sp>
      <p:grpSp>
        <p:nvGrpSpPr>
          <p:cNvPr id="51" name="Group 97"/>
          <p:cNvGrpSpPr/>
          <p:nvPr/>
        </p:nvGrpSpPr>
        <p:grpSpPr>
          <a:xfrm>
            <a:off x="2071501" y="3225873"/>
            <a:ext cx="8467527" cy="1147107"/>
            <a:chOff x="510988" y="3268694"/>
            <a:chExt cx="8467527" cy="1147107"/>
          </a:xfrm>
        </p:grpSpPr>
        <p:sp>
          <p:nvSpPr>
            <p:cNvPr id="52" name="Pentagon 51"/>
            <p:cNvSpPr/>
            <p:nvPr/>
          </p:nvSpPr>
          <p:spPr bwMode="auto">
            <a:xfrm>
              <a:off x="792115" y="3268694"/>
              <a:ext cx="8186400" cy="1147107"/>
            </a:xfrm>
            <a:prstGeom prst="homePlate">
              <a:avLst>
                <a:gd name="adj" fmla="val 24058"/>
              </a:avLst>
            </a:prstGeom>
            <a:solidFill>
              <a:srgbClr val="A5634A"/>
            </a:solidFill>
            <a:ln w="9525" cap="flat" cmpd="sng" algn="ctr">
              <a:noFill/>
              <a:prstDash val="solid"/>
              <a:round/>
              <a:headEnd type="none" w="med" len="med"/>
              <a:tailEnd type="none" w="med" len="med"/>
            </a:ln>
            <a:effectLst/>
          </p:spPr>
          <p:txBody>
            <a:bodyPr vert="horz" wrap="square" lIns="91440" tIns="45720" rIns="936000" bIns="45720" numCol="1" rtlCol="0" anchor="ctr" anchorCtr="0" compatLnSpc="1">
              <a:prstTxWarp prst="textNoShape">
                <a:avLst/>
              </a:prstTxWarp>
            </a:bodyPr>
            <a:lstStyle/>
            <a:p>
              <a:pPr marL="1701800">
                <a:defRPr/>
              </a:pPr>
              <a:r>
                <a:rPr lang="en-US" sz="1600" kern="0" dirty="0">
                  <a:solidFill>
                    <a:srgbClr val="FFFFFF"/>
                  </a:solidFill>
                  <a:latin typeface="Arial" panose="020B0604020202020204" pitchFamily="34" charset="0"/>
                  <a:ea typeface="ＭＳ Ｐゴシック" pitchFamily="1" charset="-128"/>
                  <a:cs typeface="Aharoni" pitchFamily="2" charset="-79"/>
                </a:rPr>
                <a:t>Using the Annual Pop Survey and Annual Business survey to provide an evidence base of aggregate outputs about the effects of migrant workers on London’s economy to inform government </a:t>
              </a:r>
              <a:r>
                <a:rPr lang="en-US" sz="1600" kern="0" dirty="0" err="1">
                  <a:solidFill>
                    <a:srgbClr val="FFFFFF"/>
                  </a:solidFill>
                  <a:latin typeface="Arial" panose="020B0604020202020204" pitchFamily="34" charset="0"/>
                  <a:ea typeface="ＭＳ Ｐゴシック" pitchFamily="1" charset="-128"/>
                  <a:cs typeface="Aharoni" pitchFamily="2" charset="-79"/>
                </a:rPr>
                <a:t>poilcy</a:t>
              </a:r>
              <a:r>
                <a:rPr lang="en-US" sz="1600" kern="0" dirty="0">
                  <a:solidFill>
                    <a:srgbClr val="FFFFFF"/>
                  </a:solidFill>
                  <a:latin typeface="Arial" panose="020B0604020202020204" pitchFamily="34" charset="0"/>
                  <a:ea typeface="ＭＳ Ｐゴシック" pitchFamily="1" charset="-128"/>
                  <a:cs typeface="Aharoni" pitchFamily="2" charset="-79"/>
                </a:rPr>
                <a:t> on migration.</a:t>
              </a:r>
            </a:p>
          </p:txBody>
        </p:sp>
        <p:sp>
          <p:nvSpPr>
            <p:cNvPr id="53" name="Pentagon 52"/>
            <p:cNvSpPr/>
            <p:nvPr/>
          </p:nvSpPr>
          <p:spPr bwMode="auto">
            <a:xfrm>
              <a:off x="510988" y="3277290"/>
              <a:ext cx="1888783" cy="1038548"/>
            </a:xfrm>
            <a:prstGeom prst="homePlate">
              <a:avLst>
                <a:gd name="adj" fmla="val 29798"/>
              </a:avLst>
            </a:prstGeom>
            <a:solidFill>
              <a:srgbClr val="C6593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en-US" b="1" kern="0" dirty="0">
                  <a:solidFill>
                    <a:srgbClr val="EEEEEE"/>
                  </a:solidFill>
                  <a:latin typeface="Calibri Light"/>
                  <a:ea typeface="ＭＳ Ｐゴシック" pitchFamily="1" charset="-128"/>
                  <a:cs typeface="Aharoni" pitchFamily="2" charset="-79"/>
                </a:rPr>
                <a:t>Migrant workers and London’s economy </a:t>
              </a:r>
            </a:p>
          </p:txBody>
        </p:sp>
      </p:grpSp>
      <p:grpSp>
        <p:nvGrpSpPr>
          <p:cNvPr id="61" name="Group 99"/>
          <p:cNvGrpSpPr/>
          <p:nvPr/>
        </p:nvGrpSpPr>
        <p:grpSpPr>
          <a:xfrm>
            <a:off x="2309736" y="5594300"/>
            <a:ext cx="8196559" cy="946200"/>
            <a:chOff x="782320" y="5006827"/>
            <a:chExt cx="8196559" cy="946200"/>
          </a:xfrm>
        </p:grpSpPr>
        <p:sp>
          <p:nvSpPr>
            <p:cNvPr id="62" name="Pentagon 61"/>
            <p:cNvSpPr/>
            <p:nvPr/>
          </p:nvSpPr>
          <p:spPr bwMode="auto">
            <a:xfrm>
              <a:off x="792479" y="5006827"/>
              <a:ext cx="8186400" cy="946200"/>
            </a:xfrm>
            <a:prstGeom prst="homePlate">
              <a:avLst>
                <a:gd name="adj" fmla="val 24130"/>
              </a:avLst>
            </a:prstGeom>
            <a:solidFill>
              <a:srgbClr val="223240">
                <a:lumMod val="75000"/>
                <a:lumOff val="25000"/>
              </a:srgbClr>
            </a:solidFill>
            <a:ln w="9525" cap="flat" cmpd="sng" algn="ctr">
              <a:noFill/>
              <a:prstDash val="solid"/>
              <a:round/>
              <a:headEnd type="none" w="med" len="med"/>
              <a:tailEnd type="none" w="med" len="med"/>
            </a:ln>
            <a:effectLst/>
          </p:spPr>
          <p:txBody>
            <a:bodyPr vert="horz" wrap="square" lIns="91440" tIns="45720" rIns="936000" bIns="45720" numCol="1" rtlCol="0" anchor="ctr" anchorCtr="0" compatLnSpc="1">
              <a:prstTxWarp prst="textNoShape">
                <a:avLst/>
              </a:prstTxWarp>
            </a:bodyPr>
            <a:lstStyle/>
            <a:p>
              <a:pPr marL="1704975" indent="1588">
                <a:defRPr/>
              </a:pPr>
              <a:r>
                <a:rPr lang="en-GB" sz="1600" kern="0" dirty="0">
                  <a:solidFill>
                    <a:srgbClr val="EEEEEE"/>
                  </a:solidFill>
                  <a:latin typeface="+mj-lt"/>
                  <a:ea typeface="ＭＳ Ｐゴシック" pitchFamily="34" charset="-128"/>
                </a:rPr>
                <a:t>The inclusion of questions on abuse during childhood on the Crime Survey for England and Wales to meet a demand for better statistics on child abuse. </a:t>
              </a:r>
            </a:p>
          </p:txBody>
        </p:sp>
        <p:sp>
          <p:nvSpPr>
            <p:cNvPr id="63" name="Pentagon 62"/>
            <p:cNvSpPr/>
            <p:nvPr/>
          </p:nvSpPr>
          <p:spPr bwMode="auto">
            <a:xfrm>
              <a:off x="782320" y="5006827"/>
              <a:ext cx="1764110" cy="880522"/>
            </a:xfrm>
            <a:prstGeom prst="homePlate">
              <a:avLst>
                <a:gd name="adj" fmla="val 29798"/>
              </a:avLst>
            </a:prstGeom>
            <a:solidFill>
              <a:srgbClr val="30475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en-GB" b="1" kern="0" dirty="0">
                  <a:solidFill>
                    <a:srgbClr val="EEEEEE"/>
                  </a:solidFill>
                  <a:latin typeface="Calibri Light"/>
                  <a:ea typeface="ＭＳ Ｐゴシック" pitchFamily="1" charset="-128"/>
                  <a:cs typeface="Aharoni" pitchFamily="2" charset="-79"/>
                </a:rPr>
                <a:t>Ethical review of the crime survey </a:t>
              </a:r>
            </a:p>
          </p:txBody>
        </p:sp>
      </p:grpSp>
      <p:grpSp>
        <p:nvGrpSpPr>
          <p:cNvPr id="66" name="Group 98"/>
          <p:cNvGrpSpPr/>
          <p:nvPr/>
        </p:nvGrpSpPr>
        <p:grpSpPr>
          <a:xfrm>
            <a:off x="2274396" y="4324616"/>
            <a:ext cx="8317744" cy="1266070"/>
            <a:chOff x="550094" y="4322208"/>
            <a:chExt cx="8317744" cy="880522"/>
          </a:xfrm>
        </p:grpSpPr>
        <p:sp>
          <p:nvSpPr>
            <p:cNvPr id="67" name="Pentagon 66"/>
            <p:cNvSpPr/>
            <p:nvPr/>
          </p:nvSpPr>
          <p:spPr bwMode="auto">
            <a:xfrm>
              <a:off x="681438" y="4322208"/>
              <a:ext cx="8186400" cy="880522"/>
            </a:xfrm>
            <a:prstGeom prst="homePlate">
              <a:avLst>
                <a:gd name="adj" fmla="val 24216"/>
              </a:avLst>
            </a:prstGeom>
            <a:solidFill>
              <a:srgbClr val="10B086"/>
            </a:solidFill>
            <a:ln w="9525" cap="flat" cmpd="sng" algn="ctr">
              <a:noFill/>
              <a:prstDash val="solid"/>
              <a:round/>
              <a:headEnd type="none" w="med" len="med"/>
              <a:tailEnd type="none" w="med" len="med"/>
            </a:ln>
            <a:effectLst/>
          </p:spPr>
          <p:txBody>
            <a:bodyPr vert="horz" wrap="square" lIns="91440" tIns="45720" rIns="936000" bIns="45720" numCol="1" rtlCol="0" anchor="ctr" anchorCtr="0" compatLnSpc="1">
              <a:prstTxWarp prst="textNoShape">
                <a:avLst/>
              </a:prstTxWarp>
            </a:bodyPr>
            <a:lstStyle/>
            <a:p>
              <a:pPr marL="1701800">
                <a:defRPr/>
              </a:pPr>
              <a:r>
                <a:rPr lang="en-US" sz="1600" kern="0" dirty="0">
                  <a:solidFill>
                    <a:srgbClr val="EEEEEE"/>
                  </a:solidFill>
                  <a:latin typeface="Arial" panose="020B0604020202020204" pitchFamily="34" charset="0"/>
                  <a:ea typeface="ＭＳ Ｐゴシック" pitchFamily="34" charset="-128"/>
                </a:rPr>
                <a:t>Linking  death records, census data and data on those who have accessed mental health services to identify physical and mental health conditions that commonly co-occur so that the health service can provide a better service.</a:t>
              </a:r>
            </a:p>
          </p:txBody>
        </p:sp>
        <p:sp>
          <p:nvSpPr>
            <p:cNvPr id="68" name="Pentagon 67"/>
            <p:cNvSpPr/>
            <p:nvPr/>
          </p:nvSpPr>
          <p:spPr bwMode="auto">
            <a:xfrm>
              <a:off x="550094" y="4322208"/>
              <a:ext cx="1764110" cy="880522"/>
            </a:xfrm>
            <a:prstGeom prst="homePlate">
              <a:avLst>
                <a:gd name="adj" fmla="val 29798"/>
              </a:avLst>
            </a:prstGeom>
            <a:solidFill>
              <a:srgbClr val="0B795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en-GB" b="1" kern="0" dirty="0">
                  <a:solidFill>
                    <a:srgbClr val="EEEEEE"/>
                  </a:solidFill>
                  <a:latin typeface="Calibri Light"/>
                  <a:ea typeface="ＭＳ Ｐゴシック" pitchFamily="1" charset="-128"/>
                  <a:cs typeface="Aharoni" pitchFamily="2" charset="-79"/>
                </a:rPr>
                <a:t>Investigating Mental Health Analysis</a:t>
              </a:r>
            </a:p>
          </p:txBody>
        </p:sp>
      </p:grpSp>
      <p:sp>
        <p:nvSpPr>
          <p:cNvPr id="72" name="TextBox 71"/>
          <p:cNvSpPr txBox="1"/>
          <p:nvPr/>
        </p:nvSpPr>
        <p:spPr>
          <a:xfrm>
            <a:off x="1560513" y="6474822"/>
            <a:ext cx="510988" cy="338554"/>
          </a:xfrm>
          <a:prstGeom prst="rect">
            <a:avLst/>
          </a:prstGeom>
          <a:noFill/>
        </p:spPr>
        <p:txBody>
          <a:bodyPr wrap="square" rtlCol="0">
            <a:spAutoFit/>
          </a:bodyPr>
          <a:lstStyle/>
          <a:p>
            <a:pPr>
              <a:defRPr/>
            </a:pPr>
            <a:r>
              <a:rPr lang="en-GB" sz="1600" i="1" kern="0" dirty="0">
                <a:solidFill>
                  <a:srgbClr val="EEEEEE"/>
                </a:solidFill>
                <a:latin typeface="Arial" charset="0"/>
                <a:ea typeface="ＭＳ Ｐゴシック" pitchFamily="34" charset="-128"/>
              </a:rPr>
              <a:t>HS</a:t>
            </a:r>
            <a:endParaRPr lang="en-US" sz="1600" i="1" kern="0" dirty="0">
              <a:solidFill>
                <a:srgbClr val="EEEEEE"/>
              </a:solidFill>
              <a:latin typeface="Arial" charset="0"/>
              <a:ea typeface="ＭＳ Ｐゴシック" pitchFamily="34" charset="-128"/>
            </a:endParaRPr>
          </a:p>
        </p:txBody>
      </p:sp>
      <p:sp>
        <p:nvSpPr>
          <p:cNvPr id="73" name="TextBox 72"/>
          <p:cNvSpPr txBox="1"/>
          <p:nvPr/>
        </p:nvSpPr>
        <p:spPr>
          <a:xfrm>
            <a:off x="9090866" y="6474822"/>
            <a:ext cx="1613647" cy="338554"/>
          </a:xfrm>
          <a:prstGeom prst="rect">
            <a:avLst/>
          </a:prstGeom>
          <a:noFill/>
        </p:spPr>
        <p:txBody>
          <a:bodyPr wrap="square" rtlCol="0">
            <a:spAutoFit/>
          </a:bodyPr>
          <a:lstStyle/>
          <a:p>
            <a:pPr algn="r">
              <a:defRPr/>
            </a:pPr>
            <a:fld id="{9006BCE2-22FB-47EF-BC73-ABB30AAF3EE9}" type="slidenum">
              <a:rPr lang="en-US" sz="1600" kern="0">
                <a:solidFill>
                  <a:srgbClr val="EEEEEE"/>
                </a:solidFill>
                <a:latin typeface="Arial" charset="0"/>
                <a:ea typeface="ＭＳ Ｐゴシック" pitchFamily="34" charset="-128"/>
              </a:rPr>
              <a:pPr algn="r">
                <a:defRPr/>
              </a:pPr>
              <a:t>15</a:t>
            </a:fld>
            <a:endParaRPr lang="en-US" sz="1600" kern="0" dirty="0">
              <a:solidFill>
                <a:srgbClr val="EEEEEE"/>
              </a:solidFill>
              <a:latin typeface="Arial" charset="0"/>
              <a:ea typeface="ＭＳ Ｐゴシック" pitchFamily="34" charset="-128"/>
            </a:endParaRPr>
          </a:p>
        </p:txBody>
      </p:sp>
    </p:spTree>
    <p:extLst>
      <p:ext uri="{BB962C8B-B14F-4D97-AF65-F5344CB8AC3E}">
        <p14:creationId xmlns:p14="http://schemas.microsoft.com/office/powerpoint/2010/main" val="117932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3B0D-E182-4096-A9EE-37BF1F897C8D}"/>
              </a:ext>
            </a:extLst>
          </p:cNvPr>
          <p:cNvSpPr>
            <a:spLocks noGrp="1"/>
          </p:cNvSpPr>
          <p:nvPr>
            <p:ph type="title"/>
          </p:nvPr>
        </p:nvSpPr>
        <p:spPr>
          <a:xfrm>
            <a:off x="551145" y="353035"/>
            <a:ext cx="10515600" cy="1325563"/>
          </a:xfrm>
        </p:spPr>
        <p:txBody>
          <a:bodyPr/>
          <a:lstStyle/>
          <a:p>
            <a:r>
              <a:rPr lang="en-GB" b="1" dirty="0"/>
              <a:t>The DEA: Statistics Strand</a:t>
            </a:r>
          </a:p>
        </p:txBody>
      </p:sp>
      <p:sp>
        <p:nvSpPr>
          <p:cNvPr id="3" name="Content Placeholder 2">
            <a:extLst>
              <a:ext uri="{FF2B5EF4-FFF2-40B4-BE49-F238E27FC236}">
                <a16:creationId xmlns:a16="http://schemas.microsoft.com/office/drawing/2014/main" id="{7032A960-8C00-4767-8510-8FB0F9C9409D}"/>
              </a:ext>
            </a:extLst>
          </p:cNvPr>
          <p:cNvSpPr>
            <a:spLocks noGrp="1"/>
          </p:cNvSpPr>
          <p:nvPr>
            <p:ph idx="1"/>
          </p:nvPr>
        </p:nvSpPr>
        <p:spPr>
          <a:xfrm>
            <a:off x="838200" y="1825625"/>
            <a:ext cx="6967330" cy="4628184"/>
          </a:xfrm>
        </p:spPr>
        <p:txBody>
          <a:bodyPr>
            <a:normAutofit fontScale="55000" lnSpcReduction="20000"/>
          </a:bodyPr>
          <a:lstStyle/>
          <a:p>
            <a:r>
              <a:rPr lang="en-GB" sz="4200" dirty="0"/>
              <a:t>A statutory right of access for UKSA/ONS to information required to support any of UKSA’s functions held by:</a:t>
            </a:r>
          </a:p>
          <a:p>
            <a:pPr lvl="1"/>
            <a:r>
              <a:rPr lang="en-GB" sz="3800" dirty="0"/>
              <a:t> Government Departments, </a:t>
            </a:r>
          </a:p>
          <a:p>
            <a:pPr lvl="1"/>
            <a:r>
              <a:rPr lang="en-GB" sz="3800" dirty="0"/>
              <a:t>other public authorities, and </a:t>
            </a:r>
          </a:p>
          <a:p>
            <a:pPr lvl="1"/>
            <a:r>
              <a:rPr lang="en-GB" sz="3800" dirty="0"/>
              <a:t>large/medium-sized undertakings (businesses and charities) where the information is</a:t>
            </a:r>
          </a:p>
          <a:p>
            <a:endParaRPr lang="en-GB" sz="4200" dirty="0"/>
          </a:p>
          <a:p>
            <a:r>
              <a:rPr lang="en-GB" sz="4200" dirty="0"/>
              <a:t>Public authorities and undertakings who provide data to UKSA must consult UKSA when it is considering making changes to its systems and processes in order to avoid compromising the integrity of statistics or statistical research drawing on that data. </a:t>
            </a:r>
          </a:p>
          <a:p>
            <a:endParaRPr lang="en-GB" sz="4200" dirty="0"/>
          </a:p>
          <a:p>
            <a:endParaRPr lang="en-GB" dirty="0"/>
          </a:p>
        </p:txBody>
      </p:sp>
      <p:pic>
        <p:nvPicPr>
          <p:cNvPr id="7" name="Picture 6">
            <a:extLst>
              <a:ext uri="{FF2B5EF4-FFF2-40B4-BE49-F238E27FC236}">
                <a16:creationId xmlns:a16="http://schemas.microsoft.com/office/drawing/2014/main" id="{01C8F63A-202B-474A-9D77-E21BC202C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062" y="1678598"/>
            <a:ext cx="3157965" cy="4468919"/>
          </a:xfrm>
          <a:prstGeom prst="rect">
            <a:avLst/>
          </a:prstGeom>
        </p:spPr>
      </p:pic>
    </p:spTree>
    <p:extLst>
      <p:ext uri="{BB962C8B-B14F-4D97-AF65-F5344CB8AC3E}">
        <p14:creationId xmlns:p14="http://schemas.microsoft.com/office/powerpoint/2010/main" val="125736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A1A2-19AE-4B17-AD52-4531C3021E88}"/>
              </a:ext>
            </a:extLst>
          </p:cNvPr>
          <p:cNvSpPr>
            <a:spLocks noGrp="1"/>
          </p:cNvSpPr>
          <p:nvPr>
            <p:ph type="title"/>
          </p:nvPr>
        </p:nvSpPr>
        <p:spPr/>
        <p:txBody>
          <a:bodyPr/>
          <a:lstStyle/>
          <a:p>
            <a:r>
              <a:rPr lang="en-GB" b="1" dirty="0"/>
              <a:t>The DEA: Research Strand</a:t>
            </a:r>
          </a:p>
        </p:txBody>
      </p:sp>
      <p:sp>
        <p:nvSpPr>
          <p:cNvPr id="3" name="Content Placeholder 2">
            <a:extLst>
              <a:ext uri="{FF2B5EF4-FFF2-40B4-BE49-F238E27FC236}">
                <a16:creationId xmlns:a16="http://schemas.microsoft.com/office/drawing/2014/main" id="{1749A1A1-2BE2-4AF7-A2D4-183ED24E4C48}"/>
              </a:ext>
            </a:extLst>
          </p:cNvPr>
          <p:cNvSpPr>
            <a:spLocks noGrp="1"/>
          </p:cNvSpPr>
          <p:nvPr>
            <p:ph idx="1"/>
          </p:nvPr>
        </p:nvSpPr>
        <p:spPr>
          <a:xfrm>
            <a:off x="838200" y="1825625"/>
            <a:ext cx="6940463" cy="4351338"/>
          </a:xfrm>
        </p:spPr>
        <p:txBody>
          <a:bodyPr>
            <a:normAutofit fontScale="92500"/>
          </a:bodyPr>
          <a:lstStyle/>
          <a:p>
            <a:r>
              <a:rPr lang="en-GB" dirty="0"/>
              <a:t>A statutory framework to support the UK research community that permits public authorities to share de-identified information with accredited researchers for the purposes of public good research.</a:t>
            </a:r>
          </a:p>
          <a:p>
            <a:endParaRPr lang="en-GB" dirty="0"/>
          </a:p>
          <a:p>
            <a:r>
              <a:rPr lang="en-GB" dirty="0"/>
              <a:t>The UK Statistics Authority is the statutory body that will oversee the accreditation of researchers, projects, processors and secure access environments.</a:t>
            </a:r>
          </a:p>
        </p:txBody>
      </p:sp>
      <p:pic>
        <p:nvPicPr>
          <p:cNvPr id="11" name="Picture 10">
            <a:extLst>
              <a:ext uri="{FF2B5EF4-FFF2-40B4-BE49-F238E27FC236}">
                <a16:creationId xmlns:a16="http://schemas.microsoft.com/office/drawing/2014/main" id="{A1212805-2FE8-4E51-AB2D-A3F0984D8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0119" y="1959423"/>
            <a:ext cx="3095205" cy="3050988"/>
          </a:xfrm>
          <a:prstGeom prst="rect">
            <a:avLst/>
          </a:prstGeom>
        </p:spPr>
      </p:pic>
    </p:spTree>
    <p:extLst>
      <p:ext uri="{BB962C8B-B14F-4D97-AF65-F5344CB8AC3E}">
        <p14:creationId xmlns:p14="http://schemas.microsoft.com/office/powerpoint/2010/main" val="3113247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10D0-D517-4986-991C-C071368E1CEE}"/>
              </a:ext>
            </a:extLst>
          </p:cNvPr>
          <p:cNvSpPr>
            <a:spLocks noGrp="1"/>
          </p:cNvSpPr>
          <p:nvPr>
            <p:ph type="title"/>
          </p:nvPr>
        </p:nvSpPr>
        <p:spPr/>
        <p:txBody>
          <a:bodyPr/>
          <a:lstStyle/>
          <a:p>
            <a:r>
              <a:rPr lang="en-GB" dirty="0"/>
              <a:t>Importance of NSDEC: Information Commissioner’s Office</a:t>
            </a:r>
          </a:p>
        </p:txBody>
      </p:sp>
      <p:sp>
        <p:nvSpPr>
          <p:cNvPr id="3" name="Content Placeholder 2">
            <a:extLst>
              <a:ext uri="{FF2B5EF4-FFF2-40B4-BE49-F238E27FC236}">
                <a16:creationId xmlns:a16="http://schemas.microsoft.com/office/drawing/2014/main" id="{6B650445-882E-4DCB-984B-5B486B2956E7}"/>
              </a:ext>
            </a:extLst>
          </p:cNvPr>
          <p:cNvSpPr>
            <a:spLocks noGrp="1"/>
          </p:cNvSpPr>
          <p:nvPr>
            <p:ph idx="1"/>
          </p:nvPr>
        </p:nvSpPr>
        <p:spPr>
          <a:xfrm>
            <a:off x="914400" y="1524000"/>
            <a:ext cx="10952018" cy="5181600"/>
          </a:xfrm>
        </p:spPr>
        <p:txBody>
          <a:bodyPr/>
          <a:lstStyle/>
          <a:p>
            <a:endParaRPr lang="en-GB" dirty="0"/>
          </a:p>
          <a:p>
            <a:pPr marL="0" indent="0">
              <a:buNone/>
            </a:pPr>
            <a:r>
              <a:rPr lang="en-GB" dirty="0"/>
              <a:t> </a:t>
            </a:r>
          </a:p>
        </p:txBody>
      </p:sp>
      <p:sp>
        <p:nvSpPr>
          <p:cNvPr id="4" name="Slide Number Placeholder 3">
            <a:extLst>
              <a:ext uri="{FF2B5EF4-FFF2-40B4-BE49-F238E27FC236}">
                <a16:creationId xmlns:a16="http://schemas.microsoft.com/office/drawing/2014/main" id="{09614A8C-4430-4379-A5F9-25A3D587B34C}"/>
              </a:ext>
            </a:extLst>
          </p:cNvPr>
          <p:cNvSpPr>
            <a:spLocks noGrp="1"/>
          </p:cNvSpPr>
          <p:nvPr>
            <p:ph type="sldNum" sz="quarter" idx="12"/>
          </p:nvPr>
        </p:nvSpPr>
        <p:spPr/>
        <p:txBody>
          <a:bodyPr/>
          <a:lstStyle/>
          <a:p>
            <a:pPr>
              <a:defRPr/>
            </a:pPr>
            <a:fld id="{DCBFCFD3-9F8E-401F-A207-4146C728F5D9}" type="slidenum">
              <a:rPr lang="en-GB" smtClean="0"/>
              <a:pPr>
                <a:defRPr/>
              </a:pPr>
              <a:t>18</a:t>
            </a:fld>
            <a:endParaRPr lang="en-GB" dirty="0"/>
          </a:p>
        </p:txBody>
      </p:sp>
      <p:sp>
        <p:nvSpPr>
          <p:cNvPr id="5" name="Oval Callout 9">
            <a:extLst>
              <a:ext uri="{FF2B5EF4-FFF2-40B4-BE49-F238E27FC236}">
                <a16:creationId xmlns:a16="http://schemas.microsoft.com/office/drawing/2014/main" id="{2D91CE40-3131-466D-A354-4D2D32E5E8E4}"/>
              </a:ext>
            </a:extLst>
          </p:cNvPr>
          <p:cNvSpPr/>
          <p:nvPr/>
        </p:nvSpPr>
        <p:spPr bwMode="auto">
          <a:xfrm>
            <a:off x="914400" y="1679864"/>
            <a:ext cx="10557164" cy="4412673"/>
          </a:xfrm>
          <a:prstGeom prst="wedgeEllipseCallout">
            <a:avLst>
              <a:gd name="adj1" fmla="val -24407"/>
              <a:gd name="adj2" fmla="val 65316"/>
            </a:avLst>
          </a:prstGeom>
          <a:solidFill>
            <a:srgbClr val="E20274">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b="1" dirty="0">
                <a:ea typeface="ＭＳ Ｐゴシック" pitchFamily="1" charset="-128"/>
              </a:rPr>
              <a:t>“(the draft statistics code for the DEA powers) makes reference to the National Statistician’s Data Ethics Advisory Committee and requires practitioners to have regard to ethical standards. The Commissioner welcomes these additional considerations.”</a:t>
            </a:r>
          </a:p>
        </p:txBody>
      </p:sp>
    </p:spTree>
    <p:extLst>
      <p:ext uri="{BB962C8B-B14F-4D97-AF65-F5344CB8AC3E}">
        <p14:creationId xmlns:p14="http://schemas.microsoft.com/office/powerpoint/2010/main" val="59108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10D0-D517-4986-991C-C071368E1CEE}"/>
              </a:ext>
            </a:extLst>
          </p:cNvPr>
          <p:cNvSpPr>
            <a:spLocks noGrp="1"/>
          </p:cNvSpPr>
          <p:nvPr>
            <p:ph type="title"/>
          </p:nvPr>
        </p:nvSpPr>
        <p:spPr/>
        <p:txBody>
          <a:bodyPr/>
          <a:lstStyle/>
          <a:p>
            <a:r>
              <a:rPr lang="en-GB" dirty="0"/>
              <a:t>Importance of NSDEC: UK Privacy Group</a:t>
            </a:r>
          </a:p>
        </p:txBody>
      </p:sp>
      <p:sp>
        <p:nvSpPr>
          <p:cNvPr id="3" name="Content Placeholder 2">
            <a:extLst>
              <a:ext uri="{FF2B5EF4-FFF2-40B4-BE49-F238E27FC236}">
                <a16:creationId xmlns:a16="http://schemas.microsoft.com/office/drawing/2014/main" id="{6B650445-882E-4DCB-984B-5B486B2956E7}"/>
              </a:ext>
            </a:extLst>
          </p:cNvPr>
          <p:cNvSpPr>
            <a:spLocks noGrp="1"/>
          </p:cNvSpPr>
          <p:nvPr>
            <p:ph idx="1"/>
          </p:nvPr>
        </p:nvSpPr>
        <p:spPr/>
        <p:txBody>
          <a:bodyPr/>
          <a:lstStyle/>
          <a:p>
            <a:endParaRPr lang="en-GB" dirty="0"/>
          </a:p>
          <a:p>
            <a:pPr marL="0" indent="0">
              <a:buNone/>
            </a:pPr>
            <a:r>
              <a:rPr lang="en-GB" dirty="0"/>
              <a:t> </a:t>
            </a:r>
          </a:p>
        </p:txBody>
      </p:sp>
      <p:sp>
        <p:nvSpPr>
          <p:cNvPr id="4" name="Slide Number Placeholder 3">
            <a:extLst>
              <a:ext uri="{FF2B5EF4-FFF2-40B4-BE49-F238E27FC236}">
                <a16:creationId xmlns:a16="http://schemas.microsoft.com/office/drawing/2014/main" id="{09614A8C-4430-4379-A5F9-25A3D587B34C}"/>
              </a:ext>
            </a:extLst>
          </p:cNvPr>
          <p:cNvSpPr>
            <a:spLocks noGrp="1"/>
          </p:cNvSpPr>
          <p:nvPr>
            <p:ph type="sldNum" sz="quarter" idx="12"/>
          </p:nvPr>
        </p:nvSpPr>
        <p:spPr/>
        <p:txBody>
          <a:bodyPr/>
          <a:lstStyle/>
          <a:p>
            <a:pPr>
              <a:defRPr/>
            </a:pPr>
            <a:fld id="{DCBFCFD3-9F8E-401F-A207-4146C728F5D9}" type="slidenum">
              <a:rPr lang="en-GB" smtClean="0"/>
              <a:pPr>
                <a:defRPr/>
              </a:pPr>
              <a:t>19</a:t>
            </a:fld>
            <a:endParaRPr lang="en-GB" dirty="0"/>
          </a:p>
        </p:txBody>
      </p:sp>
      <p:sp>
        <p:nvSpPr>
          <p:cNvPr id="5" name="Oval Callout 9">
            <a:extLst>
              <a:ext uri="{FF2B5EF4-FFF2-40B4-BE49-F238E27FC236}">
                <a16:creationId xmlns:a16="http://schemas.microsoft.com/office/drawing/2014/main" id="{2D91CE40-3131-466D-A354-4D2D32E5E8E4}"/>
              </a:ext>
            </a:extLst>
          </p:cNvPr>
          <p:cNvSpPr/>
          <p:nvPr/>
        </p:nvSpPr>
        <p:spPr bwMode="auto">
          <a:xfrm>
            <a:off x="914400" y="1683327"/>
            <a:ext cx="10557164" cy="4412673"/>
          </a:xfrm>
          <a:prstGeom prst="wedgeEllipseCallout">
            <a:avLst>
              <a:gd name="adj1" fmla="val -24407"/>
              <a:gd name="adj2" fmla="val 65316"/>
            </a:avLst>
          </a:prstGeom>
          <a:solidFill>
            <a:srgbClr val="E20274">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b="1" dirty="0">
                <a:ea typeface="ＭＳ Ｐゴシック" pitchFamily="1" charset="-128"/>
              </a:rPr>
              <a:t>“(NSDEC) operates in a transparent fashion, to UKSA standards - we expect this to continue … There must be </a:t>
            </a:r>
            <a:r>
              <a:rPr lang="en-US" sz="2800" b="1" dirty="0" err="1">
                <a:ea typeface="ＭＳ Ｐゴシック" pitchFamily="1" charset="-128"/>
              </a:rPr>
              <a:t>standardised</a:t>
            </a:r>
            <a:r>
              <a:rPr lang="en-US" sz="2800" b="1" dirty="0">
                <a:ea typeface="ＭＳ Ｐゴシック" pitchFamily="1" charset="-128"/>
              </a:rPr>
              <a:t> paperwork available to review should there become a question which it seeks to address.” </a:t>
            </a:r>
          </a:p>
        </p:txBody>
      </p:sp>
    </p:spTree>
    <p:extLst>
      <p:ext uri="{BB962C8B-B14F-4D97-AF65-F5344CB8AC3E}">
        <p14:creationId xmlns:p14="http://schemas.microsoft.com/office/powerpoint/2010/main" val="369963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57725" y="1628801"/>
            <a:ext cx="10395285" cy="4248943"/>
          </a:xfrm>
          <a:prstGeom prst="rect">
            <a:avLst/>
          </a:prstGeom>
          <a:noFill/>
          <a:ln w="9525">
            <a:noFill/>
            <a:miter lim="800000"/>
            <a:headEnd/>
            <a:tailEnd/>
          </a:ln>
        </p:spPr>
        <p:txBody>
          <a:bodyPr/>
          <a:lstStyle/>
          <a:p>
            <a:pPr marL="342900" indent="-342900" algn="just" eaLnBrk="0" fontAlgn="base" hangingPunct="0">
              <a:spcBef>
                <a:spcPct val="0"/>
              </a:spcBef>
              <a:spcAft>
                <a:spcPct val="0"/>
              </a:spcAft>
              <a:buFont typeface="Arial" panose="020B0604020202020204" pitchFamily="34" charset="0"/>
              <a:buChar char="•"/>
            </a:pPr>
            <a:r>
              <a:rPr lang="en-GB" sz="2000" dirty="0">
                <a:solidFill>
                  <a:srgbClr val="053E59"/>
                </a:solidFill>
                <a:latin typeface="Arial"/>
                <a:ea typeface="ＭＳ Ｐゴシック" pitchFamily="34" charset="-128"/>
              </a:rPr>
              <a:t>The </a:t>
            </a:r>
            <a:r>
              <a:rPr lang="en-GB" sz="2000" b="1" dirty="0">
                <a:solidFill>
                  <a:srgbClr val="053E59"/>
                </a:solidFill>
                <a:latin typeface="Arial"/>
                <a:ea typeface="ＭＳ Ｐゴシック" pitchFamily="34" charset="-128"/>
              </a:rPr>
              <a:t>Statistics and Registration Service Act 2007 </a:t>
            </a:r>
            <a:r>
              <a:rPr lang="en-GB" sz="2000" dirty="0">
                <a:solidFill>
                  <a:srgbClr val="053E59"/>
                </a:solidFill>
                <a:latin typeface="Arial"/>
                <a:ea typeface="ＭＳ Ｐゴシック" pitchFamily="34" charset="-128"/>
              </a:rPr>
              <a:t>established the UK Statistics Authority as an independent body at arm’s length from the Government. </a:t>
            </a:r>
          </a:p>
          <a:p>
            <a:pPr marL="342900" indent="-342900" algn="just" eaLnBrk="0" fontAlgn="base" hangingPunct="0">
              <a:spcBef>
                <a:spcPct val="0"/>
              </a:spcBef>
              <a:spcAft>
                <a:spcPct val="0"/>
              </a:spcAft>
              <a:buFont typeface="Arial" panose="020B0604020202020204" pitchFamily="34" charset="0"/>
              <a:buChar char="•"/>
            </a:pPr>
            <a:endParaRPr lang="en-GB" sz="2000" dirty="0">
              <a:solidFill>
                <a:srgbClr val="053E59"/>
              </a:solidFill>
              <a:latin typeface="Arial"/>
              <a:ea typeface="ＭＳ Ｐゴシック" pitchFamily="34" charset="-128"/>
            </a:endParaRPr>
          </a:p>
          <a:p>
            <a:pPr marL="342900" indent="-342900" algn="just" eaLnBrk="0" fontAlgn="base" hangingPunct="0">
              <a:spcBef>
                <a:spcPct val="0"/>
              </a:spcBef>
              <a:spcAft>
                <a:spcPct val="0"/>
              </a:spcAft>
              <a:buFont typeface="Arial" panose="020B0604020202020204" pitchFamily="34" charset="0"/>
              <a:buChar char="•"/>
            </a:pPr>
            <a:r>
              <a:rPr lang="en-GB" sz="2000" dirty="0">
                <a:solidFill>
                  <a:srgbClr val="053E59"/>
                </a:solidFill>
                <a:latin typeface="Arial"/>
                <a:ea typeface="ＭＳ Ｐゴシック" pitchFamily="34" charset="-128"/>
              </a:rPr>
              <a:t>The Act gives the Authority the statutory objective of promoting and safeguarding the production and publication of official statistics that ‘serve the public good’. This includes:</a:t>
            </a:r>
          </a:p>
          <a:p>
            <a:pPr marL="342900" indent="-342900" algn="just" eaLnBrk="0" fontAlgn="base" hangingPunct="0">
              <a:spcBef>
                <a:spcPct val="0"/>
              </a:spcBef>
              <a:spcAft>
                <a:spcPct val="0"/>
              </a:spcAft>
              <a:buFont typeface="Arial" panose="020B0604020202020204" pitchFamily="34" charset="0"/>
              <a:buChar char="•"/>
            </a:pPr>
            <a:endParaRPr lang="en-GB" sz="2000" dirty="0">
              <a:solidFill>
                <a:srgbClr val="053E59"/>
              </a:solidFill>
              <a:latin typeface="Arial"/>
              <a:ea typeface="ＭＳ Ｐゴシック" pitchFamily="34" charset="-128"/>
            </a:endParaRPr>
          </a:p>
          <a:p>
            <a:pPr marL="614362" lvl="1" indent="-342900" algn="just" eaLnBrk="0" fontAlgn="base" hangingPunct="0">
              <a:spcBef>
                <a:spcPct val="0"/>
              </a:spcBef>
              <a:spcAft>
                <a:spcPct val="0"/>
              </a:spcAft>
              <a:buClr>
                <a:srgbClr val="011722"/>
              </a:buClr>
              <a:buFont typeface="Arial" panose="020B0604020202020204" pitchFamily="34" charset="0"/>
              <a:buChar char="•"/>
            </a:pPr>
            <a:r>
              <a:rPr lang="en-GB" sz="2000" dirty="0">
                <a:solidFill>
                  <a:srgbClr val="053E59"/>
                </a:solidFill>
                <a:latin typeface="Arial"/>
                <a:ea typeface="ＭＳ Ｐゴシック" pitchFamily="34" charset="-128"/>
              </a:rPr>
              <a:t>informing the public about social and economic matters;</a:t>
            </a:r>
          </a:p>
          <a:p>
            <a:pPr marL="614362" lvl="1" indent="-342900" algn="just" eaLnBrk="0" fontAlgn="base" hangingPunct="0">
              <a:spcBef>
                <a:spcPct val="0"/>
              </a:spcBef>
              <a:spcAft>
                <a:spcPct val="0"/>
              </a:spcAft>
              <a:buClr>
                <a:srgbClr val="011722"/>
              </a:buClr>
              <a:buFont typeface="Arial" panose="020B0604020202020204" pitchFamily="34" charset="0"/>
              <a:buChar char="•"/>
            </a:pPr>
            <a:r>
              <a:rPr lang="en-GB" sz="2000" dirty="0">
                <a:solidFill>
                  <a:srgbClr val="053E59"/>
                </a:solidFill>
                <a:latin typeface="Arial"/>
                <a:ea typeface="ＭＳ Ｐゴシック" pitchFamily="34" charset="-128"/>
              </a:rPr>
              <a:t>assisting in the development and evaluation of public policy; and</a:t>
            </a:r>
          </a:p>
          <a:p>
            <a:pPr marL="614362" lvl="1" indent="-342900" algn="just" eaLnBrk="0" fontAlgn="base" hangingPunct="0">
              <a:spcBef>
                <a:spcPct val="0"/>
              </a:spcBef>
              <a:spcAft>
                <a:spcPct val="0"/>
              </a:spcAft>
              <a:buClr>
                <a:srgbClr val="011722"/>
              </a:buClr>
              <a:buFont typeface="Arial" panose="020B0604020202020204" pitchFamily="34" charset="0"/>
              <a:buChar char="•"/>
            </a:pPr>
            <a:r>
              <a:rPr lang="en-GB" sz="2000" dirty="0">
                <a:solidFill>
                  <a:srgbClr val="053E59"/>
                </a:solidFill>
                <a:latin typeface="Arial"/>
                <a:ea typeface="ＭＳ Ｐゴシック" pitchFamily="34" charset="-128"/>
              </a:rPr>
              <a:t>regulating quality and publicly challenging the misuse of statistics.</a:t>
            </a:r>
            <a:endParaRPr lang="en-GB" sz="2000" kern="0" dirty="0">
              <a:solidFill>
                <a:srgbClr val="053E59"/>
              </a:solidFill>
              <a:latin typeface="Arial"/>
              <a:ea typeface="ＭＳ Ｐゴシック"/>
            </a:endParaRPr>
          </a:p>
        </p:txBody>
      </p:sp>
      <p:sp>
        <p:nvSpPr>
          <p:cNvPr id="4099" name="Title 1"/>
          <p:cNvSpPr>
            <a:spLocks noGrp="1"/>
          </p:cNvSpPr>
          <p:nvPr>
            <p:ph type="title"/>
          </p:nvPr>
        </p:nvSpPr>
        <p:spPr>
          <a:xfrm>
            <a:off x="401053" y="260648"/>
            <a:ext cx="9942329" cy="1143000"/>
          </a:xfrm>
        </p:spPr>
        <p:txBody>
          <a:bodyPr/>
          <a:lstStyle/>
          <a:p>
            <a:r>
              <a:rPr lang="en-GB" sz="3200" dirty="0">
                <a:cs typeface="Arial" charset="0"/>
              </a:rPr>
              <a:t>UK Statistics Authority</a:t>
            </a:r>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defRPr/>
            </a:pPr>
            <a:fld id="{3BFCECFD-61B3-4FBE-A2FD-FBAD054719ED}" type="slidenum">
              <a:rPr lang="en-GB">
                <a:solidFill>
                  <a:srgbClr val="053E59"/>
                </a:solidFill>
              </a:rPr>
              <a:pPr eaLnBrk="0" fontAlgn="base" hangingPunct="0">
                <a:spcBef>
                  <a:spcPct val="0"/>
                </a:spcBef>
                <a:spcAft>
                  <a:spcPct val="0"/>
                </a:spcAft>
                <a:defRPr/>
              </a:pPr>
              <a:t>2</a:t>
            </a:fld>
            <a:endParaRPr lang="en-GB">
              <a:solidFill>
                <a:srgbClr val="053E59"/>
              </a:solidFill>
            </a:endParaRPr>
          </a:p>
        </p:txBody>
      </p:sp>
      <p:pic>
        <p:nvPicPr>
          <p:cNvPr id="7" name="Picture 6" descr="UK-Statistics-Authority-Logo.png"/>
          <p:cNvPicPr>
            <a:picLocks noChangeAspect="1"/>
          </p:cNvPicPr>
          <p:nvPr/>
        </p:nvPicPr>
        <p:blipFill>
          <a:blip r:embed="rId3" cstate="print"/>
          <a:stretch>
            <a:fillRect/>
          </a:stretch>
        </p:blipFill>
        <p:spPr>
          <a:xfrm>
            <a:off x="8440406" y="616868"/>
            <a:ext cx="1902976" cy="648072"/>
          </a:xfrm>
          <a:prstGeom prst="rect">
            <a:avLst/>
          </a:prstGeom>
        </p:spPr>
      </p:pic>
    </p:spTree>
    <p:extLst>
      <p:ext uri="{BB962C8B-B14F-4D97-AF65-F5344CB8AC3E}">
        <p14:creationId xmlns:p14="http://schemas.microsoft.com/office/powerpoint/2010/main" val="3745998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ED4F-1CA7-4067-BE9A-749343230EE7}"/>
              </a:ext>
            </a:extLst>
          </p:cNvPr>
          <p:cNvSpPr>
            <a:spLocks noGrp="1"/>
          </p:cNvSpPr>
          <p:nvPr>
            <p:ph type="title"/>
          </p:nvPr>
        </p:nvSpPr>
        <p:spPr/>
        <p:txBody>
          <a:bodyPr/>
          <a:lstStyle/>
          <a:p>
            <a:r>
              <a:rPr lang="en-GB" dirty="0"/>
              <a:t>Common Themes</a:t>
            </a:r>
          </a:p>
        </p:txBody>
      </p:sp>
      <p:sp>
        <p:nvSpPr>
          <p:cNvPr id="3" name="Content Placeholder 2">
            <a:extLst>
              <a:ext uri="{FF2B5EF4-FFF2-40B4-BE49-F238E27FC236}">
                <a16:creationId xmlns:a16="http://schemas.microsoft.com/office/drawing/2014/main" id="{2EDF0DCD-4236-4D19-9EF2-A132F5DED9D6}"/>
              </a:ext>
            </a:extLst>
          </p:cNvPr>
          <p:cNvSpPr>
            <a:spLocks noGrp="1"/>
          </p:cNvSpPr>
          <p:nvPr>
            <p:ph idx="1"/>
          </p:nvPr>
        </p:nvSpPr>
        <p:spPr/>
        <p:txBody>
          <a:bodyPr/>
          <a:lstStyle/>
          <a:p>
            <a:r>
              <a:rPr lang="en-GB" dirty="0"/>
              <a:t>Showing the public and data suppliers that ONS don’t just consider what we can do but also take independent advice on what we </a:t>
            </a:r>
            <a:r>
              <a:rPr lang="en-GB" b="1" dirty="0"/>
              <a:t>should</a:t>
            </a:r>
            <a:r>
              <a:rPr lang="en-GB" dirty="0"/>
              <a:t> do.</a:t>
            </a:r>
          </a:p>
          <a:p>
            <a:endParaRPr lang="en-GB" dirty="0"/>
          </a:p>
          <a:p>
            <a:r>
              <a:rPr lang="en-GB" dirty="0"/>
              <a:t>This independent advice has reinforced the importance of:</a:t>
            </a:r>
          </a:p>
          <a:p>
            <a:pPr lvl="1"/>
            <a:r>
              <a:rPr lang="en-GB" dirty="0"/>
              <a:t>Clearly communicating the public good of the research.</a:t>
            </a:r>
          </a:p>
          <a:p>
            <a:pPr lvl="1"/>
            <a:r>
              <a:rPr lang="en-GB" dirty="0"/>
              <a:t>Carrying out appropriate engagement to assess the public acceptability of research.</a:t>
            </a:r>
          </a:p>
          <a:p>
            <a:pPr lvl="1"/>
            <a:r>
              <a:rPr lang="en-GB" dirty="0"/>
              <a:t>Publishing results so that the public can see how data is being used and what decisions it is informing.</a:t>
            </a:r>
          </a:p>
          <a:p>
            <a:pPr lvl="1"/>
            <a:r>
              <a:rPr lang="en-GB" dirty="0"/>
              <a:t> Being aware of the wider societal consequences of research. </a:t>
            </a:r>
          </a:p>
        </p:txBody>
      </p:sp>
      <p:sp>
        <p:nvSpPr>
          <p:cNvPr id="4" name="Slide Number Placeholder 3">
            <a:extLst>
              <a:ext uri="{FF2B5EF4-FFF2-40B4-BE49-F238E27FC236}">
                <a16:creationId xmlns:a16="http://schemas.microsoft.com/office/drawing/2014/main" id="{3EBA4B9E-574C-4750-8723-9F5A665068FB}"/>
              </a:ext>
            </a:extLst>
          </p:cNvPr>
          <p:cNvSpPr>
            <a:spLocks noGrp="1"/>
          </p:cNvSpPr>
          <p:nvPr>
            <p:ph type="sldNum" sz="quarter" idx="12"/>
          </p:nvPr>
        </p:nvSpPr>
        <p:spPr/>
        <p:txBody>
          <a:bodyPr/>
          <a:lstStyle/>
          <a:p>
            <a:pPr>
              <a:defRPr/>
            </a:pPr>
            <a:fld id="{DCBFCFD3-9F8E-401F-A207-4146C728F5D9}" type="slidenum">
              <a:rPr lang="en-GB" smtClean="0"/>
              <a:pPr>
                <a:defRPr/>
              </a:pPr>
              <a:t>20</a:t>
            </a:fld>
            <a:endParaRPr lang="en-GB" dirty="0"/>
          </a:p>
        </p:txBody>
      </p:sp>
    </p:spTree>
    <p:extLst>
      <p:ext uri="{BB962C8B-B14F-4D97-AF65-F5344CB8AC3E}">
        <p14:creationId xmlns:p14="http://schemas.microsoft.com/office/powerpoint/2010/main" val="97798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73038" indent="-173038" algn="ctr">
              <a:buNone/>
            </a:pPr>
            <a:r>
              <a:rPr lang="en-GB" dirty="0"/>
              <a:t>Strategy for UK Statistics</a:t>
            </a:r>
          </a:p>
          <a:p>
            <a:pPr marL="536575" lvl="2" indent="0" algn="ctr">
              <a:buNone/>
            </a:pPr>
            <a:r>
              <a:rPr lang="en-GB" sz="3600" i="1" dirty="0"/>
              <a:t>Better Statistics, Better Decisions</a:t>
            </a:r>
          </a:p>
          <a:p>
            <a:pPr marL="1071563" lvl="2" indent="-77788">
              <a:buNone/>
            </a:pPr>
            <a:endParaRPr lang="en-GB" sz="2400" b="1" dirty="0"/>
          </a:p>
          <a:p>
            <a:pPr marL="0" lvl="2" indent="0" algn="ctr">
              <a:spcBef>
                <a:spcPts val="0"/>
              </a:spcBef>
              <a:buNone/>
            </a:pPr>
            <a:r>
              <a:rPr lang="en-GB" sz="2400" b="1" dirty="0"/>
              <a:t>The Statistical System’s Strategy focuses on making better use of pre-existing administrative, real time and big data using innovative methods, to produce more frequent, timely and accurate statistics accounting for users needs </a:t>
            </a:r>
          </a:p>
        </p:txBody>
      </p:sp>
      <p:pic>
        <p:nvPicPr>
          <p:cNvPr id="1026" name="Picture 2" descr="M:\ADRN\Ethics\ONS Engagement\Trust, Risk, Info &amp; Law Conference\GSS_logo.gif"/>
          <p:cNvPicPr>
            <a:picLocks noChangeAspect="1" noChangeArrowheads="1"/>
          </p:cNvPicPr>
          <p:nvPr/>
        </p:nvPicPr>
        <p:blipFill>
          <a:blip r:embed="rId3" cstate="print"/>
          <a:srcRect/>
          <a:stretch>
            <a:fillRect/>
          </a:stretch>
        </p:blipFill>
        <p:spPr bwMode="auto">
          <a:xfrm>
            <a:off x="2279577" y="5301210"/>
            <a:ext cx="2228851" cy="561975"/>
          </a:xfrm>
          <a:prstGeom prst="rect">
            <a:avLst/>
          </a:prstGeom>
          <a:noFill/>
        </p:spPr>
      </p:pic>
      <p:pic>
        <p:nvPicPr>
          <p:cNvPr id="1027" name="Picture 3" descr="M:\ADRN\Ethics\ONS Engagement\Trust, Risk, Info &amp; Law Conference\download.jpg"/>
          <p:cNvPicPr>
            <a:picLocks noChangeAspect="1" noChangeArrowheads="1"/>
          </p:cNvPicPr>
          <p:nvPr/>
        </p:nvPicPr>
        <p:blipFill>
          <a:blip r:embed="rId4" cstate="print"/>
          <a:srcRect/>
          <a:stretch>
            <a:fillRect/>
          </a:stretch>
        </p:blipFill>
        <p:spPr bwMode="auto">
          <a:xfrm>
            <a:off x="4871865" y="5301208"/>
            <a:ext cx="2232248" cy="669600"/>
          </a:xfrm>
          <a:prstGeom prst="rect">
            <a:avLst/>
          </a:prstGeom>
          <a:noFill/>
        </p:spPr>
      </p:pic>
      <p:pic>
        <p:nvPicPr>
          <p:cNvPr id="1028" name="Picture 4" descr="M:\ADRN\Ethics\ONS Engagement\Trust, Risk, Info &amp; Law Conference\275px-Office_for_National_Statistics_logo.png"/>
          <p:cNvPicPr>
            <a:picLocks noChangeAspect="1" noChangeArrowheads="1"/>
          </p:cNvPicPr>
          <p:nvPr/>
        </p:nvPicPr>
        <p:blipFill>
          <a:blip r:embed="rId5" cstate="print"/>
          <a:srcRect/>
          <a:stretch>
            <a:fillRect/>
          </a:stretch>
        </p:blipFill>
        <p:spPr bwMode="auto">
          <a:xfrm>
            <a:off x="7536160" y="5373218"/>
            <a:ext cx="2212504" cy="444177"/>
          </a:xfrm>
          <a:prstGeom prst="rect">
            <a:avLst/>
          </a:prstGeom>
          <a:noFill/>
        </p:spPr>
      </p:pic>
      <p:sp>
        <p:nvSpPr>
          <p:cNvPr id="7" name="Slide Number Placeholder 6"/>
          <p:cNvSpPr>
            <a:spLocks noGrp="1"/>
          </p:cNvSpPr>
          <p:nvPr>
            <p:ph type="sldNum" sz="quarter" idx="12"/>
          </p:nvPr>
        </p:nvSpPr>
        <p:spPr/>
        <p:txBody>
          <a:bodyPr/>
          <a:lstStyle/>
          <a:p>
            <a:pPr>
              <a:defRPr/>
            </a:pPr>
            <a:fld id="{DCBFCFD3-9F8E-401F-A207-4146C728F5D9}" type="slidenum">
              <a:rPr lang="en-GB" smtClean="0"/>
              <a:pPr>
                <a:defRPr/>
              </a:pPr>
              <a:t>3</a:t>
            </a:fld>
            <a:endParaRPr lang="en-GB" dirty="0"/>
          </a:p>
        </p:txBody>
      </p:sp>
    </p:spTree>
    <p:extLst>
      <p:ext uri="{BB962C8B-B14F-4D97-AF65-F5344CB8AC3E}">
        <p14:creationId xmlns:p14="http://schemas.microsoft.com/office/powerpoint/2010/main" val="1430205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919288" y="1700214"/>
            <a:ext cx="8062912" cy="4395787"/>
          </a:xfrm>
          <a:prstGeom prst="rect">
            <a:avLst/>
          </a:prstGeom>
          <a:noFill/>
          <a:ln w="9525">
            <a:noFill/>
            <a:miter lim="800000"/>
            <a:headEnd/>
            <a:tailEnd/>
          </a:ln>
        </p:spPr>
        <p:txBody>
          <a:bodyPr/>
          <a:lstStyle/>
          <a:p>
            <a:pPr marL="342900" indent="-342900" eaLnBrk="0" fontAlgn="base" hangingPunct="0">
              <a:spcBef>
                <a:spcPct val="20000"/>
              </a:spcBef>
              <a:spcAft>
                <a:spcPct val="0"/>
              </a:spcAft>
              <a:defRPr/>
            </a:pPr>
            <a:endParaRPr lang="en-GB" sz="2400" kern="0" dirty="0">
              <a:solidFill>
                <a:srgbClr val="002D46"/>
              </a:solidFill>
              <a:latin typeface="Arial"/>
              <a:ea typeface="ＭＳ Ｐゴシック"/>
            </a:endParaRPr>
          </a:p>
        </p:txBody>
      </p:sp>
      <p:sp>
        <p:nvSpPr>
          <p:cNvPr id="6147" name="Title 1"/>
          <p:cNvSpPr>
            <a:spLocks noGrp="1"/>
          </p:cNvSpPr>
          <p:nvPr>
            <p:ph type="title"/>
          </p:nvPr>
        </p:nvSpPr>
        <p:spPr>
          <a:xfrm>
            <a:off x="385763" y="173283"/>
            <a:ext cx="8351837" cy="1143000"/>
          </a:xfrm>
        </p:spPr>
        <p:txBody>
          <a:bodyPr/>
          <a:lstStyle/>
          <a:p>
            <a:r>
              <a:rPr lang="en-GB" sz="3200" dirty="0">
                <a:cs typeface="Arial" charset="0"/>
              </a:rPr>
              <a:t>NSDEC Aims</a:t>
            </a:r>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defRPr/>
            </a:pPr>
            <a:fld id="{3BFCECFD-61B3-4FBE-A2FD-FBAD054719ED}" type="slidenum">
              <a:rPr lang="en-GB">
                <a:solidFill>
                  <a:srgbClr val="053E59"/>
                </a:solidFill>
              </a:rPr>
              <a:pPr eaLnBrk="0" fontAlgn="base" hangingPunct="0">
                <a:spcBef>
                  <a:spcPct val="0"/>
                </a:spcBef>
                <a:spcAft>
                  <a:spcPct val="0"/>
                </a:spcAft>
                <a:defRPr/>
              </a:pPr>
              <a:t>4</a:t>
            </a:fld>
            <a:endParaRPr lang="en-GB">
              <a:solidFill>
                <a:srgbClr val="053E59"/>
              </a:solidFill>
            </a:endParaRPr>
          </a:p>
        </p:txBody>
      </p:sp>
      <p:sp>
        <p:nvSpPr>
          <p:cNvPr id="7" name="Content Placeholder 2"/>
          <p:cNvSpPr>
            <a:spLocks noGrp="1"/>
          </p:cNvSpPr>
          <p:nvPr>
            <p:ph idx="1"/>
          </p:nvPr>
        </p:nvSpPr>
        <p:spPr>
          <a:xfrm>
            <a:off x="503203" y="1940523"/>
            <a:ext cx="10488069" cy="4053255"/>
          </a:xfrm>
        </p:spPr>
        <p:txBody>
          <a:bodyPr>
            <a:normAutofit/>
          </a:bodyPr>
          <a:lstStyle/>
          <a:p>
            <a:pPr marL="0" indent="0" algn="just">
              <a:buNone/>
            </a:pPr>
            <a:r>
              <a:rPr lang="en-GB" sz="2200" dirty="0">
                <a:latin typeface="+mj-lt"/>
              </a:rPr>
              <a:t>The National Statistician’s Data Ethics Advisory Committee (NSDEC) has been established to provide </a:t>
            </a:r>
            <a:r>
              <a:rPr lang="en-GB" sz="2200" b="1" dirty="0">
                <a:latin typeface="+mj-lt"/>
              </a:rPr>
              <a:t>independent </a:t>
            </a:r>
            <a:r>
              <a:rPr lang="en-GB" sz="2200" dirty="0">
                <a:latin typeface="+mj-lt"/>
              </a:rPr>
              <a:t>advice to the National Statistician that the access, use and sharing of data, for research and statistical purposes, is </a:t>
            </a:r>
            <a:r>
              <a:rPr lang="en-GB" sz="2200" b="1" dirty="0">
                <a:solidFill>
                  <a:schemeClr val="tx2"/>
                </a:solidFill>
                <a:latin typeface="+mj-lt"/>
              </a:rPr>
              <a:t>ethical</a:t>
            </a:r>
            <a:r>
              <a:rPr lang="en-GB" sz="2200" dirty="0">
                <a:latin typeface="+mj-lt"/>
              </a:rPr>
              <a:t> and for the </a:t>
            </a:r>
            <a:r>
              <a:rPr lang="en-GB" sz="2200" b="1" dirty="0">
                <a:solidFill>
                  <a:schemeClr val="tx2"/>
                </a:solidFill>
                <a:latin typeface="+mj-lt"/>
              </a:rPr>
              <a:t>public good</a:t>
            </a:r>
            <a:r>
              <a:rPr lang="en-GB" sz="2200" dirty="0">
                <a:solidFill>
                  <a:schemeClr val="tx2"/>
                </a:solidFill>
                <a:latin typeface="+mj-lt"/>
              </a:rPr>
              <a:t>.</a:t>
            </a:r>
          </a:p>
          <a:p>
            <a:pPr marL="0" indent="0" algn="just">
              <a:buNone/>
            </a:pPr>
            <a:endParaRPr lang="en-GB" sz="2200" dirty="0">
              <a:latin typeface="+mj-lt"/>
            </a:endParaRPr>
          </a:p>
          <a:p>
            <a:pPr lvl="0">
              <a:buFont typeface="Wingdings" panose="05000000000000000000" pitchFamily="2" charset="2"/>
              <a:buChar char="§"/>
            </a:pPr>
            <a:r>
              <a:rPr lang="en-US" sz="2200" dirty="0">
                <a:latin typeface="+mj-lt"/>
              </a:rPr>
              <a:t>provide ethical consideration of proposals to access, share and use data;</a:t>
            </a:r>
            <a:endParaRPr lang="en-GB" sz="2200" dirty="0">
              <a:latin typeface="+mj-lt"/>
            </a:endParaRPr>
          </a:p>
          <a:p>
            <a:pPr lvl="0">
              <a:buFont typeface="Wingdings" panose="05000000000000000000" pitchFamily="2" charset="2"/>
              <a:buChar char="§"/>
            </a:pPr>
            <a:r>
              <a:rPr lang="en-US" sz="2200" dirty="0">
                <a:latin typeface="+mj-lt"/>
              </a:rPr>
              <a:t>advise on individual policies and projects against NSDEC’s ethical principles; and</a:t>
            </a:r>
            <a:endParaRPr lang="en-GB" sz="2200" dirty="0">
              <a:latin typeface="+mj-lt"/>
            </a:endParaRPr>
          </a:p>
          <a:p>
            <a:pPr lvl="0">
              <a:buFont typeface="Wingdings" panose="05000000000000000000" pitchFamily="2" charset="2"/>
              <a:buChar char="§"/>
            </a:pPr>
            <a:r>
              <a:rPr lang="en-US" sz="2200" dirty="0">
                <a:latin typeface="+mj-lt"/>
              </a:rPr>
              <a:t>develop a consistent ethical framework for relevant projects related to official statistics</a:t>
            </a:r>
            <a:endParaRPr lang="en-GB" sz="2200" dirty="0">
              <a:latin typeface="+mj-lt"/>
            </a:endParaRPr>
          </a:p>
          <a:p>
            <a:pPr marL="0" indent="0" algn="just">
              <a:buNone/>
            </a:pPr>
            <a:endParaRPr lang="en-GB" sz="2200" dirty="0">
              <a:latin typeface="+mj-lt"/>
            </a:endParaRPr>
          </a:p>
        </p:txBody>
      </p:sp>
    </p:spTree>
    <p:extLst>
      <p:ext uri="{BB962C8B-B14F-4D97-AF65-F5344CB8AC3E}">
        <p14:creationId xmlns:p14="http://schemas.microsoft.com/office/powerpoint/2010/main" val="334939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36" y="125016"/>
            <a:ext cx="7772400" cy="1143000"/>
          </a:xfrm>
        </p:spPr>
        <p:txBody>
          <a:bodyPr/>
          <a:lstStyle/>
          <a:p>
            <a:r>
              <a:rPr lang="en-GB" dirty="0"/>
              <a:t>The Benefits of NSDEC</a:t>
            </a:r>
          </a:p>
        </p:txBody>
      </p:sp>
      <p:sp>
        <p:nvSpPr>
          <p:cNvPr id="3" name="Content Placeholder 2"/>
          <p:cNvSpPr>
            <a:spLocks noGrp="1"/>
          </p:cNvSpPr>
          <p:nvPr>
            <p:ph idx="1"/>
          </p:nvPr>
        </p:nvSpPr>
        <p:spPr>
          <a:xfrm>
            <a:off x="1847528" y="1700808"/>
            <a:ext cx="8568952" cy="4572000"/>
          </a:xfrm>
        </p:spPr>
        <p:txBody>
          <a:bodyPr/>
          <a:lstStyle/>
          <a:p>
            <a:pPr marL="531813" indent="-531813">
              <a:spcAft>
                <a:spcPts val="1200"/>
              </a:spcAft>
              <a:buClr>
                <a:srgbClr val="009644"/>
              </a:buClr>
              <a:buSzPct val="110000"/>
              <a:buFont typeface="Wingdings 2" pitchFamily="18" charset="2"/>
              <a:buChar char=""/>
            </a:pPr>
            <a:r>
              <a:rPr lang="en-GB" sz="2400" dirty="0"/>
              <a:t>Majority independent membership ensuring impartial and credible advice</a:t>
            </a:r>
          </a:p>
          <a:p>
            <a:pPr marL="531813" indent="-531813">
              <a:spcAft>
                <a:spcPts val="1200"/>
              </a:spcAft>
              <a:buClr>
                <a:srgbClr val="009644"/>
              </a:buClr>
              <a:buSzPct val="110000"/>
              <a:buFont typeface="Wingdings 2" pitchFamily="18" charset="2"/>
              <a:buChar char=""/>
            </a:pPr>
            <a:r>
              <a:rPr lang="en-GB" sz="2400" dirty="0"/>
              <a:t>External perspectives &amp; challenge to uses of data</a:t>
            </a:r>
          </a:p>
          <a:p>
            <a:pPr marL="531813" indent="-531813">
              <a:spcAft>
                <a:spcPts val="1200"/>
              </a:spcAft>
              <a:buClr>
                <a:srgbClr val="009644"/>
              </a:buClr>
              <a:buSzPct val="110000"/>
              <a:buFont typeface="Wingdings 2" pitchFamily="18" charset="2"/>
              <a:buChar char=""/>
            </a:pPr>
            <a:r>
              <a:rPr lang="en-GB" sz="2400" dirty="0"/>
              <a:t>Supports consistency in decision making across GSS</a:t>
            </a:r>
          </a:p>
          <a:p>
            <a:pPr marL="531813" indent="-531813">
              <a:spcAft>
                <a:spcPts val="1200"/>
              </a:spcAft>
              <a:buClr>
                <a:srgbClr val="009644"/>
              </a:buClr>
              <a:buSzPct val="110000"/>
              <a:buFont typeface="Wingdings 2" pitchFamily="18" charset="2"/>
              <a:buChar char=""/>
            </a:pPr>
            <a:r>
              <a:rPr lang="en-GB" sz="2400" dirty="0"/>
              <a:t>Independent justification in the face of challenge</a:t>
            </a:r>
          </a:p>
          <a:p>
            <a:pPr marL="531813" indent="-531813">
              <a:spcAft>
                <a:spcPts val="1200"/>
              </a:spcAft>
              <a:buClr>
                <a:srgbClr val="009644"/>
              </a:buClr>
              <a:buSzPct val="110000"/>
              <a:buFont typeface="Wingdings 2" pitchFamily="18" charset="2"/>
              <a:buChar char=""/>
            </a:pPr>
            <a:r>
              <a:rPr lang="en-GB" sz="2400" dirty="0"/>
              <a:t>Greater transparency around how data is shared, linked, and used</a:t>
            </a:r>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defRPr/>
            </a:pPr>
            <a:fld id="{DCBFCFD3-9F8E-401F-A207-4146C728F5D9}" type="slidenum">
              <a:rPr lang="en-GB">
                <a:solidFill>
                  <a:srgbClr val="053E59"/>
                </a:solidFill>
              </a:rPr>
              <a:pPr eaLnBrk="0" fontAlgn="base" hangingPunct="0">
                <a:spcBef>
                  <a:spcPct val="0"/>
                </a:spcBef>
                <a:spcAft>
                  <a:spcPct val="0"/>
                </a:spcAft>
                <a:defRPr/>
              </a:pPr>
              <a:t>5</a:t>
            </a:fld>
            <a:endParaRPr lang="en-GB" dirty="0">
              <a:solidFill>
                <a:srgbClr val="053E59"/>
              </a:solidFill>
            </a:endParaRPr>
          </a:p>
        </p:txBody>
      </p:sp>
    </p:spTree>
    <p:extLst>
      <p:ext uri="{BB962C8B-B14F-4D97-AF65-F5344CB8AC3E}">
        <p14:creationId xmlns:p14="http://schemas.microsoft.com/office/powerpoint/2010/main" val="2242562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Oval 78"/>
          <p:cNvSpPr/>
          <p:nvPr/>
        </p:nvSpPr>
        <p:spPr bwMode="auto">
          <a:xfrm>
            <a:off x="1920300" y="5850984"/>
            <a:ext cx="882000" cy="882000"/>
          </a:xfrm>
          <a:prstGeom prst="ellipse">
            <a:avLst/>
          </a:prstGeom>
          <a:solidFill>
            <a:srgbClr val="81322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78" name="Oval 77"/>
          <p:cNvSpPr/>
          <p:nvPr/>
        </p:nvSpPr>
        <p:spPr bwMode="auto">
          <a:xfrm>
            <a:off x="1919536" y="4982696"/>
            <a:ext cx="882000" cy="882000"/>
          </a:xfrm>
          <a:prstGeom prst="ellipse">
            <a:avLst/>
          </a:prstGeom>
          <a:solidFill>
            <a:srgbClr val="30475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77" name="Oval 76"/>
          <p:cNvSpPr/>
          <p:nvPr/>
        </p:nvSpPr>
        <p:spPr bwMode="auto">
          <a:xfrm>
            <a:off x="1901632" y="4100696"/>
            <a:ext cx="882000" cy="882000"/>
          </a:xfrm>
          <a:prstGeom prst="ellipse">
            <a:avLst/>
          </a:prstGeom>
          <a:solidFill>
            <a:srgbClr val="0B795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76" name="Oval 75"/>
          <p:cNvSpPr/>
          <p:nvPr/>
        </p:nvSpPr>
        <p:spPr bwMode="auto">
          <a:xfrm>
            <a:off x="1901632" y="3225135"/>
            <a:ext cx="882000" cy="882000"/>
          </a:xfrm>
          <a:prstGeom prst="ellipse">
            <a:avLst/>
          </a:prstGeom>
          <a:solidFill>
            <a:srgbClr val="C6593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75" name="Oval 74"/>
          <p:cNvSpPr/>
          <p:nvPr/>
        </p:nvSpPr>
        <p:spPr bwMode="auto">
          <a:xfrm>
            <a:off x="1901632" y="2348880"/>
            <a:ext cx="864096" cy="882000"/>
          </a:xfrm>
          <a:prstGeom prst="ellipse">
            <a:avLst/>
          </a:prstGeom>
          <a:solidFill>
            <a:srgbClr val="B7922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74" name="Oval 73"/>
          <p:cNvSpPr/>
          <p:nvPr/>
        </p:nvSpPr>
        <p:spPr bwMode="auto">
          <a:xfrm>
            <a:off x="1906405" y="1489280"/>
            <a:ext cx="882000" cy="882000"/>
          </a:xfrm>
          <a:prstGeom prst="ellipse">
            <a:avLst/>
          </a:prstGeom>
          <a:solidFill>
            <a:srgbClr val="3B97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53E59"/>
              </a:solidFill>
              <a:latin typeface="Arial" charset="0"/>
              <a:ea typeface="ＭＳ Ｐゴシック" pitchFamily="1" charset="-128"/>
            </a:endParaRPr>
          </a:p>
        </p:txBody>
      </p:sp>
      <p:sp>
        <p:nvSpPr>
          <p:cNvPr id="2" name="Title 1"/>
          <p:cNvSpPr>
            <a:spLocks noGrp="1"/>
          </p:cNvSpPr>
          <p:nvPr>
            <p:ph type="title"/>
          </p:nvPr>
        </p:nvSpPr>
        <p:spPr/>
        <p:txBody>
          <a:bodyPr/>
          <a:lstStyle/>
          <a:p>
            <a:r>
              <a:rPr lang="en-GB" dirty="0"/>
              <a:t>Ethical Principles</a:t>
            </a:r>
            <a:endParaRPr lang="en-US" dirty="0"/>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defRPr/>
            </a:pPr>
            <a:fld id="{DCBFCFD3-9F8E-401F-A207-4146C728F5D9}" type="slidenum">
              <a:rPr lang="en-GB">
                <a:solidFill>
                  <a:srgbClr val="053E59"/>
                </a:solidFill>
              </a:rPr>
              <a:pPr eaLnBrk="0" fontAlgn="base" hangingPunct="0">
                <a:spcBef>
                  <a:spcPct val="0"/>
                </a:spcBef>
                <a:spcAft>
                  <a:spcPct val="0"/>
                </a:spcAft>
                <a:defRPr/>
              </a:pPr>
              <a:t>6</a:t>
            </a:fld>
            <a:endParaRPr lang="en-GB" dirty="0">
              <a:solidFill>
                <a:srgbClr val="053E59"/>
              </a:solidFill>
            </a:endParaRPr>
          </a:p>
        </p:txBody>
      </p:sp>
      <p:grpSp>
        <p:nvGrpSpPr>
          <p:cNvPr id="40" name="Group 96"/>
          <p:cNvGrpSpPr/>
          <p:nvPr/>
        </p:nvGrpSpPr>
        <p:grpSpPr>
          <a:xfrm>
            <a:off x="2342832" y="2348880"/>
            <a:ext cx="8195546" cy="880522"/>
            <a:chOff x="782320" y="2387655"/>
            <a:chExt cx="8195546" cy="880522"/>
          </a:xfrm>
        </p:grpSpPr>
        <p:sp>
          <p:nvSpPr>
            <p:cNvPr id="41" name="Pentagon 40"/>
            <p:cNvSpPr/>
            <p:nvPr/>
          </p:nvSpPr>
          <p:spPr bwMode="auto">
            <a:xfrm>
              <a:off x="791466" y="2387655"/>
              <a:ext cx="8186400" cy="880522"/>
            </a:xfrm>
            <a:prstGeom prst="homePlate">
              <a:avLst>
                <a:gd name="adj" fmla="val 23874"/>
              </a:avLst>
            </a:prstGeom>
            <a:solidFill>
              <a:srgbClr val="D3AC41"/>
            </a:solidFill>
            <a:ln w="9525" cap="flat" cmpd="sng" algn="ctr">
              <a:noFill/>
              <a:prstDash val="solid"/>
              <a:round/>
              <a:headEnd type="none" w="med" len="med"/>
              <a:tailEnd type="none" w="med" len="med"/>
            </a:ln>
            <a:effectLst/>
          </p:spPr>
          <p:txBody>
            <a:bodyPr vert="horz" wrap="square" lIns="91440" tIns="45720" rIns="936000" bIns="45720" numCol="1" rtlCol="0" anchor="ctr" anchorCtr="0" compatLnSpc="1">
              <a:prstTxWarp prst="textNoShape">
                <a:avLst/>
              </a:prstTxWarp>
            </a:bodyPr>
            <a:lstStyle/>
            <a:p>
              <a:pPr marL="1701800">
                <a:defRPr/>
              </a:pPr>
              <a:r>
                <a:rPr lang="en-GB" sz="1600" kern="0" dirty="0">
                  <a:solidFill>
                    <a:schemeClr val="bg1"/>
                  </a:solidFill>
                  <a:latin typeface="Calibri Light"/>
                  <a:ea typeface="ＭＳ Ｐゴシック" pitchFamily="34" charset="-128"/>
                </a:rPr>
                <a:t>The data subject’s identity (whether person or organisation) is protected, information is kept confidential and secure.</a:t>
              </a:r>
              <a:endParaRPr lang="en-US" sz="1600" kern="0" dirty="0">
                <a:solidFill>
                  <a:schemeClr val="bg1"/>
                </a:solidFill>
                <a:latin typeface="Arial" charset="0"/>
                <a:ea typeface="ＭＳ Ｐゴシック" pitchFamily="1" charset="-128"/>
                <a:cs typeface="Aharoni" pitchFamily="2" charset="-79"/>
              </a:endParaRPr>
            </a:p>
          </p:txBody>
        </p:sp>
        <p:cxnSp>
          <p:nvCxnSpPr>
            <p:cNvPr id="42" name="Straight Connector 41"/>
            <p:cNvCxnSpPr/>
            <p:nvPr/>
          </p:nvCxnSpPr>
          <p:spPr bwMode="auto">
            <a:xfrm>
              <a:off x="7940781" y="2539963"/>
              <a:ext cx="1" cy="575907"/>
            </a:xfrm>
            <a:prstGeom prst="line">
              <a:avLst/>
            </a:prstGeom>
            <a:gradFill>
              <a:gsLst>
                <a:gs pos="0">
                  <a:srgbClr val="993365"/>
                </a:gs>
                <a:gs pos="50000">
                  <a:srgbClr val="B93D7B"/>
                </a:gs>
                <a:gs pos="100000">
                  <a:srgbClr val="CC6699"/>
                </a:gs>
              </a:gsLst>
              <a:lin ang="0" scaled="1"/>
            </a:gradFill>
            <a:ln w="57150" cap="flat" cmpd="sng" algn="ctr">
              <a:solidFill>
                <a:srgbClr val="223240"/>
              </a:solidFill>
              <a:prstDash val="solid"/>
              <a:round/>
              <a:headEnd type="none" w="med" len="med"/>
              <a:tailEnd type="none" w="med" len="med"/>
            </a:ln>
            <a:effectLst>
              <a:softEdge rad="12700"/>
            </a:effectLst>
          </p:spPr>
        </p:cxnSp>
        <p:sp>
          <p:nvSpPr>
            <p:cNvPr id="43" name="Pentagon 42"/>
            <p:cNvSpPr/>
            <p:nvPr/>
          </p:nvSpPr>
          <p:spPr bwMode="auto">
            <a:xfrm>
              <a:off x="782320" y="2387655"/>
              <a:ext cx="1764110" cy="880522"/>
            </a:xfrm>
            <a:prstGeom prst="homePlate">
              <a:avLst>
                <a:gd name="adj" fmla="val 29798"/>
              </a:avLst>
            </a:prstGeom>
            <a:solidFill>
              <a:srgbClr val="B7922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en-GB" b="1" kern="0" dirty="0">
                  <a:solidFill>
                    <a:srgbClr val="EEEEEE"/>
                  </a:solidFill>
                  <a:latin typeface="Calibri Light"/>
                  <a:ea typeface="ＭＳ Ｐゴシック" pitchFamily="1" charset="-128"/>
                  <a:cs typeface="Aharoni" pitchFamily="2" charset="-79"/>
                </a:rPr>
                <a:t>Confidentiality, data security</a:t>
              </a:r>
              <a:endParaRPr lang="en-US" b="1" kern="0" dirty="0">
                <a:solidFill>
                  <a:srgbClr val="EEEEEE"/>
                </a:solidFill>
                <a:latin typeface="Calibri Light"/>
                <a:ea typeface="ＭＳ Ｐゴシック" pitchFamily="1" charset="-128"/>
                <a:cs typeface="Aharoni" pitchFamily="2" charset="-79"/>
              </a:endParaRPr>
            </a:p>
          </p:txBody>
        </p:sp>
        <p:pic>
          <p:nvPicPr>
            <p:cNvPr id="44" name="Picture 43"/>
            <p:cNvPicPr>
              <a:picLocks noChangeAspect="1"/>
            </p:cNvPicPr>
            <p:nvPr/>
          </p:nvPicPr>
          <p:blipFill>
            <a:blip r:embed="rId3" cstate="print">
              <a:duotone>
                <a:schemeClr val="accent5">
                  <a:shade val="45000"/>
                  <a:satMod val="135000"/>
                </a:schemeClr>
                <a:prstClr val="white"/>
              </a:duotone>
            </a:blip>
            <a:stretch>
              <a:fillRect/>
            </a:stretch>
          </p:blipFill>
          <p:spPr>
            <a:xfrm>
              <a:off x="8094939" y="2538848"/>
              <a:ext cx="742215" cy="566070"/>
            </a:xfrm>
            <a:prstGeom prst="rect">
              <a:avLst/>
            </a:prstGeom>
          </p:spPr>
        </p:pic>
      </p:grpSp>
      <p:grpSp>
        <p:nvGrpSpPr>
          <p:cNvPr id="45" name="Group 95"/>
          <p:cNvGrpSpPr/>
          <p:nvPr/>
        </p:nvGrpSpPr>
        <p:grpSpPr>
          <a:xfrm>
            <a:off x="2333680" y="1478214"/>
            <a:ext cx="8192446" cy="880523"/>
            <a:chOff x="782320" y="1505992"/>
            <a:chExt cx="8192446" cy="880523"/>
          </a:xfrm>
        </p:grpSpPr>
        <p:sp>
          <p:nvSpPr>
            <p:cNvPr id="46" name="Pentagon 45"/>
            <p:cNvSpPr/>
            <p:nvPr/>
          </p:nvSpPr>
          <p:spPr bwMode="auto">
            <a:xfrm>
              <a:off x="789050" y="1505992"/>
              <a:ext cx="8185716" cy="880522"/>
            </a:xfrm>
            <a:prstGeom prst="homePlate">
              <a:avLst>
                <a:gd name="adj" fmla="val 23225"/>
              </a:avLst>
            </a:prstGeom>
            <a:solidFill>
              <a:srgbClr val="5ABEBC"/>
            </a:solidFill>
            <a:ln w="9525" cap="flat" cmpd="sng" algn="ctr">
              <a:noFill/>
              <a:prstDash val="solid"/>
              <a:round/>
              <a:headEnd type="none" w="med" len="med"/>
              <a:tailEnd type="none" w="med" len="med"/>
            </a:ln>
            <a:effectLst/>
          </p:spPr>
          <p:txBody>
            <a:bodyPr vert="horz" wrap="square" lIns="90000" tIns="45720" rIns="936000" bIns="45720" numCol="1" rtlCol="0" anchor="ctr" anchorCtr="0" compatLnSpc="1">
              <a:prstTxWarp prst="textNoShape">
                <a:avLst/>
              </a:prstTxWarp>
            </a:bodyPr>
            <a:lstStyle/>
            <a:p>
              <a:pPr marL="1701800">
                <a:defRPr/>
              </a:pPr>
              <a:r>
                <a:rPr lang="en-US" sz="1600" kern="0" dirty="0">
                  <a:solidFill>
                    <a:schemeClr val="bg1"/>
                  </a:solidFill>
                  <a:latin typeface="Calibri Light"/>
                  <a:ea typeface="ＭＳ Ｐゴシック" pitchFamily="34" charset="-128"/>
                </a:rPr>
                <a:t>The use of data has clear benefits for users and </a:t>
              </a:r>
            </a:p>
            <a:p>
              <a:pPr marL="1701800">
                <a:defRPr/>
              </a:pPr>
              <a:r>
                <a:rPr lang="en-US" sz="1600" kern="0" dirty="0">
                  <a:solidFill>
                    <a:schemeClr val="bg1"/>
                  </a:solidFill>
                  <a:latin typeface="Calibri Light"/>
                  <a:ea typeface="ＭＳ Ｐゴシック" pitchFamily="34" charset="-128"/>
                </a:rPr>
                <a:t>serves the public good.</a:t>
              </a:r>
            </a:p>
          </p:txBody>
        </p:sp>
        <p:sp>
          <p:nvSpPr>
            <p:cNvPr id="47" name="Pentagon 46"/>
            <p:cNvSpPr/>
            <p:nvPr/>
          </p:nvSpPr>
          <p:spPr bwMode="auto">
            <a:xfrm>
              <a:off x="782320" y="1505993"/>
              <a:ext cx="1764110" cy="880522"/>
            </a:xfrm>
            <a:prstGeom prst="homePlate">
              <a:avLst>
                <a:gd name="adj" fmla="val 29798"/>
              </a:avLst>
            </a:prstGeom>
            <a:solidFill>
              <a:srgbClr val="3B979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en-GB" b="1" kern="0" dirty="0">
                  <a:solidFill>
                    <a:srgbClr val="EEEEEE"/>
                  </a:solidFill>
                  <a:latin typeface="Calibri Light"/>
                  <a:ea typeface="ＭＳ Ｐゴシック" pitchFamily="1" charset="-128"/>
                  <a:cs typeface="Aharoni" pitchFamily="2" charset="-79"/>
                </a:rPr>
                <a:t>Public Good</a:t>
              </a:r>
              <a:endParaRPr lang="en-US" b="1" kern="0" dirty="0">
                <a:solidFill>
                  <a:srgbClr val="EEEEEE"/>
                </a:solidFill>
                <a:latin typeface="Calibri Light"/>
                <a:ea typeface="ＭＳ Ｐゴシック" pitchFamily="1" charset="-128"/>
                <a:cs typeface="Aharoni" pitchFamily="2" charset="-79"/>
              </a:endParaRPr>
            </a:p>
          </p:txBody>
        </p:sp>
        <p:cxnSp>
          <p:nvCxnSpPr>
            <p:cNvPr id="48" name="Straight Connector 47"/>
            <p:cNvCxnSpPr/>
            <p:nvPr/>
          </p:nvCxnSpPr>
          <p:spPr bwMode="auto">
            <a:xfrm>
              <a:off x="7921927" y="1658300"/>
              <a:ext cx="1" cy="575907"/>
            </a:xfrm>
            <a:prstGeom prst="line">
              <a:avLst/>
            </a:prstGeom>
            <a:gradFill>
              <a:gsLst>
                <a:gs pos="0">
                  <a:srgbClr val="993365"/>
                </a:gs>
                <a:gs pos="50000">
                  <a:srgbClr val="B93D7B"/>
                </a:gs>
                <a:gs pos="100000">
                  <a:srgbClr val="CC6699"/>
                </a:gs>
              </a:gsLst>
              <a:lin ang="0" scaled="1"/>
            </a:gradFill>
            <a:ln w="57150" cap="flat" cmpd="sng" algn="ctr">
              <a:solidFill>
                <a:srgbClr val="223240"/>
              </a:solidFill>
              <a:prstDash val="solid"/>
              <a:round/>
              <a:headEnd type="none" w="med" len="med"/>
              <a:tailEnd type="none" w="med" len="med"/>
            </a:ln>
            <a:effectLst>
              <a:softEdge rad="12700"/>
            </a:effectLst>
          </p:spPr>
        </p:cxnSp>
        <p:pic>
          <p:nvPicPr>
            <p:cNvPr id="49" name="Picture 48"/>
            <p:cNvPicPr>
              <a:picLocks noChangeAspect="1"/>
            </p:cNvPicPr>
            <p:nvPr/>
          </p:nvPicPr>
          <p:blipFill>
            <a:blip r:embed="rId4" cstate="print">
              <a:duotone>
                <a:schemeClr val="accent5">
                  <a:shade val="45000"/>
                  <a:satMod val="135000"/>
                </a:schemeClr>
                <a:prstClr val="white"/>
              </a:duotone>
            </a:blip>
            <a:stretch>
              <a:fillRect/>
            </a:stretch>
          </p:blipFill>
          <p:spPr>
            <a:xfrm>
              <a:off x="8078212" y="1680083"/>
              <a:ext cx="642955" cy="591912"/>
            </a:xfrm>
            <a:prstGeom prst="rect">
              <a:avLst/>
            </a:prstGeom>
          </p:spPr>
        </p:pic>
      </p:grpSp>
      <p:sp>
        <p:nvSpPr>
          <p:cNvPr id="50" name="Slide Number Placeholder 3"/>
          <p:cNvSpPr txBox="1">
            <a:spLocks/>
          </p:cNvSpPr>
          <p:nvPr/>
        </p:nvSpPr>
        <p:spPr>
          <a:xfrm>
            <a:off x="8377872" y="5997908"/>
            <a:ext cx="1905000" cy="457200"/>
          </a:xfrm>
          <a:prstGeom prst="rect">
            <a:avLst/>
          </a:prstGeom>
        </p:spPr>
        <p:txBody>
          <a:bodyPr vert="horz" lIns="91440" tIns="45720" rIns="91440" bIns="45720" rtlCol="0" anchor="ctr"/>
          <a:lstStyle/>
          <a:p>
            <a:pPr algn="r" defTabSz="457200">
              <a:defRPr/>
            </a:pPr>
            <a:fld id="{DCBFCFD3-9F8E-401F-A207-4146C728F5D9}" type="slidenum">
              <a:rPr lang="en-GB" sz="1200">
                <a:solidFill>
                  <a:srgbClr val="223240">
                    <a:tint val="75000"/>
                  </a:srgbClr>
                </a:solidFill>
                <a:latin typeface="Calibri"/>
                <a:ea typeface="ＭＳ Ｐゴシック"/>
              </a:rPr>
              <a:pPr algn="r" defTabSz="457200">
                <a:defRPr/>
              </a:pPr>
              <a:t>6</a:t>
            </a:fld>
            <a:endParaRPr lang="en-GB" sz="1200" dirty="0">
              <a:solidFill>
                <a:srgbClr val="223240">
                  <a:tint val="75000"/>
                </a:srgbClr>
              </a:solidFill>
              <a:latin typeface="Calibri"/>
              <a:ea typeface="ＭＳ Ｐゴシック"/>
            </a:endParaRPr>
          </a:p>
        </p:txBody>
      </p:sp>
      <p:grpSp>
        <p:nvGrpSpPr>
          <p:cNvPr id="51" name="Group 97"/>
          <p:cNvGrpSpPr/>
          <p:nvPr/>
        </p:nvGrpSpPr>
        <p:grpSpPr>
          <a:xfrm>
            <a:off x="2342833" y="3225874"/>
            <a:ext cx="8196195" cy="880522"/>
            <a:chOff x="782320" y="3268695"/>
            <a:chExt cx="8196195" cy="880522"/>
          </a:xfrm>
        </p:grpSpPr>
        <p:sp>
          <p:nvSpPr>
            <p:cNvPr id="52" name="Pentagon 51"/>
            <p:cNvSpPr/>
            <p:nvPr/>
          </p:nvSpPr>
          <p:spPr bwMode="auto">
            <a:xfrm>
              <a:off x="792115" y="3268695"/>
              <a:ext cx="8186400" cy="880522"/>
            </a:xfrm>
            <a:prstGeom prst="homePlate">
              <a:avLst>
                <a:gd name="adj" fmla="val 24058"/>
              </a:avLst>
            </a:prstGeom>
            <a:solidFill>
              <a:srgbClr val="A5634A"/>
            </a:solidFill>
            <a:ln w="9525" cap="flat" cmpd="sng" algn="ctr">
              <a:noFill/>
              <a:prstDash val="solid"/>
              <a:round/>
              <a:headEnd type="none" w="med" len="med"/>
              <a:tailEnd type="none" w="med" len="med"/>
            </a:ln>
            <a:effectLst/>
          </p:spPr>
          <p:txBody>
            <a:bodyPr vert="horz" wrap="square" lIns="91440" tIns="45720" rIns="936000" bIns="45720" numCol="1" rtlCol="0" anchor="ctr" anchorCtr="0" compatLnSpc="1">
              <a:prstTxWarp prst="textNoShape">
                <a:avLst/>
              </a:prstTxWarp>
            </a:bodyPr>
            <a:lstStyle/>
            <a:p>
              <a:pPr marL="1701800">
                <a:defRPr/>
              </a:pPr>
              <a:r>
                <a:rPr lang="en-US" sz="1600" kern="0" dirty="0">
                  <a:solidFill>
                    <a:srgbClr val="FFFFFF"/>
                  </a:solidFill>
                  <a:latin typeface="Calibri Light"/>
                  <a:ea typeface="ＭＳ Ｐゴシック" pitchFamily="1" charset="-128"/>
                  <a:cs typeface="Aharoni" pitchFamily="2" charset="-79"/>
                </a:rPr>
                <a:t>The risks and limits of new technologies are considered and </a:t>
              </a:r>
            </a:p>
            <a:p>
              <a:pPr marL="1701800">
                <a:defRPr/>
              </a:pPr>
              <a:r>
                <a:rPr lang="en-US" sz="1600" kern="0" dirty="0">
                  <a:solidFill>
                    <a:srgbClr val="FFFFFF"/>
                  </a:solidFill>
                  <a:latin typeface="Calibri Light"/>
                  <a:ea typeface="ＭＳ Ｐゴシック" pitchFamily="1" charset="-128"/>
                  <a:cs typeface="Aharoni" pitchFamily="2" charset="-79"/>
                </a:rPr>
                <a:t>there is sufficient human oversight so that methods employed </a:t>
              </a:r>
            </a:p>
            <a:p>
              <a:pPr marL="1701800">
                <a:defRPr/>
              </a:pPr>
              <a:r>
                <a:rPr lang="en-US" sz="1600" kern="0" dirty="0">
                  <a:solidFill>
                    <a:srgbClr val="FFFFFF"/>
                  </a:solidFill>
                  <a:latin typeface="Calibri Light"/>
                  <a:ea typeface="ＭＳ Ｐゴシック" pitchFamily="1" charset="-128"/>
                  <a:cs typeface="Aharoni" pitchFamily="2" charset="-79"/>
                </a:rPr>
                <a:t>are consistent with </a:t>
              </a:r>
              <a:r>
                <a:rPr lang="en-US" sz="1600" kern="0" dirty="0" err="1">
                  <a:solidFill>
                    <a:srgbClr val="FFFFFF"/>
                  </a:solidFill>
                  <a:latin typeface="Calibri Light"/>
                  <a:ea typeface="ＭＳ Ｐゴシック" pitchFamily="1" charset="-128"/>
                  <a:cs typeface="Aharoni" pitchFamily="2" charset="-79"/>
                </a:rPr>
                <a:t>recognised</a:t>
              </a:r>
              <a:r>
                <a:rPr lang="en-US" sz="1600" kern="0" dirty="0">
                  <a:solidFill>
                    <a:srgbClr val="FFFFFF"/>
                  </a:solidFill>
                  <a:latin typeface="Calibri Light"/>
                  <a:ea typeface="ＭＳ Ｐゴシック" pitchFamily="1" charset="-128"/>
                  <a:cs typeface="Aharoni" pitchFamily="2" charset="-79"/>
                </a:rPr>
                <a:t> standards of integrity and quality.</a:t>
              </a:r>
            </a:p>
          </p:txBody>
        </p:sp>
        <p:sp>
          <p:nvSpPr>
            <p:cNvPr id="53" name="Pentagon 52"/>
            <p:cNvSpPr/>
            <p:nvPr/>
          </p:nvSpPr>
          <p:spPr bwMode="auto">
            <a:xfrm>
              <a:off x="782320" y="3268695"/>
              <a:ext cx="1764110" cy="880522"/>
            </a:xfrm>
            <a:prstGeom prst="homePlate">
              <a:avLst>
                <a:gd name="adj" fmla="val 29798"/>
              </a:avLst>
            </a:prstGeom>
            <a:solidFill>
              <a:srgbClr val="C6593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en-GB" b="1" kern="0" dirty="0">
                  <a:solidFill>
                    <a:srgbClr val="EEEEEE"/>
                  </a:solidFill>
                  <a:latin typeface="Calibri Light"/>
                  <a:ea typeface="ＭＳ Ｐゴシック" pitchFamily="1" charset="-128"/>
                  <a:cs typeface="Aharoni" pitchFamily="2" charset="-79"/>
                </a:rPr>
                <a:t>Methods and Quality</a:t>
              </a:r>
              <a:endParaRPr lang="en-US" b="1" kern="0" dirty="0">
                <a:solidFill>
                  <a:srgbClr val="EEEEEE"/>
                </a:solidFill>
                <a:latin typeface="Calibri Light"/>
                <a:ea typeface="ＭＳ Ｐゴシック" pitchFamily="1" charset="-128"/>
                <a:cs typeface="Aharoni" pitchFamily="2" charset="-79"/>
              </a:endParaRPr>
            </a:p>
          </p:txBody>
        </p:sp>
        <p:pic>
          <p:nvPicPr>
            <p:cNvPr id="54" name="Picture 53"/>
            <p:cNvPicPr>
              <a:picLocks noChangeAspect="1"/>
            </p:cNvPicPr>
            <p:nvPr/>
          </p:nvPicPr>
          <p:blipFill>
            <a:blip r:embed="rId5" cstate="print">
              <a:duotone>
                <a:schemeClr val="accent5">
                  <a:shade val="45000"/>
                  <a:satMod val="135000"/>
                </a:schemeClr>
                <a:prstClr val="white"/>
              </a:duotone>
            </a:blip>
            <a:stretch>
              <a:fillRect/>
            </a:stretch>
          </p:blipFill>
          <p:spPr>
            <a:xfrm>
              <a:off x="8183453" y="3377015"/>
              <a:ext cx="508703" cy="635138"/>
            </a:xfrm>
            <a:prstGeom prst="rect">
              <a:avLst/>
            </a:prstGeom>
          </p:spPr>
        </p:pic>
        <p:cxnSp>
          <p:nvCxnSpPr>
            <p:cNvPr id="55" name="Straight Connector 54"/>
            <p:cNvCxnSpPr/>
            <p:nvPr/>
          </p:nvCxnSpPr>
          <p:spPr bwMode="auto">
            <a:xfrm>
              <a:off x="7942711" y="3421003"/>
              <a:ext cx="1" cy="575907"/>
            </a:xfrm>
            <a:prstGeom prst="line">
              <a:avLst/>
            </a:prstGeom>
            <a:gradFill>
              <a:gsLst>
                <a:gs pos="0">
                  <a:srgbClr val="993365"/>
                </a:gs>
                <a:gs pos="50000">
                  <a:srgbClr val="B93D7B"/>
                </a:gs>
                <a:gs pos="100000">
                  <a:srgbClr val="CC6699"/>
                </a:gs>
              </a:gsLst>
              <a:lin ang="0" scaled="1"/>
            </a:gradFill>
            <a:ln w="57150" cap="flat" cmpd="sng" algn="ctr">
              <a:solidFill>
                <a:srgbClr val="223240"/>
              </a:solidFill>
              <a:prstDash val="solid"/>
              <a:round/>
              <a:headEnd type="none" w="med" len="med"/>
              <a:tailEnd type="none" w="med" len="med"/>
            </a:ln>
            <a:effectLst>
              <a:softEdge rad="12700"/>
            </a:effectLst>
          </p:spPr>
        </p:cxnSp>
      </p:grpSp>
      <p:grpSp>
        <p:nvGrpSpPr>
          <p:cNvPr id="56" name="Group 100"/>
          <p:cNvGrpSpPr/>
          <p:nvPr/>
        </p:nvGrpSpPr>
        <p:grpSpPr>
          <a:xfrm>
            <a:off x="2342833" y="5855784"/>
            <a:ext cx="8196195" cy="880522"/>
            <a:chOff x="782320" y="5880378"/>
            <a:chExt cx="8196195" cy="880522"/>
          </a:xfrm>
        </p:grpSpPr>
        <p:sp>
          <p:nvSpPr>
            <p:cNvPr id="57" name="Pentagon 56"/>
            <p:cNvSpPr/>
            <p:nvPr/>
          </p:nvSpPr>
          <p:spPr bwMode="auto">
            <a:xfrm>
              <a:off x="792115" y="5880378"/>
              <a:ext cx="8186400" cy="880522"/>
            </a:xfrm>
            <a:prstGeom prst="homePlate">
              <a:avLst>
                <a:gd name="adj" fmla="val 23784"/>
              </a:avLst>
            </a:prstGeom>
            <a:solidFill>
              <a:srgbClr val="C5574F"/>
            </a:solidFill>
            <a:ln w="9525" cap="flat" cmpd="sng" algn="ctr">
              <a:noFill/>
              <a:prstDash val="solid"/>
              <a:round/>
              <a:headEnd type="none" w="med" len="med"/>
              <a:tailEnd type="none" w="med" len="med"/>
            </a:ln>
            <a:effectLst/>
          </p:spPr>
          <p:txBody>
            <a:bodyPr vert="horz" wrap="square" lIns="91440" tIns="45720" rIns="936000" bIns="45720" numCol="1" rtlCol="0" anchor="ctr" anchorCtr="0" compatLnSpc="1">
              <a:prstTxWarp prst="textNoShape">
                <a:avLst/>
              </a:prstTxWarp>
            </a:bodyPr>
            <a:lstStyle/>
            <a:p>
              <a:pPr marL="1701800">
                <a:tabLst>
                  <a:tab pos="3762375" algn="l"/>
                </a:tabLst>
                <a:defRPr/>
              </a:pPr>
              <a:r>
                <a:rPr lang="en-GB" sz="1600" kern="0" dirty="0">
                  <a:solidFill>
                    <a:srgbClr val="EEEEEE"/>
                  </a:solidFill>
                  <a:latin typeface="Calibri Light" panose="020F0302020204030204" pitchFamily="34" charset="0"/>
                  <a:ea typeface="ＭＳ Ｐゴシック" pitchFamily="34" charset="-128"/>
                </a:rPr>
                <a:t>The access, use and sharing of data is </a:t>
              </a:r>
              <a:r>
                <a:rPr lang="en-GB" sz="1600" b="1" kern="0" dirty="0">
                  <a:solidFill>
                    <a:srgbClr val="EEEEEE"/>
                  </a:solidFill>
                  <a:latin typeface="Calibri Light" panose="020F0302020204030204" pitchFamily="34" charset="0"/>
                  <a:ea typeface="ＭＳ Ｐゴシック" pitchFamily="34" charset="-128"/>
                </a:rPr>
                <a:t>transparent</a:t>
              </a:r>
              <a:r>
                <a:rPr lang="en-GB" sz="1600" kern="0" dirty="0">
                  <a:solidFill>
                    <a:srgbClr val="EEEEEE"/>
                  </a:solidFill>
                  <a:latin typeface="Calibri Light" panose="020F0302020204030204" pitchFamily="34" charset="0"/>
                  <a:ea typeface="ＭＳ Ｐゴシック" pitchFamily="34" charset="-128"/>
                </a:rPr>
                <a:t>, and is communicated clearly and accessibly to the public.</a:t>
              </a:r>
            </a:p>
          </p:txBody>
        </p:sp>
        <p:sp>
          <p:nvSpPr>
            <p:cNvPr id="58" name="Pentagon 57"/>
            <p:cNvSpPr/>
            <p:nvPr/>
          </p:nvSpPr>
          <p:spPr bwMode="auto">
            <a:xfrm>
              <a:off x="782320" y="5880378"/>
              <a:ext cx="1764110" cy="880522"/>
            </a:xfrm>
            <a:prstGeom prst="homePlate">
              <a:avLst>
                <a:gd name="adj" fmla="val 29798"/>
              </a:avLst>
            </a:prstGeom>
            <a:solidFill>
              <a:srgbClr val="81322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en-GB" b="1" kern="0" dirty="0">
                  <a:solidFill>
                    <a:srgbClr val="EEEEEE"/>
                  </a:solidFill>
                  <a:latin typeface="Calibri Light"/>
                  <a:ea typeface="ＭＳ Ｐゴシック" pitchFamily="1" charset="-128"/>
                  <a:cs typeface="Aharoni" pitchFamily="2" charset="-79"/>
                </a:rPr>
                <a:t>Transparency</a:t>
              </a:r>
            </a:p>
          </p:txBody>
        </p:sp>
        <p:cxnSp>
          <p:nvCxnSpPr>
            <p:cNvPr id="59" name="Straight Connector 58"/>
            <p:cNvCxnSpPr/>
            <p:nvPr/>
          </p:nvCxnSpPr>
          <p:spPr bwMode="auto">
            <a:xfrm>
              <a:off x="7975705" y="6032686"/>
              <a:ext cx="1" cy="575907"/>
            </a:xfrm>
            <a:prstGeom prst="line">
              <a:avLst/>
            </a:prstGeom>
            <a:gradFill>
              <a:gsLst>
                <a:gs pos="0">
                  <a:srgbClr val="993365"/>
                </a:gs>
                <a:gs pos="50000">
                  <a:srgbClr val="B93D7B"/>
                </a:gs>
                <a:gs pos="100000">
                  <a:srgbClr val="CC6699"/>
                </a:gs>
              </a:gsLst>
              <a:lin ang="0" scaled="1"/>
            </a:gradFill>
            <a:ln w="57150" cap="flat" cmpd="sng" algn="ctr">
              <a:solidFill>
                <a:srgbClr val="223240"/>
              </a:solidFill>
              <a:prstDash val="solid"/>
              <a:round/>
              <a:headEnd type="none" w="med" len="med"/>
              <a:tailEnd type="none" w="med" len="med"/>
            </a:ln>
            <a:effectLst>
              <a:softEdge rad="12700"/>
            </a:effectLst>
          </p:spPr>
        </p:cxnSp>
        <p:pic>
          <p:nvPicPr>
            <p:cNvPr id="60" name="Picture 59"/>
            <p:cNvPicPr>
              <a:picLocks noChangeAspect="1"/>
            </p:cNvPicPr>
            <p:nvPr/>
          </p:nvPicPr>
          <p:blipFill>
            <a:blip r:embed="rId6" cstate="print">
              <a:clrChange>
                <a:clrFrom>
                  <a:srgbClr val="000000"/>
                </a:clrFrom>
                <a:clrTo>
                  <a:srgbClr val="000000">
                    <a:alpha val="0"/>
                  </a:srgbClr>
                </a:clrTo>
              </a:clrChange>
              <a:duotone>
                <a:srgbClr val="969497">
                  <a:shade val="45000"/>
                  <a:satMod val="135000"/>
                </a:srgbClr>
                <a:prstClr val="white"/>
              </a:duotone>
              <a:lum bright="40000" contrast="40000"/>
            </a:blip>
            <a:stretch>
              <a:fillRect/>
            </a:stretch>
          </p:blipFill>
          <p:spPr>
            <a:xfrm>
              <a:off x="8129153" y="6120570"/>
              <a:ext cx="695722" cy="438329"/>
            </a:xfrm>
            <a:prstGeom prst="rect">
              <a:avLst/>
            </a:prstGeom>
          </p:spPr>
        </p:pic>
      </p:grpSp>
      <p:grpSp>
        <p:nvGrpSpPr>
          <p:cNvPr id="61" name="Group 99"/>
          <p:cNvGrpSpPr/>
          <p:nvPr/>
        </p:nvGrpSpPr>
        <p:grpSpPr>
          <a:xfrm>
            <a:off x="2342833" y="4980907"/>
            <a:ext cx="8196559" cy="880522"/>
            <a:chOff x="782320" y="5006827"/>
            <a:chExt cx="8196559" cy="880522"/>
          </a:xfrm>
        </p:grpSpPr>
        <p:sp>
          <p:nvSpPr>
            <p:cNvPr id="62" name="Pentagon 61"/>
            <p:cNvSpPr/>
            <p:nvPr/>
          </p:nvSpPr>
          <p:spPr bwMode="auto">
            <a:xfrm>
              <a:off x="792479" y="5006827"/>
              <a:ext cx="8186400" cy="880522"/>
            </a:xfrm>
            <a:prstGeom prst="homePlate">
              <a:avLst>
                <a:gd name="adj" fmla="val 24130"/>
              </a:avLst>
            </a:prstGeom>
            <a:solidFill>
              <a:srgbClr val="223240">
                <a:lumMod val="75000"/>
                <a:lumOff val="25000"/>
              </a:srgbClr>
            </a:solidFill>
            <a:ln w="9525" cap="flat" cmpd="sng" algn="ctr">
              <a:noFill/>
              <a:prstDash val="solid"/>
              <a:round/>
              <a:headEnd type="none" w="med" len="med"/>
              <a:tailEnd type="none" w="med" len="med"/>
            </a:ln>
            <a:effectLst/>
          </p:spPr>
          <p:txBody>
            <a:bodyPr vert="horz" wrap="square" lIns="91440" tIns="45720" rIns="936000" bIns="45720" numCol="1" rtlCol="0" anchor="ctr" anchorCtr="0" compatLnSpc="1">
              <a:prstTxWarp prst="textNoShape">
                <a:avLst/>
              </a:prstTxWarp>
            </a:bodyPr>
            <a:lstStyle/>
            <a:p>
              <a:pPr marL="1704975" indent="1588">
                <a:defRPr/>
              </a:pPr>
              <a:r>
                <a:rPr lang="en-GB" sz="1600" kern="0" dirty="0">
                  <a:solidFill>
                    <a:srgbClr val="EEEEEE"/>
                  </a:solidFill>
                  <a:latin typeface="Calibri Light" panose="020F0302020204030204" pitchFamily="34" charset="0"/>
                  <a:ea typeface="ＭＳ Ｐゴシック" pitchFamily="34" charset="-128"/>
                </a:rPr>
                <a:t>The views of the public are considered in light of the data used and the perceived benefits of the research.</a:t>
              </a:r>
            </a:p>
          </p:txBody>
        </p:sp>
        <p:sp>
          <p:nvSpPr>
            <p:cNvPr id="63" name="Pentagon 62"/>
            <p:cNvSpPr/>
            <p:nvPr/>
          </p:nvSpPr>
          <p:spPr bwMode="auto">
            <a:xfrm>
              <a:off x="782320" y="5006827"/>
              <a:ext cx="1764110" cy="880522"/>
            </a:xfrm>
            <a:prstGeom prst="homePlate">
              <a:avLst>
                <a:gd name="adj" fmla="val 29798"/>
              </a:avLst>
            </a:prstGeom>
            <a:solidFill>
              <a:srgbClr val="30475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en-GB" b="1" kern="0" dirty="0">
                  <a:solidFill>
                    <a:srgbClr val="EEEEEE"/>
                  </a:solidFill>
                  <a:latin typeface="Calibri Light"/>
                  <a:ea typeface="ＭＳ Ｐゴシック" pitchFamily="1" charset="-128"/>
                  <a:cs typeface="Aharoni" pitchFamily="2" charset="-79"/>
                </a:rPr>
                <a:t>Public views &amp; engagement</a:t>
              </a:r>
            </a:p>
          </p:txBody>
        </p:sp>
        <p:cxnSp>
          <p:nvCxnSpPr>
            <p:cNvPr id="64" name="Straight Connector 63"/>
            <p:cNvCxnSpPr/>
            <p:nvPr/>
          </p:nvCxnSpPr>
          <p:spPr bwMode="auto">
            <a:xfrm>
              <a:off x="7955280" y="5159135"/>
              <a:ext cx="1" cy="575907"/>
            </a:xfrm>
            <a:prstGeom prst="line">
              <a:avLst/>
            </a:prstGeom>
            <a:gradFill>
              <a:gsLst>
                <a:gs pos="0">
                  <a:srgbClr val="993365"/>
                </a:gs>
                <a:gs pos="50000">
                  <a:srgbClr val="B93D7B"/>
                </a:gs>
                <a:gs pos="100000">
                  <a:srgbClr val="CC6699"/>
                </a:gs>
              </a:gsLst>
              <a:lin ang="0" scaled="1"/>
            </a:gradFill>
            <a:ln w="57150" cap="flat" cmpd="sng" algn="ctr">
              <a:solidFill>
                <a:srgbClr val="223240"/>
              </a:solidFill>
              <a:prstDash val="solid"/>
              <a:round/>
              <a:headEnd type="none" w="med" len="med"/>
              <a:tailEnd type="none" w="med" len="med"/>
            </a:ln>
            <a:effectLst>
              <a:softEdge rad="12700"/>
            </a:effectLst>
          </p:spPr>
        </p:cxnSp>
        <p:pic>
          <p:nvPicPr>
            <p:cNvPr id="65" name="Picture 64"/>
            <p:cNvPicPr>
              <a:picLocks noChangeAspect="1"/>
            </p:cNvPicPr>
            <p:nvPr/>
          </p:nvPicPr>
          <p:blipFill>
            <a:blip r:embed="rId7" cstate="print">
              <a:duotone>
                <a:schemeClr val="accent5">
                  <a:shade val="45000"/>
                  <a:satMod val="135000"/>
                </a:schemeClr>
                <a:prstClr val="white"/>
              </a:duotone>
            </a:blip>
            <a:stretch>
              <a:fillRect/>
            </a:stretch>
          </p:blipFill>
          <p:spPr>
            <a:xfrm>
              <a:off x="8053740" y="5199930"/>
              <a:ext cx="770334" cy="491130"/>
            </a:xfrm>
            <a:prstGeom prst="rect">
              <a:avLst/>
            </a:prstGeom>
          </p:spPr>
        </p:pic>
      </p:grpSp>
      <p:grpSp>
        <p:nvGrpSpPr>
          <p:cNvPr id="66" name="Group 98"/>
          <p:cNvGrpSpPr/>
          <p:nvPr/>
        </p:nvGrpSpPr>
        <p:grpSpPr>
          <a:xfrm>
            <a:off x="2342833" y="4106030"/>
            <a:ext cx="8196195" cy="880522"/>
            <a:chOff x="782320" y="4150300"/>
            <a:chExt cx="8196195" cy="880522"/>
          </a:xfrm>
        </p:grpSpPr>
        <p:sp>
          <p:nvSpPr>
            <p:cNvPr id="67" name="Pentagon 66"/>
            <p:cNvSpPr/>
            <p:nvPr/>
          </p:nvSpPr>
          <p:spPr bwMode="auto">
            <a:xfrm>
              <a:off x="792115" y="4150300"/>
              <a:ext cx="8186400" cy="880522"/>
            </a:xfrm>
            <a:prstGeom prst="homePlate">
              <a:avLst>
                <a:gd name="adj" fmla="val 24216"/>
              </a:avLst>
            </a:prstGeom>
            <a:solidFill>
              <a:srgbClr val="10B086"/>
            </a:solidFill>
            <a:ln w="9525" cap="flat" cmpd="sng" algn="ctr">
              <a:noFill/>
              <a:prstDash val="solid"/>
              <a:round/>
              <a:headEnd type="none" w="med" len="med"/>
              <a:tailEnd type="none" w="med" len="med"/>
            </a:ln>
            <a:effectLst/>
          </p:spPr>
          <p:txBody>
            <a:bodyPr vert="horz" wrap="square" lIns="91440" tIns="45720" rIns="936000" bIns="45720" numCol="1" rtlCol="0" anchor="ctr" anchorCtr="0" compatLnSpc="1">
              <a:prstTxWarp prst="textNoShape">
                <a:avLst/>
              </a:prstTxWarp>
            </a:bodyPr>
            <a:lstStyle/>
            <a:p>
              <a:pPr marL="1701800">
                <a:defRPr/>
              </a:pPr>
              <a:r>
                <a:rPr lang="en-US" sz="1600" kern="0" dirty="0">
                  <a:solidFill>
                    <a:srgbClr val="EEEEEE"/>
                  </a:solidFill>
                  <a:latin typeface="Calibri Light" panose="020F0302020204030204" pitchFamily="34" charset="0"/>
                  <a:ea typeface="ＭＳ Ｐゴシック" pitchFamily="34" charset="-128"/>
                </a:rPr>
                <a:t>Data used and methods employed are consistent with legal requirements such as the DPA, the Human Rights Act, the SRSA and the common law duty of confidence.</a:t>
              </a:r>
            </a:p>
          </p:txBody>
        </p:sp>
        <p:sp>
          <p:nvSpPr>
            <p:cNvPr id="68" name="Pentagon 67"/>
            <p:cNvSpPr/>
            <p:nvPr/>
          </p:nvSpPr>
          <p:spPr bwMode="auto">
            <a:xfrm>
              <a:off x="782320" y="4150300"/>
              <a:ext cx="1764110" cy="880522"/>
            </a:xfrm>
            <a:prstGeom prst="homePlate">
              <a:avLst>
                <a:gd name="adj" fmla="val 29798"/>
              </a:avLst>
            </a:prstGeom>
            <a:solidFill>
              <a:srgbClr val="0B795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en-GB" b="1" kern="0" dirty="0">
                  <a:solidFill>
                    <a:srgbClr val="EEEEEE"/>
                  </a:solidFill>
                  <a:latin typeface="Calibri Light"/>
                  <a:ea typeface="ＭＳ Ｐゴシック" pitchFamily="1" charset="-128"/>
                  <a:cs typeface="Aharoni" pitchFamily="2" charset="-79"/>
                </a:rPr>
                <a:t>Legal Compliance</a:t>
              </a:r>
            </a:p>
          </p:txBody>
        </p:sp>
        <p:cxnSp>
          <p:nvCxnSpPr>
            <p:cNvPr id="69" name="Straight Connector 68"/>
            <p:cNvCxnSpPr/>
            <p:nvPr/>
          </p:nvCxnSpPr>
          <p:spPr bwMode="auto">
            <a:xfrm>
              <a:off x="7944282" y="4302608"/>
              <a:ext cx="1" cy="575907"/>
            </a:xfrm>
            <a:prstGeom prst="line">
              <a:avLst/>
            </a:prstGeom>
            <a:gradFill>
              <a:gsLst>
                <a:gs pos="0">
                  <a:srgbClr val="993365"/>
                </a:gs>
                <a:gs pos="50000">
                  <a:srgbClr val="B93D7B"/>
                </a:gs>
                <a:gs pos="100000">
                  <a:srgbClr val="CC6699"/>
                </a:gs>
              </a:gsLst>
              <a:lin ang="0" scaled="1"/>
            </a:gradFill>
            <a:ln w="57150" cap="flat" cmpd="sng" algn="ctr">
              <a:solidFill>
                <a:srgbClr val="223240"/>
              </a:solidFill>
              <a:prstDash val="solid"/>
              <a:round/>
              <a:headEnd type="none" w="med" len="med"/>
              <a:tailEnd type="none" w="med" len="med"/>
            </a:ln>
            <a:effectLst>
              <a:softEdge rad="12700"/>
            </a:effectLst>
          </p:spPr>
        </p:cxnSp>
        <p:pic>
          <p:nvPicPr>
            <p:cNvPr id="70" name="Picture 69"/>
            <p:cNvPicPr>
              <a:picLocks noChangeAspect="1"/>
            </p:cNvPicPr>
            <p:nvPr/>
          </p:nvPicPr>
          <p:blipFill>
            <a:blip r:embed="rId8" cstate="print">
              <a:duotone>
                <a:srgbClr val="515E6A">
                  <a:shade val="45000"/>
                  <a:satMod val="135000"/>
                </a:srgbClr>
                <a:prstClr val="white"/>
              </a:duotone>
              <a:lum bright="40000"/>
            </a:blip>
            <a:stretch>
              <a:fillRect/>
            </a:stretch>
          </p:blipFill>
          <p:spPr>
            <a:xfrm>
              <a:off x="8138580" y="4263753"/>
              <a:ext cx="600277" cy="611334"/>
            </a:xfrm>
            <a:prstGeom prst="rect">
              <a:avLst/>
            </a:prstGeom>
          </p:spPr>
        </p:pic>
      </p:grpSp>
      <p:sp>
        <p:nvSpPr>
          <p:cNvPr id="72" name="TextBox 71"/>
          <p:cNvSpPr txBox="1"/>
          <p:nvPr/>
        </p:nvSpPr>
        <p:spPr>
          <a:xfrm>
            <a:off x="1560513" y="6474822"/>
            <a:ext cx="510988" cy="338554"/>
          </a:xfrm>
          <a:prstGeom prst="rect">
            <a:avLst/>
          </a:prstGeom>
          <a:noFill/>
        </p:spPr>
        <p:txBody>
          <a:bodyPr wrap="square" rtlCol="0">
            <a:spAutoFit/>
          </a:bodyPr>
          <a:lstStyle/>
          <a:p>
            <a:pPr>
              <a:defRPr/>
            </a:pPr>
            <a:r>
              <a:rPr lang="en-GB" sz="1600" i="1" kern="0" dirty="0">
                <a:solidFill>
                  <a:srgbClr val="EEEEEE"/>
                </a:solidFill>
                <a:latin typeface="Arial" charset="0"/>
                <a:ea typeface="ＭＳ Ｐゴシック" pitchFamily="34" charset="-128"/>
              </a:rPr>
              <a:t>HS</a:t>
            </a:r>
            <a:endParaRPr lang="en-US" sz="1600" i="1" kern="0" dirty="0">
              <a:solidFill>
                <a:srgbClr val="EEEEEE"/>
              </a:solidFill>
              <a:latin typeface="Arial" charset="0"/>
              <a:ea typeface="ＭＳ Ｐゴシック" pitchFamily="34" charset="-128"/>
            </a:endParaRPr>
          </a:p>
        </p:txBody>
      </p:sp>
      <p:sp>
        <p:nvSpPr>
          <p:cNvPr id="73" name="TextBox 72"/>
          <p:cNvSpPr txBox="1"/>
          <p:nvPr/>
        </p:nvSpPr>
        <p:spPr>
          <a:xfrm>
            <a:off x="9090866" y="6474822"/>
            <a:ext cx="1613647" cy="338554"/>
          </a:xfrm>
          <a:prstGeom prst="rect">
            <a:avLst/>
          </a:prstGeom>
          <a:noFill/>
        </p:spPr>
        <p:txBody>
          <a:bodyPr wrap="square" rtlCol="0">
            <a:spAutoFit/>
          </a:bodyPr>
          <a:lstStyle/>
          <a:p>
            <a:pPr algn="r">
              <a:defRPr/>
            </a:pPr>
            <a:fld id="{9006BCE2-22FB-47EF-BC73-ABB30AAF3EE9}" type="slidenum">
              <a:rPr lang="en-US" sz="1600" kern="0">
                <a:solidFill>
                  <a:srgbClr val="EEEEEE"/>
                </a:solidFill>
                <a:latin typeface="Arial" charset="0"/>
                <a:ea typeface="ＭＳ Ｐゴシック" pitchFamily="34" charset="-128"/>
              </a:rPr>
              <a:pPr algn="r">
                <a:defRPr/>
              </a:pPr>
              <a:t>6</a:t>
            </a:fld>
            <a:endParaRPr lang="en-US" sz="1600" kern="0" dirty="0">
              <a:solidFill>
                <a:srgbClr val="EEEEEE"/>
              </a:solidFill>
              <a:latin typeface="Arial" charset="0"/>
              <a:ea typeface="ＭＳ Ｐゴシック" pitchFamily="34" charset="-128"/>
            </a:endParaRPr>
          </a:p>
        </p:txBody>
      </p:sp>
    </p:spTree>
    <p:extLst>
      <p:ext uri="{BB962C8B-B14F-4D97-AF65-F5344CB8AC3E}">
        <p14:creationId xmlns:p14="http://schemas.microsoft.com/office/powerpoint/2010/main" val="258366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323" y="164123"/>
            <a:ext cx="10363200" cy="1143000"/>
          </a:xfrm>
        </p:spPr>
        <p:txBody>
          <a:bodyPr/>
          <a:lstStyle/>
          <a:p>
            <a:pPr algn="ctr"/>
            <a:r>
              <a:rPr lang="en-GB" sz="2800" dirty="0"/>
              <a:t>Benefits and the Public Good</a:t>
            </a:r>
          </a:p>
        </p:txBody>
      </p:sp>
      <p:sp>
        <p:nvSpPr>
          <p:cNvPr id="3" name="Content Placeholder 2"/>
          <p:cNvSpPr>
            <a:spLocks noGrp="1"/>
          </p:cNvSpPr>
          <p:nvPr>
            <p:ph idx="1"/>
          </p:nvPr>
        </p:nvSpPr>
        <p:spPr>
          <a:xfrm>
            <a:off x="240323" y="1604190"/>
            <a:ext cx="8751278" cy="4713312"/>
          </a:xfrm>
        </p:spPr>
        <p:txBody>
          <a:bodyPr/>
          <a:lstStyle/>
          <a:p>
            <a:pPr>
              <a:spcAft>
                <a:spcPts val="600"/>
              </a:spcAft>
            </a:pPr>
            <a:endParaRPr lang="en-GB" sz="2400" dirty="0"/>
          </a:p>
          <a:p>
            <a:pPr>
              <a:spcAft>
                <a:spcPts val="600"/>
              </a:spcAft>
            </a:pPr>
            <a:r>
              <a:rPr lang="en-GB" sz="2400" dirty="0"/>
              <a:t>Clear benefits for users and serves the public good.</a:t>
            </a:r>
          </a:p>
          <a:p>
            <a:endParaRPr lang="en-GB" sz="2400" dirty="0"/>
          </a:p>
          <a:p>
            <a:r>
              <a:rPr lang="en-GB" sz="2400" dirty="0"/>
              <a:t>Public good central to our use of data as it is set out in </a:t>
            </a:r>
          </a:p>
          <a:p>
            <a:pPr lvl="1"/>
            <a:r>
              <a:rPr lang="en-GB" sz="2000" dirty="0"/>
              <a:t>the Statistics and Registration Service Act; and </a:t>
            </a:r>
          </a:p>
          <a:p>
            <a:pPr lvl="1"/>
            <a:r>
              <a:rPr lang="en-GB" sz="2000" dirty="0"/>
              <a:t>the Digital Economy Act. </a:t>
            </a:r>
          </a:p>
          <a:p>
            <a:endParaRPr lang="en-GB" sz="2400" dirty="0"/>
          </a:p>
          <a:p>
            <a:r>
              <a:rPr lang="en-GB" sz="2400" dirty="0"/>
              <a:t>Goes beyond the statistics produced to clearly communicate the better decisions that the statistics will inform.</a:t>
            </a:r>
          </a:p>
          <a:p>
            <a:endParaRPr lang="en-GB" sz="2400" dirty="0"/>
          </a:p>
        </p:txBody>
      </p:sp>
      <p:pic>
        <p:nvPicPr>
          <p:cNvPr id="5" name="Picture 3" descr="\\MDATA1\deedaa1$\My Documents\My Pictures\user need.jpg"/>
          <p:cNvPicPr>
            <a:picLocks noChangeAspect="1" noChangeArrowheads="1"/>
          </p:cNvPicPr>
          <p:nvPr/>
        </p:nvPicPr>
        <p:blipFill>
          <a:blip r:embed="rId3" cstate="print"/>
          <a:srcRect/>
          <a:stretch>
            <a:fillRect/>
          </a:stretch>
        </p:blipFill>
        <p:spPr bwMode="auto">
          <a:xfrm>
            <a:off x="9489830" y="3960846"/>
            <a:ext cx="2376264" cy="1451790"/>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9782174" y="1997483"/>
            <a:ext cx="1495425" cy="12858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CBFCFD3-9F8E-401F-A207-4146C728F5D9}" type="slidenum">
              <a:rPr lang="en-GB" smtClean="0"/>
              <a:pPr>
                <a:defRPr/>
              </a:pPr>
              <a:t>7</a:t>
            </a:fld>
            <a:endParaRPr lang="en-GB" dirty="0"/>
          </a:p>
        </p:txBody>
      </p:sp>
    </p:spTree>
    <p:extLst>
      <p:ext uri="{BB962C8B-B14F-4D97-AF65-F5344CB8AC3E}">
        <p14:creationId xmlns:p14="http://schemas.microsoft.com/office/powerpoint/2010/main" val="274520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arrisonlocks.co.uk/media/catalog/product/T/5/T5-big.jpg_3.jpg"/>
          <p:cNvPicPr/>
          <p:nvPr/>
        </p:nvPicPr>
        <p:blipFill>
          <a:blip r:embed="rId3" cstate="print"/>
          <a:srcRect l="19954" r="18343"/>
          <a:stretch>
            <a:fillRect/>
          </a:stretch>
        </p:blipFill>
        <p:spPr bwMode="auto">
          <a:xfrm>
            <a:off x="8647519" y="2155314"/>
            <a:ext cx="2111335" cy="3241964"/>
          </a:xfrm>
          <a:prstGeom prst="rect">
            <a:avLst/>
          </a:prstGeom>
          <a:noFill/>
          <a:ln w="9525">
            <a:noFill/>
            <a:miter lim="800000"/>
            <a:headEnd/>
            <a:tailEnd/>
          </a:ln>
        </p:spPr>
      </p:pic>
      <p:sp>
        <p:nvSpPr>
          <p:cNvPr id="2" name="Title 1"/>
          <p:cNvSpPr>
            <a:spLocks noGrp="1"/>
          </p:cNvSpPr>
          <p:nvPr>
            <p:ph type="title"/>
          </p:nvPr>
        </p:nvSpPr>
        <p:spPr>
          <a:xfrm>
            <a:off x="395654" y="161192"/>
            <a:ext cx="10363200" cy="1143000"/>
          </a:xfrm>
        </p:spPr>
        <p:txBody>
          <a:bodyPr/>
          <a:lstStyle/>
          <a:p>
            <a:br>
              <a:rPr lang="en-GB" dirty="0"/>
            </a:br>
            <a:r>
              <a:rPr lang="en-GB" dirty="0"/>
              <a:t>Protecting privacy and confidentiality</a:t>
            </a:r>
            <a:br>
              <a:rPr lang="en-GB" dirty="0"/>
            </a:br>
            <a:endParaRPr lang="en-GB" dirty="0"/>
          </a:p>
        </p:txBody>
      </p:sp>
      <p:sp>
        <p:nvSpPr>
          <p:cNvPr id="3" name="Content Placeholder 2"/>
          <p:cNvSpPr>
            <a:spLocks noGrp="1"/>
          </p:cNvSpPr>
          <p:nvPr>
            <p:ph idx="1"/>
          </p:nvPr>
        </p:nvSpPr>
        <p:spPr>
          <a:xfrm>
            <a:off x="515698" y="1067763"/>
            <a:ext cx="6984776" cy="4785320"/>
          </a:xfrm>
        </p:spPr>
        <p:txBody>
          <a:bodyPr/>
          <a:lstStyle/>
          <a:p>
            <a:pPr marL="0" indent="0">
              <a:spcAft>
                <a:spcPts val="600"/>
              </a:spcAft>
              <a:buNone/>
            </a:pPr>
            <a:endParaRPr lang="en-GB" sz="2600" dirty="0"/>
          </a:p>
          <a:p>
            <a:pPr>
              <a:spcAft>
                <a:spcPts val="600"/>
              </a:spcAft>
            </a:pPr>
            <a:r>
              <a:rPr lang="en-US" sz="2600" dirty="0"/>
              <a:t>The data subject’s identity (whether person or </a:t>
            </a:r>
            <a:r>
              <a:rPr lang="en-US" sz="2600" dirty="0" err="1"/>
              <a:t>organisation</a:t>
            </a:r>
            <a:r>
              <a:rPr lang="en-US" sz="2600" dirty="0"/>
              <a:t>) is protected, information is kept confidential and secure</a:t>
            </a:r>
            <a:endParaRPr lang="en-GB" sz="2600" dirty="0"/>
          </a:p>
          <a:p>
            <a:pPr>
              <a:spcAft>
                <a:spcPts val="600"/>
              </a:spcAft>
            </a:pPr>
            <a:endParaRPr lang="en-GB" sz="2600" dirty="0"/>
          </a:p>
          <a:p>
            <a:pPr>
              <a:spcAft>
                <a:spcPts val="600"/>
              </a:spcAft>
            </a:pPr>
            <a:r>
              <a:rPr lang="en-GB" sz="2600" dirty="0"/>
              <a:t>Security accredited environments with strict access controls</a:t>
            </a:r>
          </a:p>
          <a:p>
            <a:pPr>
              <a:spcAft>
                <a:spcPts val="600"/>
              </a:spcAft>
            </a:pPr>
            <a:endParaRPr lang="en-GB" sz="2600" dirty="0"/>
          </a:p>
          <a:p>
            <a:pPr>
              <a:spcAft>
                <a:spcPts val="600"/>
              </a:spcAft>
            </a:pPr>
            <a:r>
              <a:rPr lang="en-GB" sz="2600" dirty="0"/>
              <a:t>Secure transfer of data</a:t>
            </a:r>
          </a:p>
          <a:p>
            <a:pPr>
              <a:spcAft>
                <a:spcPts val="600"/>
              </a:spcAft>
            </a:pPr>
            <a:endParaRPr lang="en-GB" sz="2600" dirty="0"/>
          </a:p>
          <a:p>
            <a:pPr>
              <a:spcAft>
                <a:spcPts val="600"/>
              </a:spcAft>
            </a:pPr>
            <a:r>
              <a:rPr lang="en-GB" sz="2600" dirty="0"/>
              <a:t>Statistical disclosure control </a:t>
            </a:r>
          </a:p>
          <a:p>
            <a:pPr>
              <a:spcAft>
                <a:spcPts val="600"/>
              </a:spcAft>
            </a:pPr>
            <a:endParaRPr lang="en-GB" sz="2600" dirty="0"/>
          </a:p>
          <a:p>
            <a:pPr marL="0" indent="0">
              <a:buNone/>
            </a:pPr>
            <a:endParaRPr lang="en-GB" dirty="0"/>
          </a:p>
        </p:txBody>
      </p:sp>
      <p:sp>
        <p:nvSpPr>
          <p:cNvPr id="6" name="Slide Number Placeholder 5"/>
          <p:cNvSpPr>
            <a:spLocks noGrp="1"/>
          </p:cNvSpPr>
          <p:nvPr>
            <p:ph type="sldNum" sz="quarter" idx="12"/>
          </p:nvPr>
        </p:nvSpPr>
        <p:spPr/>
        <p:txBody>
          <a:bodyPr/>
          <a:lstStyle/>
          <a:p>
            <a:pPr>
              <a:defRPr/>
            </a:pPr>
            <a:fld id="{DCBFCFD3-9F8E-401F-A207-4146C728F5D9}" type="slidenum">
              <a:rPr lang="en-GB" smtClean="0"/>
              <a:pPr>
                <a:defRPr/>
              </a:pPr>
              <a:t>8</a:t>
            </a:fld>
            <a:endParaRPr lang="en-GB" dirty="0"/>
          </a:p>
        </p:txBody>
      </p:sp>
    </p:spTree>
    <p:extLst>
      <p:ext uri="{BB962C8B-B14F-4D97-AF65-F5344CB8AC3E}">
        <p14:creationId xmlns:p14="http://schemas.microsoft.com/office/powerpoint/2010/main" val="182636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a:t>
            </a:r>
          </a:p>
        </p:txBody>
      </p:sp>
      <p:sp>
        <p:nvSpPr>
          <p:cNvPr id="12" name="Text Placeholder 11"/>
          <p:cNvSpPr>
            <a:spLocks noGrp="1"/>
          </p:cNvSpPr>
          <p:nvPr>
            <p:ph type="body" idx="1"/>
          </p:nvPr>
        </p:nvSpPr>
        <p:spPr>
          <a:xfrm>
            <a:off x="-587061" y="1557950"/>
            <a:ext cx="5386917" cy="639763"/>
          </a:xfrm>
        </p:spPr>
        <p:txBody>
          <a:bodyPr/>
          <a:lstStyle/>
          <a:p>
            <a:pPr algn="ctr"/>
            <a:r>
              <a:rPr lang="en-GB" dirty="0"/>
              <a:t>Integrity/Quality</a:t>
            </a:r>
          </a:p>
        </p:txBody>
      </p:sp>
      <p:sp>
        <p:nvSpPr>
          <p:cNvPr id="13" name="Text Placeholder 12"/>
          <p:cNvSpPr>
            <a:spLocks noGrp="1"/>
          </p:cNvSpPr>
          <p:nvPr>
            <p:ph type="body" sz="quarter" idx="3"/>
          </p:nvPr>
        </p:nvSpPr>
        <p:spPr>
          <a:xfrm>
            <a:off x="4334455" y="1505632"/>
            <a:ext cx="5389033" cy="639763"/>
          </a:xfrm>
        </p:spPr>
        <p:txBody>
          <a:bodyPr/>
          <a:lstStyle/>
          <a:p>
            <a:pPr algn="ctr"/>
            <a:r>
              <a:rPr lang="en-GB" dirty="0"/>
              <a:t>Person VS Machine </a:t>
            </a:r>
          </a:p>
        </p:txBody>
      </p:sp>
      <p:sp>
        <p:nvSpPr>
          <p:cNvPr id="14" name="Content Placeholder 13"/>
          <p:cNvSpPr>
            <a:spLocks noGrp="1"/>
          </p:cNvSpPr>
          <p:nvPr>
            <p:ph sz="half" idx="2"/>
          </p:nvPr>
        </p:nvSpPr>
        <p:spPr>
          <a:xfrm>
            <a:off x="61011" y="2102192"/>
            <a:ext cx="5386917" cy="3951288"/>
          </a:xfrm>
        </p:spPr>
        <p:txBody>
          <a:bodyPr/>
          <a:lstStyle/>
          <a:p>
            <a:pPr>
              <a:buNone/>
            </a:pPr>
            <a:r>
              <a:rPr lang="en-GB" dirty="0"/>
              <a:t>	Quality of sources fit for the research purpose</a:t>
            </a:r>
          </a:p>
          <a:p>
            <a:pPr>
              <a:buNone/>
            </a:pPr>
            <a:endParaRPr lang="en-GB" dirty="0"/>
          </a:p>
          <a:p>
            <a:pPr>
              <a:buNone/>
            </a:pPr>
            <a:r>
              <a:rPr lang="en-GB" dirty="0"/>
              <a:t>	</a:t>
            </a:r>
          </a:p>
        </p:txBody>
      </p:sp>
      <p:sp>
        <p:nvSpPr>
          <p:cNvPr id="15" name="Content Placeholder 14"/>
          <p:cNvSpPr>
            <a:spLocks noGrp="1"/>
          </p:cNvSpPr>
          <p:nvPr>
            <p:ph sz="quarter" idx="4"/>
          </p:nvPr>
        </p:nvSpPr>
        <p:spPr>
          <a:xfrm>
            <a:off x="5008083" y="2203716"/>
            <a:ext cx="4041775" cy="3951288"/>
          </a:xfrm>
        </p:spPr>
        <p:txBody>
          <a:bodyPr/>
          <a:lstStyle/>
          <a:p>
            <a:pPr algn="ctr">
              <a:buNone/>
            </a:pPr>
            <a:r>
              <a:rPr lang="en-GB" dirty="0"/>
              <a:t>	Technological risks</a:t>
            </a:r>
          </a:p>
          <a:p>
            <a:pPr algn="ctr">
              <a:buNone/>
            </a:pPr>
            <a:r>
              <a:rPr lang="en-GB" dirty="0"/>
              <a:t>	</a:t>
            </a:r>
          </a:p>
          <a:p>
            <a:pPr algn="ctr">
              <a:buNone/>
            </a:pPr>
            <a:r>
              <a:rPr lang="en-GB" dirty="0"/>
              <a:t>	Machines/software making decisions </a:t>
            </a:r>
          </a:p>
          <a:p>
            <a:pPr>
              <a:buNone/>
            </a:pPr>
            <a:endParaRPr lang="en-GB" dirty="0"/>
          </a:p>
          <a:p>
            <a:pPr>
              <a:buNone/>
            </a:pPr>
            <a:endParaRPr lang="en-GB" dirty="0"/>
          </a:p>
        </p:txBody>
      </p:sp>
      <p:pic>
        <p:nvPicPr>
          <p:cNvPr id="18" name="Picture 10" descr="\\MDATA1\deedaa1$\My Documents\My Pictures\human oversight.png"/>
          <p:cNvPicPr>
            <a:picLocks noChangeAspect="1" noChangeArrowheads="1"/>
          </p:cNvPicPr>
          <p:nvPr/>
        </p:nvPicPr>
        <p:blipFill>
          <a:blip r:embed="rId3" cstate="print"/>
          <a:srcRect/>
          <a:stretch>
            <a:fillRect/>
          </a:stretch>
        </p:blipFill>
        <p:spPr bwMode="auto">
          <a:xfrm>
            <a:off x="5503258" y="3978028"/>
            <a:ext cx="3051423" cy="2030583"/>
          </a:xfrm>
          <a:prstGeom prst="rect">
            <a:avLst/>
          </a:prstGeom>
          <a:noFill/>
        </p:spPr>
      </p:pic>
      <p:pic>
        <p:nvPicPr>
          <p:cNvPr id="19" name="Picture 9" descr="\\MDATA1\deedaa1$\My Documents\My Pictures\quality 2.png"/>
          <p:cNvPicPr>
            <a:picLocks noChangeAspect="1" noChangeArrowheads="1"/>
          </p:cNvPicPr>
          <p:nvPr/>
        </p:nvPicPr>
        <p:blipFill>
          <a:blip r:embed="rId4" cstate="print"/>
          <a:srcRect/>
          <a:stretch>
            <a:fillRect/>
          </a:stretch>
        </p:blipFill>
        <p:spPr bwMode="auto">
          <a:xfrm>
            <a:off x="723710" y="4077836"/>
            <a:ext cx="1872208" cy="1830969"/>
          </a:xfrm>
          <a:prstGeom prst="rect">
            <a:avLst/>
          </a:prstGeom>
          <a:noFill/>
        </p:spPr>
      </p:pic>
      <p:sp>
        <p:nvSpPr>
          <p:cNvPr id="9" name="Slide Number Placeholder 8"/>
          <p:cNvSpPr>
            <a:spLocks noGrp="1"/>
          </p:cNvSpPr>
          <p:nvPr>
            <p:ph type="sldNum" sz="quarter" idx="12"/>
          </p:nvPr>
        </p:nvSpPr>
        <p:spPr/>
        <p:txBody>
          <a:bodyPr/>
          <a:lstStyle/>
          <a:p>
            <a:pPr>
              <a:defRPr/>
            </a:pPr>
            <a:fld id="{51F1F44C-9FAA-4105-A52B-D873883C2852}" type="slidenum">
              <a:rPr lang="en-GB" smtClean="0"/>
              <a:pPr>
                <a:defRPr/>
              </a:pPr>
              <a:t>9</a:t>
            </a:fld>
            <a:endParaRPr lang="en-GB" dirty="0"/>
          </a:p>
        </p:txBody>
      </p:sp>
      <p:sp>
        <p:nvSpPr>
          <p:cNvPr id="3" name="Rectangle 2">
            <a:extLst>
              <a:ext uri="{FF2B5EF4-FFF2-40B4-BE49-F238E27FC236}">
                <a16:creationId xmlns:a16="http://schemas.microsoft.com/office/drawing/2014/main" id="{77D12660-AB1F-4BCE-AE22-BBD06603F3BB}"/>
              </a:ext>
            </a:extLst>
          </p:cNvPr>
          <p:cNvSpPr/>
          <p:nvPr/>
        </p:nvSpPr>
        <p:spPr>
          <a:xfrm>
            <a:off x="9454146" y="1746597"/>
            <a:ext cx="2510624" cy="461665"/>
          </a:xfrm>
          <a:prstGeom prst="rect">
            <a:avLst/>
          </a:prstGeom>
        </p:spPr>
        <p:txBody>
          <a:bodyPr wrap="none">
            <a:spAutoFit/>
          </a:bodyPr>
          <a:lstStyle/>
          <a:p>
            <a:r>
              <a:rPr lang="en-GB" sz="2400" b="1" dirty="0"/>
              <a:t>Legal Gateways</a:t>
            </a:r>
          </a:p>
        </p:txBody>
      </p:sp>
      <p:sp>
        <p:nvSpPr>
          <p:cNvPr id="11" name="Content Placeholder 14">
            <a:extLst>
              <a:ext uri="{FF2B5EF4-FFF2-40B4-BE49-F238E27FC236}">
                <a16:creationId xmlns:a16="http://schemas.microsoft.com/office/drawing/2014/main" id="{3424AB8A-7455-4841-94D7-BC67FF52D2F5}"/>
              </a:ext>
            </a:extLst>
          </p:cNvPr>
          <p:cNvSpPr txBox="1">
            <a:spLocks/>
          </p:cNvSpPr>
          <p:nvPr/>
        </p:nvSpPr>
        <p:spPr bwMode="auto">
          <a:xfrm>
            <a:off x="8374112" y="2266583"/>
            <a:ext cx="4041775"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002D46"/>
                </a:solidFill>
                <a:latin typeface="+mn-lt"/>
                <a:ea typeface="+mn-ea"/>
                <a:cs typeface="+mn-cs"/>
              </a:defRPr>
            </a:lvl1pPr>
            <a:lvl2pPr marL="763588" indent="-285750" algn="l" rtl="0" eaLnBrk="0" fontAlgn="base" hangingPunct="0">
              <a:spcBef>
                <a:spcPct val="20000"/>
              </a:spcBef>
              <a:spcAft>
                <a:spcPct val="0"/>
              </a:spcAft>
              <a:buChar char="–"/>
              <a:defRPr sz="2000">
                <a:solidFill>
                  <a:srgbClr val="002D46"/>
                </a:solidFill>
                <a:latin typeface="+mn-lt"/>
                <a:ea typeface="+mn-ea"/>
              </a:defRPr>
            </a:lvl2pPr>
            <a:lvl3pPr marL="1182688" indent="-228600" algn="l" rtl="0" eaLnBrk="0" fontAlgn="base" hangingPunct="0">
              <a:spcBef>
                <a:spcPct val="20000"/>
              </a:spcBef>
              <a:spcAft>
                <a:spcPct val="0"/>
              </a:spcAft>
              <a:buChar char="•"/>
              <a:defRPr sz="1800">
                <a:solidFill>
                  <a:srgbClr val="002D46"/>
                </a:solidFill>
                <a:latin typeface="+mn-lt"/>
                <a:ea typeface="+mn-ea"/>
              </a:defRPr>
            </a:lvl3pPr>
            <a:lvl4pPr marL="1619250" indent="-246063" algn="l" rtl="0" eaLnBrk="0" fontAlgn="base" hangingPunct="0">
              <a:spcBef>
                <a:spcPct val="20000"/>
              </a:spcBef>
              <a:spcAft>
                <a:spcPct val="0"/>
              </a:spcAft>
              <a:buChar char="–"/>
              <a:defRPr sz="1600">
                <a:solidFill>
                  <a:srgbClr val="002D46"/>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defRPr sz="1600">
                <a:solidFill>
                  <a:schemeClr val="tx1"/>
                </a:solidFill>
                <a:latin typeface="+mn-lt"/>
                <a:ea typeface="+mn-ea"/>
              </a:defRPr>
            </a:lvl6pPr>
            <a:lvl7pPr marL="2971800" indent="-228600" algn="l" rtl="0" fontAlgn="base">
              <a:spcBef>
                <a:spcPct val="20000"/>
              </a:spcBef>
              <a:spcAft>
                <a:spcPct val="0"/>
              </a:spcAft>
              <a:defRPr sz="1600">
                <a:solidFill>
                  <a:schemeClr val="tx1"/>
                </a:solidFill>
                <a:latin typeface="+mn-lt"/>
                <a:ea typeface="+mn-ea"/>
              </a:defRPr>
            </a:lvl7pPr>
            <a:lvl8pPr marL="3429000" indent="-228600" algn="l" rtl="0" fontAlgn="base">
              <a:spcBef>
                <a:spcPct val="20000"/>
              </a:spcBef>
              <a:spcAft>
                <a:spcPct val="0"/>
              </a:spcAft>
              <a:defRPr sz="1600">
                <a:solidFill>
                  <a:schemeClr val="tx1"/>
                </a:solidFill>
                <a:latin typeface="+mn-lt"/>
                <a:ea typeface="+mn-ea"/>
              </a:defRPr>
            </a:lvl8pPr>
            <a:lvl9pPr marL="3886200" indent="-228600" algn="l" rtl="0" fontAlgn="base">
              <a:spcBef>
                <a:spcPct val="20000"/>
              </a:spcBef>
              <a:spcAft>
                <a:spcPct val="0"/>
              </a:spcAft>
              <a:defRPr sz="1600">
                <a:solidFill>
                  <a:schemeClr val="tx1"/>
                </a:solidFill>
                <a:latin typeface="+mn-lt"/>
                <a:ea typeface="+mn-ea"/>
              </a:defRPr>
            </a:lvl9pPr>
          </a:lstStyle>
          <a:p>
            <a:pPr algn="ctr">
              <a:buFontTx/>
              <a:buNone/>
            </a:pPr>
            <a:r>
              <a:rPr lang="en-GB" kern="0" dirty="0"/>
              <a:t>	Legal gateways exist to access the data</a:t>
            </a:r>
          </a:p>
          <a:p>
            <a:pPr algn="ctr">
              <a:buFontTx/>
              <a:buNone/>
            </a:pPr>
            <a:r>
              <a:rPr lang="en-GB" kern="0" dirty="0"/>
              <a:t>	</a:t>
            </a:r>
          </a:p>
          <a:p>
            <a:pPr algn="ctr">
              <a:buFontTx/>
              <a:buNone/>
            </a:pPr>
            <a:r>
              <a:rPr lang="en-GB" kern="0" dirty="0"/>
              <a:t>	</a:t>
            </a:r>
          </a:p>
          <a:p>
            <a:pPr>
              <a:buFontTx/>
              <a:buNone/>
            </a:pPr>
            <a:endParaRPr lang="en-GB" kern="0" dirty="0"/>
          </a:p>
          <a:p>
            <a:pPr>
              <a:buFontTx/>
              <a:buNone/>
            </a:pPr>
            <a:endParaRPr lang="en-GB" kern="0" dirty="0"/>
          </a:p>
        </p:txBody>
      </p:sp>
      <p:pic>
        <p:nvPicPr>
          <p:cNvPr id="16" name="Picture 8" descr="\\MDATA1\deedaa1$\My Documents\My Pictures\legal.png">
            <a:extLst>
              <a:ext uri="{FF2B5EF4-FFF2-40B4-BE49-F238E27FC236}">
                <a16:creationId xmlns:a16="http://schemas.microsoft.com/office/drawing/2014/main" id="{11397455-5603-4E37-8095-AB484D478882}"/>
              </a:ext>
            </a:extLst>
          </p:cNvPr>
          <p:cNvPicPr>
            <a:picLocks noChangeAspect="1" noChangeArrowheads="1"/>
          </p:cNvPicPr>
          <p:nvPr/>
        </p:nvPicPr>
        <p:blipFill>
          <a:blip r:embed="rId5" cstate="print"/>
          <a:srcRect/>
          <a:stretch>
            <a:fillRect/>
          </a:stretch>
        </p:blipFill>
        <p:spPr bwMode="auto">
          <a:xfrm>
            <a:off x="10007600" y="3978027"/>
            <a:ext cx="1574800" cy="1736695"/>
          </a:xfrm>
          <a:prstGeom prst="rect">
            <a:avLst/>
          </a:prstGeom>
          <a:noFill/>
        </p:spPr>
      </p:pic>
    </p:spTree>
    <p:extLst>
      <p:ext uri="{BB962C8B-B14F-4D97-AF65-F5344CB8AC3E}">
        <p14:creationId xmlns:p14="http://schemas.microsoft.com/office/powerpoint/2010/main" val="2038298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20232">
  <a:themeElements>
    <a:clrScheme name="UKSA Suitable Colours">
      <a:dk1>
        <a:srgbClr val="053E59"/>
      </a:dk1>
      <a:lt1>
        <a:sysClr val="window" lastClr="FFFFFF"/>
      </a:lt1>
      <a:dk2>
        <a:srgbClr val="274060"/>
      </a:dk2>
      <a:lt2>
        <a:srgbClr val="EEECE1"/>
      </a:lt2>
      <a:accent1>
        <a:srgbClr val="A9BE3B"/>
      </a:accent1>
      <a:accent2>
        <a:srgbClr val="347FC4"/>
      </a:accent2>
      <a:accent3>
        <a:srgbClr val="335C81"/>
      </a:accent3>
      <a:accent4>
        <a:srgbClr val="FF6F59"/>
      </a:accent4>
      <a:accent5>
        <a:srgbClr val="4BACC6"/>
      </a:accent5>
      <a:accent6>
        <a:srgbClr val="254441"/>
      </a:accent6>
      <a:hlink>
        <a:srgbClr val="265F93"/>
      </a:hlink>
      <a:folHlink>
        <a:srgbClr val="A9BE3B"/>
      </a:folHlink>
    </a:clrScheme>
    <a:fontScheme name="~152023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52023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2023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2023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2023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2023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2023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2023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2023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2023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2023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2023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2023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1520232">
  <a:themeElements>
    <a:clrScheme name="UKSA Suitable Colours">
      <a:dk1>
        <a:srgbClr val="053E59"/>
      </a:dk1>
      <a:lt1>
        <a:sysClr val="window" lastClr="FFFFFF"/>
      </a:lt1>
      <a:dk2>
        <a:srgbClr val="274060"/>
      </a:dk2>
      <a:lt2>
        <a:srgbClr val="EEECE1"/>
      </a:lt2>
      <a:accent1>
        <a:srgbClr val="A9BE3B"/>
      </a:accent1>
      <a:accent2>
        <a:srgbClr val="347FC4"/>
      </a:accent2>
      <a:accent3>
        <a:srgbClr val="335C81"/>
      </a:accent3>
      <a:accent4>
        <a:srgbClr val="FF6F59"/>
      </a:accent4>
      <a:accent5>
        <a:srgbClr val="4BACC6"/>
      </a:accent5>
      <a:accent6>
        <a:srgbClr val="254441"/>
      </a:accent6>
      <a:hlink>
        <a:srgbClr val="265F93"/>
      </a:hlink>
      <a:folHlink>
        <a:srgbClr val="A9BE3B"/>
      </a:folHlink>
    </a:clrScheme>
    <a:fontScheme name="~152023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52023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2023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2023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2023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2023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2023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2023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2023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2023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2023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2023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2023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2792</TotalTime>
  <Words>1258</Words>
  <Application>Microsoft Office PowerPoint</Application>
  <PresentationFormat>Widescreen</PresentationFormat>
  <Paragraphs>192</Paragraphs>
  <Slides>20</Slides>
  <Notes>18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ＭＳ Ｐゴシック</vt:lpstr>
      <vt:lpstr>Aharoni</vt:lpstr>
      <vt:lpstr>Arial</vt:lpstr>
      <vt:lpstr>Calibri</vt:lpstr>
      <vt:lpstr>Calibri Light</vt:lpstr>
      <vt:lpstr>Century Gothic</vt:lpstr>
      <vt:lpstr>Dosis</vt:lpstr>
      <vt:lpstr>Levenim MT</vt:lpstr>
      <vt:lpstr>Wingdings</vt:lpstr>
      <vt:lpstr>Wingdings 2</vt:lpstr>
      <vt:lpstr>Office Theme</vt:lpstr>
      <vt:lpstr>~1520232</vt:lpstr>
      <vt:lpstr>1_~1520232</vt:lpstr>
      <vt:lpstr>PowerPoint Presentation</vt:lpstr>
      <vt:lpstr>UK Statistics Authority</vt:lpstr>
      <vt:lpstr>PowerPoint Presentation</vt:lpstr>
      <vt:lpstr>NSDEC Aims</vt:lpstr>
      <vt:lpstr>The Benefits of NSDEC</vt:lpstr>
      <vt:lpstr>Ethical Principles</vt:lpstr>
      <vt:lpstr>Benefits and the Public Good</vt:lpstr>
      <vt:lpstr> Protecting privacy and confidentiality </vt:lpstr>
      <vt:lpstr>Data </vt:lpstr>
      <vt:lpstr>Public Perception and Acceptability</vt:lpstr>
      <vt:lpstr>Transparency</vt:lpstr>
      <vt:lpstr>Main Methods of considering research applications against NSDEC’s ethical principles</vt:lpstr>
      <vt:lpstr>PowerPoint Presentation</vt:lpstr>
      <vt:lpstr>Projects</vt:lpstr>
      <vt:lpstr>Example Research Projects</vt:lpstr>
      <vt:lpstr>The DEA: Statistics Strand</vt:lpstr>
      <vt:lpstr>The DEA: Research Strand</vt:lpstr>
      <vt:lpstr>Importance of NSDEC: Information Commissioner’s Office</vt:lpstr>
      <vt:lpstr>Importance of NSDEC: UK Privacy Group</vt:lpstr>
      <vt:lpstr>Common Themes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Whitworth, Simon</dc:creator>
  <cp:lastModifiedBy>Whitworth, Simon</cp:lastModifiedBy>
  <cp:revision>148</cp:revision>
  <cp:lastPrinted>2018-05-30T16:22:09Z</cp:lastPrinted>
  <dcterms:created xsi:type="dcterms:W3CDTF">2018-05-22T16:08:13Z</dcterms:created>
  <dcterms:modified xsi:type="dcterms:W3CDTF">2018-09-28T09:41:01Z</dcterms:modified>
</cp:coreProperties>
</file>