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91" r:id="rId4"/>
    <p:sldId id="292" r:id="rId5"/>
    <p:sldId id="297" r:id="rId6"/>
    <p:sldId id="293" r:id="rId7"/>
    <p:sldId id="294" r:id="rId8"/>
    <p:sldId id="295" r:id="rId9"/>
    <p:sldId id="296" r:id="rId10"/>
    <p:sldId id="290" r:id="rId11"/>
    <p:sldId id="298" r:id="rId12"/>
    <p:sldId id="301" r:id="rId13"/>
    <p:sldId id="299" r:id="rId14"/>
    <p:sldId id="300" r:id="rId15"/>
    <p:sldId id="285" r:id="rId16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CED"/>
    <a:srgbClr val="0F5494"/>
    <a:srgbClr val="3166CF"/>
    <a:srgbClr val="808080"/>
    <a:srgbClr val="2D5EC1"/>
    <a:srgbClr val="3E6FD2"/>
    <a:srgbClr val="BDDEFF"/>
    <a:srgbClr val="99CCFF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511" autoAdjust="0"/>
  </p:normalViewPr>
  <p:slideViewPr>
    <p:cSldViewPr>
      <p:cViewPr>
        <p:scale>
          <a:sx n="100" d="100"/>
          <a:sy n="100" d="100"/>
        </p:scale>
        <p:origin x="-219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7F622C1B-8D8F-41DD-A016-8882B4A23F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068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9F5F656-6022-4361-B2A6-B1A433E71D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5699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5F656-6022-4361-B2A6-B1A433E71DD8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82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Hierarchical structure: 3 levels; each level of NUTS is a subdivision of the higher level. It can be amended after at least 3 years have passed on the previous version to ensure a minimum of stability. It prefers the use of territorial units which are administrative in the Member States and should correspond to population thresholds.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5F656-6022-4361-B2A6-B1A433E71DD8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059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12943CE-A964-40F1-B2FA-FB836522817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7FC33-98D3-49E2-A5DB-AFCE7A5F80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317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0A6F0-7C4E-4A1A-A188-90AB92C268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389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4947C-DF43-4C22-B1A6-21680D7D80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500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FEB46-217F-4A08-9D15-C0B89BFB6D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342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A6F44-D348-4B37-9622-3F33644CEC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138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DB07C-D9E1-4B88-978D-96412F2C4A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611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170C2-9822-47C6-9592-B0DEB55494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531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97226-D061-48BF-AD65-0C13B62F84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226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3A9CF-972A-4855-8BF2-27BE93127F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469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50831-CD22-4347-B49D-2E8F27FCD6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649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03B9730-1609-48B4-985D-588EE41239D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cros/content/labour-market-areas_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c.europa.eu/eurostat/cros/content/it-tools_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99792" y="2060848"/>
            <a:ext cx="6264448" cy="790575"/>
          </a:xfrm>
        </p:spPr>
        <p:txBody>
          <a:bodyPr/>
          <a:lstStyle/>
          <a:p>
            <a:r>
              <a:rPr lang="en-GB" sz="3200" dirty="0"/>
              <a:t>The harmonised Labour Market Areas – the European value added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933056"/>
            <a:ext cx="8532812" cy="1728787"/>
          </a:xfrm>
        </p:spPr>
        <p:txBody>
          <a:bodyPr/>
          <a:lstStyle/>
          <a:p>
            <a:endParaRPr lang="fr-BE" altLang="en-US" dirty="0" smtClean="0"/>
          </a:p>
          <a:p>
            <a:endParaRPr lang="fr-BE" altLang="en-US" dirty="0" smtClean="0"/>
          </a:p>
          <a:p>
            <a:r>
              <a:rPr lang="fr-BE" altLang="en-US" sz="2400" dirty="0" smtClean="0"/>
              <a:t>Dario </a:t>
            </a:r>
            <a:r>
              <a:rPr lang="fr-BE" altLang="en-US" sz="2400" dirty="0" err="1" smtClean="0"/>
              <a:t>Buono</a:t>
            </a:r>
            <a:r>
              <a:rPr lang="fr-BE" altLang="en-US" sz="2400" dirty="0" smtClean="0"/>
              <a:t>, Eurostat B1,</a:t>
            </a:r>
          </a:p>
          <a:p>
            <a:r>
              <a:rPr lang="fr-BE" altLang="en-US" sz="2400" dirty="0" smtClean="0"/>
              <a:t>Teodora </a:t>
            </a:r>
            <a:r>
              <a:rPr lang="fr-BE" altLang="en-US" sz="2400" dirty="0" err="1" smtClean="0"/>
              <a:t>Brandmueller</a:t>
            </a:r>
            <a:r>
              <a:rPr lang="fr-BE" altLang="en-US" sz="2400" dirty="0" smtClean="0"/>
              <a:t>, Valeriya </a:t>
            </a:r>
            <a:r>
              <a:rPr lang="fr-BE" altLang="en-US" sz="2400" dirty="0" err="1" smtClean="0"/>
              <a:t>Angelova</a:t>
            </a:r>
            <a:r>
              <a:rPr lang="fr-BE" altLang="en-US" sz="2400" dirty="0" smtClean="0"/>
              <a:t>, Eurostat E4</a:t>
            </a:r>
            <a:endParaRPr lang="fr-BE" altLang="en-US" sz="2400" dirty="0"/>
          </a:p>
          <a:p>
            <a:r>
              <a:rPr lang="en-GB" altLang="en-US" sz="2400" dirty="0" smtClean="0"/>
              <a:t>October 2018, Bamberg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836712"/>
            <a:ext cx="10441160" cy="936625"/>
          </a:xfrm>
        </p:spPr>
        <p:txBody>
          <a:bodyPr/>
          <a:lstStyle/>
          <a:p>
            <a:r>
              <a:rPr lang="en-GB" sz="2400" dirty="0"/>
              <a:t>LMAs in the Dutch-German border region produced without and with cross-border commuting data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911549"/>
            <a:ext cx="849694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93" y="980728"/>
            <a:ext cx="8229600" cy="936625"/>
          </a:xfrm>
        </p:spPr>
        <p:txBody>
          <a:bodyPr/>
          <a:lstStyle/>
          <a:p>
            <a:r>
              <a:rPr lang="en-GB" sz="2400" dirty="0"/>
              <a:t>Industrial districts based on LMAs in Italy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988841"/>
            <a:ext cx="6336704" cy="446449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0232" y="4581128"/>
            <a:ext cx="2376264" cy="159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48712" cy="936625"/>
          </a:xfrm>
        </p:spPr>
        <p:txBody>
          <a:bodyPr/>
          <a:lstStyle/>
          <a:p>
            <a:r>
              <a:rPr lang="en-GB" sz="2400" dirty="0"/>
              <a:t>Gender gap for the employment rate (15-64) by LMAs in Bulgaria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5"/>
            <a:ext cx="7272808" cy="465313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763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712968" cy="936625"/>
          </a:xfrm>
        </p:spPr>
        <p:txBody>
          <a:bodyPr/>
          <a:lstStyle/>
          <a:p>
            <a:r>
              <a:rPr lang="en-GB" sz="2400" dirty="0"/>
              <a:t>Alternative LMAs by high and low qualifications of the employed persons in UK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988840"/>
            <a:ext cx="7200800" cy="48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414657" y="2512237"/>
            <a:ext cx="515201" cy="959763"/>
          </a:xfrm>
          <a:custGeom>
            <a:avLst/>
            <a:gdLst/>
            <a:ahLst/>
            <a:cxnLst/>
            <a:rect l="l" t="t" r="r" b="b"/>
            <a:pathLst>
              <a:path w="236637" h="440829">
                <a:moveTo>
                  <a:pt x="103287" y="342603"/>
                </a:moveTo>
                <a:cubicBezTo>
                  <a:pt x="118963" y="342603"/>
                  <a:pt x="131961" y="347266"/>
                  <a:pt x="142280" y="356593"/>
                </a:cubicBezTo>
                <a:cubicBezTo>
                  <a:pt x="152598" y="365721"/>
                  <a:pt x="157758" y="377329"/>
                  <a:pt x="157758" y="391418"/>
                </a:cubicBezTo>
                <a:cubicBezTo>
                  <a:pt x="157758" y="405706"/>
                  <a:pt x="152698" y="417513"/>
                  <a:pt x="142577" y="426839"/>
                </a:cubicBezTo>
                <a:cubicBezTo>
                  <a:pt x="132259" y="436166"/>
                  <a:pt x="119162" y="440829"/>
                  <a:pt x="103287" y="440829"/>
                </a:cubicBezTo>
                <a:cubicBezTo>
                  <a:pt x="87412" y="440829"/>
                  <a:pt x="74216" y="436067"/>
                  <a:pt x="63698" y="426542"/>
                </a:cubicBezTo>
                <a:cubicBezTo>
                  <a:pt x="53181" y="416620"/>
                  <a:pt x="47923" y="404912"/>
                  <a:pt x="47923" y="391418"/>
                </a:cubicBezTo>
                <a:cubicBezTo>
                  <a:pt x="47923" y="377528"/>
                  <a:pt x="53181" y="365919"/>
                  <a:pt x="63698" y="356593"/>
                </a:cubicBezTo>
                <a:cubicBezTo>
                  <a:pt x="74216" y="347266"/>
                  <a:pt x="87412" y="342603"/>
                  <a:pt x="103287" y="342603"/>
                </a:cubicBezTo>
                <a:close/>
                <a:moveTo>
                  <a:pt x="105966" y="0"/>
                </a:moveTo>
                <a:cubicBezTo>
                  <a:pt x="124420" y="0"/>
                  <a:pt x="141585" y="2034"/>
                  <a:pt x="157460" y="6102"/>
                </a:cubicBezTo>
                <a:cubicBezTo>
                  <a:pt x="173335" y="10170"/>
                  <a:pt x="187176" y="16570"/>
                  <a:pt x="198983" y="25301"/>
                </a:cubicBezTo>
                <a:cubicBezTo>
                  <a:pt x="210790" y="34032"/>
                  <a:pt x="220018" y="45195"/>
                  <a:pt x="226665" y="58788"/>
                </a:cubicBezTo>
                <a:cubicBezTo>
                  <a:pt x="233313" y="72380"/>
                  <a:pt x="236637" y="88702"/>
                  <a:pt x="236637" y="107752"/>
                </a:cubicBezTo>
                <a:cubicBezTo>
                  <a:pt x="236637" y="119857"/>
                  <a:pt x="235248" y="130820"/>
                  <a:pt x="232469" y="140643"/>
                </a:cubicBezTo>
                <a:cubicBezTo>
                  <a:pt x="229691" y="150466"/>
                  <a:pt x="225623" y="159743"/>
                  <a:pt x="220266" y="168474"/>
                </a:cubicBezTo>
                <a:cubicBezTo>
                  <a:pt x="214908" y="177205"/>
                  <a:pt x="208260" y="185589"/>
                  <a:pt x="200323" y="193626"/>
                </a:cubicBezTo>
                <a:cubicBezTo>
                  <a:pt x="192385" y="201663"/>
                  <a:pt x="183257" y="209947"/>
                  <a:pt x="172938" y="218480"/>
                </a:cubicBezTo>
                <a:cubicBezTo>
                  <a:pt x="165993" y="224235"/>
                  <a:pt x="159891" y="229593"/>
                  <a:pt x="154632" y="234554"/>
                </a:cubicBezTo>
                <a:cubicBezTo>
                  <a:pt x="149374" y="239515"/>
                  <a:pt x="145008" y="244426"/>
                  <a:pt x="141535" y="249288"/>
                </a:cubicBezTo>
                <a:cubicBezTo>
                  <a:pt x="138063" y="254149"/>
                  <a:pt x="135434" y="259309"/>
                  <a:pt x="133648" y="264766"/>
                </a:cubicBezTo>
                <a:cubicBezTo>
                  <a:pt x="131862" y="270223"/>
                  <a:pt x="130969" y="276424"/>
                  <a:pt x="130969" y="283369"/>
                </a:cubicBezTo>
                <a:cubicBezTo>
                  <a:pt x="130969" y="288132"/>
                  <a:pt x="131614" y="292993"/>
                  <a:pt x="132903" y="297954"/>
                </a:cubicBezTo>
                <a:cubicBezTo>
                  <a:pt x="134193" y="302915"/>
                  <a:pt x="135930" y="307082"/>
                  <a:pt x="138112" y="310456"/>
                </a:cubicBezTo>
                <a:lnTo>
                  <a:pt x="59829" y="310456"/>
                </a:lnTo>
                <a:cubicBezTo>
                  <a:pt x="57844" y="305296"/>
                  <a:pt x="56307" y="299492"/>
                  <a:pt x="55215" y="293043"/>
                </a:cubicBezTo>
                <a:cubicBezTo>
                  <a:pt x="54124" y="286594"/>
                  <a:pt x="53578" y="280492"/>
                  <a:pt x="53578" y="274737"/>
                </a:cubicBezTo>
                <a:cubicBezTo>
                  <a:pt x="53578" y="265609"/>
                  <a:pt x="54471" y="257275"/>
                  <a:pt x="56257" y="249734"/>
                </a:cubicBezTo>
                <a:cubicBezTo>
                  <a:pt x="58043" y="242193"/>
                  <a:pt x="60722" y="235099"/>
                  <a:pt x="64294" y="228452"/>
                </a:cubicBezTo>
                <a:cubicBezTo>
                  <a:pt x="67866" y="221804"/>
                  <a:pt x="72330" y="215454"/>
                  <a:pt x="77688" y="209402"/>
                </a:cubicBezTo>
                <a:cubicBezTo>
                  <a:pt x="83046" y="203349"/>
                  <a:pt x="89297" y="197347"/>
                  <a:pt x="96441" y="191393"/>
                </a:cubicBezTo>
                <a:cubicBezTo>
                  <a:pt x="103981" y="185043"/>
                  <a:pt x="110579" y="179140"/>
                  <a:pt x="116235" y="173683"/>
                </a:cubicBezTo>
                <a:cubicBezTo>
                  <a:pt x="121890" y="168226"/>
                  <a:pt x="126702" y="162769"/>
                  <a:pt x="130671" y="157312"/>
                </a:cubicBezTo>
                <a:cubicBezTo>
                  <a:pt x="134640" y="151855"/>
                  <a:pt x="137616" y="146199"/>
                  <a:pt x="139601" y="140345"/>
                </a:cubicBezTo>
                <a:cubicBezTo>
                  <a:pt x="141585" y="134491"/>
                  <a:pt x="142577" y="127993"/>
                  <a:pt x="142577" y="120849"/>
                </a:cubicBezTo>
                <a:cubicBezTo>
                  <a:pt x="142577" y="114697"/>
                  <a:pt x="141486" y="108992"/>
                  <a:pt x="139303" y="103734"/>
                </a:cubicBezTo>
                <a:cubicBezTo>
                  <a:pt x="137120" y="98475"/>
                  <a:pt x="133995" y="93961"/>
                  <a:pt x="129927" y="90190"/>
                </a:cubicBezTo>
                <a:cubicBezTo>
                  <a:pt x="125859" y="86420"/>
                  <a:pt x="120898" y="83443"/>
                  <a:pt x="115044" y="81261"/>
                </a:cubicBezTo>
                <a:cubicBezTo>
                  <a:pt x="109190" y="79078"/>
                  <a:pt x="102691" y="77986"/>
                  <a:pt x="95548" y="77986"/>
                </a:cubicBezTo>
                <a:cubicBezTo>
                  <a:pt x="80069" y="77986"/>
                  <a:pt x="63996" y="81211"/>
                  <a:pt x="47327" y="87660"/>
                </a:cubicBezTo>
                <a:cubicBezTo>
                  <a:pt x="30659" y="94109"/>
                  <a:pt x="14883" y="103882"/>
                  <a:pt x="0" y="116979"/>
                </a:cubicBezTo>
                <a:lnTo>
                  <a:pt x="0" y="27385"/>
                </a:lnTo>
                <a:cubicBezTo>
                  <a:pt x="15280" y="18257"/>
                  <a:pt x="31948" y="11411"/>
                  <a:pt x="50006" y="6847"/>
                </a:cubicBezTo>
                <a:cubicBezTo>
                  <a:pt x="68064" y="2282"/>
                  <a:pt x="86717" y="0"/>
                  <a:pt x="105966" y="0"/>
                </a:cubicBezTo>
                <a:close/>
              </a:path>
            </a:pathLst>
          </a:custGeom>
          <a:solidFill>
            <a:srgbClr val="338CE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48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133192">
            <a:off x="5777005" y="3223734"/>
            <a:ext cx="515201" cy="959763"/>
          </a:xfrm>
          <a:custGeom>
            <a:avLst/>
            <a:gdLst/>
            <a:ahLst/>
            <a:cxnLst/>
            <a:rect l="l" t="t" r="r" b="b"/>
            <a:pathLst>
              <a:path w="236637" h="440829">
                <a:moveTo>
                  <a:pt x="103287" y="342603"/>
                </a:moveTo>
                <a:cubicBezTo>
                  <a:pt x="118963" y="342603"/>
                  <a:pt x="131961" y="347266"/>
                  <a:pt x="142280" y="356593"/>
                </a:cubicBezTo>
                <a:cubicBezTo>
                  <a:pt x="152598" y="365721"/>
                  <a:pt x="157758" y="377329"/>
                  <a:pt x="157758" y="391418"/>
                </a:cubicBezTo>
                <a:cubicBezTo>
                  <a:pt x="157758" y="405706"/>
                  <a:pt x="152698" y="417513"/>
                  <a:pt x="142577" y="426839"/>
                </a:cubicBezTo>
                <a:cubicBezTo>
                  <a:pt x="132259" y="436166"/>
                  <a:pt x="119162" y="440829"/>
                  <a:pt x="103287" y="440829"/>
                </a:cubicBezTo>
                <a:cubicBezTo>
                  <a:pt x="87412" y="440829"/>
                  <a:pt x="74216" y="436067"/>
                  <a:pt x="63698" y="426542"/>
                </a:cubicBezTo>
                <a:cubicBezTo>
                  <a:pt x="53181" y="416620"/>
                  <a:pt x="47923" y="404912"/>
                  <a:pt x="47923" y="391418"/>
                </a:cubicBezTo>
                <a:cubicBezTo>
                  <a:pt x="47923" y="377528"/>
                  <a:pt x="53181" y="365919"/>
                  <a:pt x="63698" y="356593"/>
                </a:cubicBezTo>
                <a:cubicBezTo>
                  <a:pt x="74216" y="347266"/>
                  <a:pt x="87412" y="342603"/>
                  <a:pt x="103287" y="342603"/>
                </a:cubicBezTo>
                <a:close/>
                <a:moveTo>
                  <a:pt x="105966" y="0"/>
                </a:moveTo>
                <a:cubicBezTo>
                  <a:pt x="124420" y="0"/>
                  <a:pt x="141585" y="2034"/>
                  <a:pt x="157460" y="6102"/>
                </a:cubicBezTo>
                <a:cubicBezTo>
                  <a:pt x="173335" y="10170"/>
                  <a:pt x="187176" y="16570"/>
                  <a:pt x="198983" y="25301"/>
                </a:cubicBezTo>
                <a:cubicBezTo>
                  <a:pt x="210790" y="34032"/>
                  <a:pt x="220018" y="45195"/>
                  <a:pt x="226665" y="58788"/>
                </a:cubicBezTo>
                <a:cubicBezTo>
                  <a:pt x="233313" y="72380"/>
                  <a:pt x="236637" y="88702"/>
                  <a:pt x="236637" y="107752"/>
                </a:cubicBezTo>
                <a:cubicBezTo>
                  <a:pt x="236637" y="119857"/>
                  <a:pt x="235248" y="130820"/>
                  <a:pt x="232469" y="140643"/>
                </a:cubicBezTo>
                <a:cubicBezTo>
                  <a:pt x="229691" y="150466"/>
                  <a:pt x="225623" y="159743"/>
                  <a:pt x="220266" y="168474"/>
                </a:cubicBezTo>
                <a:cubicBezTo>
                  <a:pt x="214908" y="177205"/>
                  <a:pt x="208260" y="185589"/>
                  <a:pt x="200323" y="193626"/>
                </a:cubicBezTo>
                <a:cubicBezTo>
                  <a:pt x="192385" y="201663"/>
                  <a:pt x="183257" y="209947"/>
                  <a:pt x="172938" y="218480"/>
                </a:cubicBezTo>
                <a:cubicBezTo>
                  <a:pt x="165993" y="224235"/>
                  <a:pt x="159891" y="229593"/>
                  <a:pt x="154632" y="234554"/>
                </a:cubicBezTo>
                <a:cubicBezTo>
                  <a:pt x="149374" y="239515"/>
                  <a:pt x="145008" y="244426"/>
                  <a:pt x="141535" y="249288"/>
                </a:cubicBezTo>
                <a:cubicBezTo>
                  <a:pt x="138063" y="254149"/>
                  <a:pt x="135434" y="259309"/>
                  <a:pt x="133648" y="264766"/>
                </a:cubicBezTo>
                <a:cubicBezTo>
                  <a:pt x="131862" y="270223"/>
                  <a:pt x="130969" y="276424"/>
                  <a:pt x="130969" y="283369"/>
                </a:cubicBezTo>
                <a:cubicBezTo>
                  <a:pt x="130969" y="288132"/>
                  <a:pt x="131614" y="292993"/>
                  <a:pt x="132903" y="297954"/>
                </a:cubicBezTo>
                <a:cubicBezTo>
                  <a:pt x="134193" y="302915"/>
                  <a:pt x="135930" y="307082"/>
                  <a:pt x="138112" y="310456"/>
                </a:cubicBezTo>
                <a:lnTo>
                  <a:pt x="59829" y="310456"/>
                </a:lnTo>
                <a:cubicBezTo>
                  <a:pt x="57844" y="305296"/>
                  <a:pt x="56307" y="299492"/>
                  <a:pt x="55215" y="293043"/>
                </a:cubicBezTo>
                <a:cubicBezTo>
                  <a:pt x="54124" y="286594"/>
                  <a:pt x="53578" y="280492"/>
                  <a:pt x="53578" y="274737"/>
                </a:cubicBezTo>
                <a:cubicBezTo>
                  <a:pt x="53578" y="265609"/>
                  <a:pt x="54471" y="257275"/>
                  <a:pt x="56257" y="249734"/>
                </a:cubicBezTo>
                <a:cubicBezTo>
                  <a:pt x="58043" y="242193"/>
                  <a:pt x="60722" y="235099"/>
                  <a:pt x="64294" y="228452"/>
                </a:cubicBezTo>
                <a:cubicBezTo>
                  <a:pt x="67866" y="221804"/>
                  <a:pt x="72330" y="215454"/>
                  <a:pt x="77688" y="209402"/>
                </a:cubicBezTo>
                <a:cubicBezTo>
                  <a:pt x="83046" y="203349"/>
                  <a:pt x="89297" y="197347"/>
                  <a:pt x="96441" y="191393"/>
                </a:cubicBezTo>
                <a:cubicBezTo>
                  <a:pt x="103981" y="185043"/>
                  <a:pt x="110579" y="179140"/>
                  <a:pt x="116235" y="173683"/>
                </a:cubicBezTo>
                <a:cubicBezTo>
                  <a:pt x="121890" y="168226"/>
                  <a:pt x="126702" y="162769"/>
                  <a:pt x="130671" y="157312"/>
                </a:cubicBezTo>
                <a:cubicBezTo>
                  <a:pt x="134640" y="151855"/>
                  <a:pt x="137616" y="146199"/>
                  <a:pt x="139601" y="140345"/>
                </a:cubicBezTo>
                <a:cubicBezTo>
                  <a:pt x="141585" y="134491"/>
                  <a:pt x="142577" y="127993"/>
                  <a:pt x="142577" y="120849"/>
                </a:cubicBezTo>
                <a:cubicBezTo>
                  <a:pt x="142577" y="114697"/>
                  <a:pt x="141486" y="108992"/>
                  <a:pt x="139303" y="103734"/>
                </a:cubicBezTo>
                <a:cubicBezTo>
                  <a:pt x="137120" y="98475"/>
                  <a:pt x="133995" y="93961"/>
                  <a:pt x="129927" y="90190"/>
                </a:cubicBezTo>
                <a:cubicBezTo>
                  <a:pt x="125859" y="86420"/>
                  <a:pt x="120898" y="83443"/>
                  <a:pt x="115044" y="81261"/>
                </a:cubicBezTo>
                <a:cubicBezTo>
                  <a:pt x="109190" y="79078"/>
                  <a:pt x="102691" y="77986"/>
                  <a:pt x="95548" y="77986"/>
                </a:cubicBezTo>
                <a:cubicBezTo>
                  <a:pt x="80069" y="77986"/>
                  <a:pt x="63996" y="81211"/>
                  <a:pt x="47327" y="87660"/>
                </a:cubicBezTo>
                <a:cubicBezTo>
                  <a:pt x="30659" y="94109"/>
                  <a:pt x="14883" y="103882"/>
                  <a:pt x="0" y="116979"/>
                </a:cubicBezTo>
                <a:lnTo>
                  <a:pt x="0" y="27385"/>
                </a:lnTo>
                <a:cubicBezTo>
                  <a:pt x="15280" y="18257"/>
                  <a:pt x="31948" y="11411"/>
                  <a:pt x="50006" y="6847"/>
                </a:cubicBezTo>
                <a:cubicBezTo>
                  <a:pt x="68064" y="2282"/>
                  <a:pt x="86717" y="0"/>
                  <a:pt x="105966" y="0"/>
                </a:cubicBezTo>
                <a:close/>
              </a:path>
            </a:pathLst>
          </a:custGeom>
          <a:solidFill>
            <a:srgbClr val="338CE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48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500071">
            <a:off x="2767171" y="3220311"/>
            <a:ext cx="515201" cy="959763"/>
          </a:xfrm>
          <a:custGeom>
            <a:avLst/>
            <a:gdLst/>
            <a:ahLst/>
            <a:cxnLst/>
            <a:rect l="l" t="t" r="r" b="b"/>
            <a:pathLst>
              <a:path w="236637" h="440829">
                <a:moveTo>
                  <a:pt x="103287" y="342603"/>
                </a:moveTo>
                <a:cubicBezTo>
                  <a:pt x="118963" y="342603"/>
                  <a:pt x="131961" y="347266"/>
                  <a:pt x="142280" y="356593"/>
                </a:cubicBezTo>
                <a:cubicBezTo>
                  <a:pt x="152598" y="365721"/>
                  <a:pt x="157758" y="377329"/>
                  <a:pt x="157758" y="391418"/>
                </a:cubicBezTo>
                <a:cubicBezTo>
                  <a:pt x="157758" y="405706"/>
                  <a:pt x="152698" y="417513"/>
                  <a:pt x="142577" y="426839"/>
                </a:cubicBezTo>
                <a:cubicBezTo>
                  <a:pt x="132259" y="436166"/>
                  <a:pt x="119162" y="440829"/>
                  <a:pt x="103287" y="440829"/>
                </a:cubicBezTo>
                <a:cubicBezTo>
                  <a:pt x="87412" y="440829"/>
                  <a:pt x="74216" y="436067"/>
                  <a:pt x="63698" y="426542"/>
                </a:cubicBezTo>
                <a:cubicBezTo>
                  <a:pt x="53181" y="416620"/>
                  <a:pt x="47923" y="404912"/>
                  <a:pt x="47923" y="391418"/>
                </a:cubicBezTo>
                <a:cubicBezTo>
                  <a:pt x="47923" y="377528"/>
                  <a:pt x="53181" y="365919"/>
                  <a:pt x="63698" y="356593"/>
                </a:cubicBezTo>
                <a:cubicBezTo>
                  <a:pt x="74216" y="347266"/>
                  <a:pt x="87412" y="342603"/>
                  <a:pt x="103287" y="342603"/>
                </a:cubicBezTo>
                <a:close/>
                <a:moveTo>
                  <a:pt x="105966" y="0"/>
                </a:moveTo>
                <a:cubicBezTo>
                  <a:pt x="124420" y="0"/>
                  <a:pt x="141585" y="2034"/>
                  <a:pt x="157460" y="6102"/>
                </a:cubicBezTo>
                <a:cubicBezTo>
                  <a:pt x="173335" y="10170"/>
                  <a:pt x="187176" y="16570"/>
                  <a:pt x="198983" y="25301"/>
                </a:cubicBezTo>
                <a:cubicBezTo>
                  <a:pt x="210790" y="34032"/>
                  <a:pt x="220018" y="45195"/>
                  <a:pt x="226665" y="58788"/>
                </a:cubicBezTo>
                <a:cubicBezTo>
                  <a:pt x="233313" y="72380"/>
                  <a:pt x="236637" y="88702"/>
                  <a:pt x="236637" y="107752"/>
                </a:cubicBezTo>
                <a:cubicBezTo>
                  <a:pt x="236637" y="119857"/>
                  <a:pt x="235248" y="130820"/>
                  <a:pt x="232469" y="140643"/>
                </a:cubicBezTo>
                <a:cubicBezTo>
                  <a:pt x="229691" y="150466"/>
                  <a:pt x="225623" y="159743"/>
                  <a:pt x="220266" y="168474"/>
                </a:cubicBezTo>
                <a:cubicBezTo>
                  <a:pt x="214908" y="177205"/>
                  <a:pt x="208260" y="185589"/>
                  <a:pt x="200323" y="193626"/>
                </a:cubicBezTo>
                <a:cubicBezTo>
                  <a:pt x="192385" y="201663"/>
                  <a:pt x="183257" y="209947"/>
                  <a:pt x="172938" y="218480"/>
                </a:cubicBezTo>
                <a:cubicBezTo>
                  <a:pt x="165993" y="224235"/>
                  <a:pt x="159891" y="229593"/>
                  <a:pt x="154632" y="234554"/>
                </a:cubicBezTo>
                <a:cubicBezTo>
                  <a:pt x="149374" y="239515"/>
                  <a:pt x="145008" y="244426"/>
                  <a:pt x="141535" y="249288"/>
                </a:cubicBezTo>
                <a:cubicBezTo>
                  <a:pt x="138063" y="254149"/>
                  <a:pt x="135434" y="259309"/>
                  <a:pt x="133648" y="264766"/>
                </a:cubicBezTo>
                <a:cubicBezTo>
                  <a:pt x="131862" y="270223"/>
                  <a:pt x="130969" y="276424"/>
                  <a:pt x="130969" y="283369"/>
                </a:cubicBezTo>
                <a:cubicBezTo>
                  <a:pt x="130969" y="288132"/>
                  <a:pt x="131614" y="292993"/>
                  <a:pt x="132903" y="297954"/>
                </a:cubicBezTo>
                <a:cubicBezTo>
                  <a:pt x="134193" y="302915"/>
                  <a:pt x="135930" y="307082"/>
                  <a:pt x="138112" y="310456"/>
                </a:cubicBezTo>
                <a:lnTo>
                  <a:pt x="59829" y="310456"/>
                </a:lnTo>
                <a:cubicBezTo>
                  <a:pt x="57844" y="305296"/>
                  <a:pt x="56307" y="299492"/>
                  <a:pt x="55215" y="293043"/>
                </a:cubicBezTo>
                <a:cubicBezTo>
                  <a:pt x="54124" y="286594"/>
                  <a:pt x="53578" y="280492"/>
                  <a:pt x="53578" y="274737"/>
                </a:cubicBezTo>
                <a:cubicBezTo>
                  <a:pt x="53578" y="265609"/>
                  <a:pt x="54471" y="257275"/>
                  <a:pt x="56257" y="249734"/>
                </a:cubicBezTo>
                <a:cubicBezTo>
                  <a:pt x="58043" y="242193"/>
                  <a:pt x="60722" y="235099"/>
                  <a:pt x="64294" y="228452"/>
                </a:cubicBezTo>
                <a:cubicBezTo>
                  <a:pt x="67866" y="221804"/>
                  <a:pt x="72330" y="215454"/>
                  <a:pt x="77688" y="209402"/>
                </a:cubicBezTo>
                <a:cubicBezTo>
                  <a:pt x="83046" y="203349"/>
                  <a:pt x="89297" y="197347"/>
                  <a:pt x="96441" y="191393"/>
                </a:cubicBezTo>
                <a:cubicBezTo>
                  <a:pt x="103981" y="185043"/>
                  <a:pt x="110579" y="179140"/>
                  <a:pt x="116235" y="173683"/>
                </a:cubicBezTo>
                <a:cubicBezTo>
                  <a:pt x="121890" y="168226"/>
                  <a:pt x="126702" y="162769"/>
                  <a:pt x="130671" y="157312"/>
                </a:cubicBezTo>
                <a:cubicBezTo>
                  <a:pt x="134640" y="151855"/>
                  <a:pt x="137616" y="146199"/>
                  <a:pt x="139601" y="140345"/>
                </a:cubicBezTo>
                <a:cubicBezTo>
                  <a:pt x="141585" y="134491"/>
                  <a:pt x="142577" y="127993"/>
                  <a:pt x="142577" y="120849"/>
                </a:cubicBezTo>
                <a:cubicBezTo>
                  <a:pt x="142577" y="114697"/>
                  <a:pt x="141486" y="108992"/>
                  <a:pt x="139303" y="103734"/>
                </a:cubicBezTo>
                <a:cubicBezTo>
                  <a:pt x="137120" y="98475"/>
                  <a:pt x="133995" y="93961"/>
                  <a:pt x="129927" y="90190"/>
                </a:cubicBezTo>
                <a:cubicBezTo>
                  <a:pt x="125859" y="86420"/>
                  <a:pt x="120898" y="83443"/>
                  <a:pt x="115044" y="81261"/>
                </a:cubicBezTo>
                <a:cubicBezTo>
                  <a:pt x="109190" y="79078"/>
                  <a:pt x="102691" y="77986"/>
                  <a:pt x="95548" y="77986"/>
                </a:cubicBezTo>
                <a:cubicBezTo>
                  <a:pt x="80069" y="77986"/>
                  <a:pt x="63996" y="81211"/>
                  <a:pt x="47327" y="87660"/>
                </a:cubicBezTo>
                <a:cubicBezTo>
                  <a:pt x="30659" y="94109"/>
                  <a:pt x="14883" y="103882"/>
                  <a:pt x="0" y="116979"/>
                </a:cubicBezTo>
                <a:lnTo>
                  <a:pt x="0" y="27385"/>
                </a:lnTo>
                <a:cubicBezTo>
                  <a:pt x="15280" y="18257"/>
                  <a:pt x="31948" y="11411"/>
                  <a:pt x="50006" y="6847"/>
                </a:cubicBezTo>
                <a:cubicBezTo>
                  <a:pt x="68064" y="2282"/>
                  <a:pt x="86717" y="0"/>
                  <a:pt x="105966" y="0"/>
                </a:cubicBezTo>
                <a:close/>
              </a:path>
            </a:pathLst>
          </a:custGeom>
          <a:solidFill>
            <a:srgbClr val="338CE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48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500071">
            <a:off x="3174408" y="2324138"/>
            <a:ext cx="337153" cy="628080"/>
          </a:xfrm>
          <a:custGeom>
            <a:avLst/>
            <a:gdLst/>
            <a:ahLst/>
            <a:cxnLst/>
            <a:rect l="l" t="t" r="r" b="b"/>
            <a:pathLst>
              <a:path w="236637" h="440829">
                <a:moveTo>
                  <a:pt x="103287" y="342603"/>
                </a:moveTo>
                <a:cubicBezTo>
                  <a:pt x="118963" y="342603"/>
                  <a:pt x="131961" y="347266"/>
                  <a:pt x="142280" y="356593"/>
                </a:cubicBezTo>
                <a:cubicBezTo>
                  <a:pt x="152598" y="365721"/>
                  <a:pt x="157758" y="377329"/>
                  <a:pt x="157758" y="391418"/>
                </a:cubicBezTo>
                <a:cubicBezTo>
                  <a:pt x="157758" y="405706"/>
                  <a:pt x="152698" y="417513"/>
                  <a:pt x="142577" y="426839"/>
                </a:cubicBezTo>
                <a:cubicBezTo>
                  <a:pt x="132259" y="436166"/>
                  <a:pt x="119162" y="440829"/>
                  <a:pt x="103287" y="440829"/>
                </a:cubicBezTo>
                <a:cubicBezTo>
                  <a:pt x="87412" y="440829"/>
                  <a:pt x="74216" y="436067"/>
                  <a:pt x="63698" y="426542"/>
                </a:cubicBezTo>
                <a:cubicBezTo>
                  <a:pt x="53181" y="416620"/>
                  <a:pt x="47923" y="404912"/>
                  <a:pt x="47923" y="391418"/>
                </a:cubicBezTo>
                <a:cubicBezTo>
                  <a:pt x="47923" y="377528"/>
                  <a:pt x="53181" y="365919"/>
                  <a:pt x="63698" y="356593"/>
                </a:cubicBezTo>
                <a:cubicBezTo>
                  <a:pt x="74216" y="347266"/>
                  <a:pt x="87412" y="342603"/>
                  <a:pt x="103287" y="342603"/>
                </a:cubicBezTo>
                <a:close/>
                <a:moveTo>
                  <a:pt x="105966" y="0"/>
                </a:moveTo>
                <a:cubicBezTo>
                  <a:pt x="124420" y="0"/>
                  <a:pt x="141585" y="2034"/>
                  <a:pt x="157460" y="6102"/>
                </a:cubicBezTo>
                <a:cubicBezTo>
                  <a:pt x="173335" y="10170"/>
                  <a:pt x="187176" y="16570"/>
                  <a:pt x="198983" y="25301"/>
                </a:cubicBezTo>
                <a:cubicBezTo>
                  <a:pt x="210790" y="34032"/>
                  <a:pt x="220018" y="45195"/>
                  <a:pt x="226665" y="58788"/>
                </a:cubicBezTo>
                <a:cubicBezTo>
                  <a:pt x="233313" y="72380"/>
                  <a:pt x="236637" y="88702"/>
                  <a:pt x="236637" y="107752"/>
                </a:cubicBezTo>
                <a:cubicBezTo>
                  <a:pt x="236637" y="119857"/>
                  <a:pt x="235248" y="130820"/>
                  <a:pt x="232469" y="140643"/>
                </a:cubicBezTo>
                <a:cubicBezTo>
                  <a:pt x="229691" y="150466"/>
                  <a:pt x="225623" y="159743"/>
                  <a:pt x="220266" y="168474"/>
                </a:cubicBezTo>
                <a:cubicBezTo>
                  <a:pt x="214908" y="177205"/>
                  <a:pt x="208260" y="185589"/>
                  <a:pt x="200323" y="193626"/>
                </a:cubicBezTo>
                <a:cubicBezTo>
                  <a:pt x="192385" y="201663"/>
                  <a:pt x="183257" y="209947"/>
                  <a:pt x="172938" y="218480"/>
                </a:cubicBezTo>
                <a:cubicBezTo>
                  <a:pt x="165993" y="224235"/>
                  <a:pt x="159891" y="229593"/>
                  <a:pt x="154632" y="234554"/>
                </a:cubicBezTo>
                <a:cubicBezTo>
                  <a:pt x="149374" y="239515"/>
                  <a:pt x="145008" y="244426"/>
                  <a:pt x="141535" y="249288"/>
                </a:cubicBezTo>
                <a:cubicBezTo>
                  <a:pt x="138063" y="254149"/>
                  <a:pt x="135434" y="259309"/>
                  <a:pt x="133648" y="264766"/>
                </a:cubicBezTo>
                <a:cubicBezTo>
                  <a:pt x="131862" y="270223"/>
                  <a:pt x="130969" y="276424"/>
                  <a:pt x="130969" y="283369"/>
                </a:cubicBezTo>
                <a:cubicBezTo>
                  <a:pt x="130969" y="288132"/>
                  <a:pt x="131614" y="292993"/>
                  <a:pt x="132903" y="297954"/>
                </a:cubicBezTo>
                <a:cubicBezTo>
                  <a:pt x="134193" y="302915"/>
                  <a:pt x="135930" y="307082"/>
                  <a:pt x="138112" y="310456"/>
                </a:cubicBezTo>
                <a:lnTo>
                  <a:pt x="59829" y="310456"/>
                </a:lnTo>
                <a:cubicBezTo>
                  <a:pt x="57844" y="305296"/>
                  <a:pt x="56307" y="299492"/>
                  <a:pt x="55215" y="293043"/>
                </a:cubicBezTo>
                <a:cubicBezTo>
                  <a:pt x="54124" y="286594"/>
                  <a:pt x="53578" y="280492"/>
                  <a:pt x="53578" y="274737"/>
                </a:cubicBezTo>
                <a:cubicBezTo>
                  <a:pt x="53578" y="265609"/>
                  <a:pt x="54471" y="257275"/>
                  <a:pt x="56257" y="249734"/>
                </a:cubicBezTo>
                <a:cubicBezTo>
                  <a:pt x="58043" y="242193"/>
                  <a:pt x="60722" y="235099"/>
                  <a:pt x="64294" y="228452"/>
                </a:cubicBezTo>
                <a:cubicBezTo>
                  <a:pt x="67866" y="221804"/>
                  <a:pt x="72330" y="215454"/>
                  <a:pt x="77688" y="209402"/>
                </a:cubicBezTo>
                <a:cubicBezTo>
                  <a:pt x="83046" y="203349"/>
                  <a:pt x="89297" y="197347"/>
                  <a:pt x="96441" y="191393"/>
                </a:cubicBezTo>
                <a:cubicBezTo>
                  <a:pt x="103981" y="185043"/>
                  <a:pt x="110579" y="179140"/>
                  <a:pt x="116235" y="173683"/>
                </a:cubicBezTo>
                <a:cubicBezTo>
                  <a:pt x="121890" y="168226"/>
                  <a:pt x="126702" y="162769"/>
                  <a:pt x="130671" y="157312"/>
                </a:cubicBezTo>
                <a:cubicBezTo>
                  <a:pt x="134640" y="151855"/>
                  <a:pt x="137616" y="146199"/>
                  <a:pt x="139601" y="140345"/>
                </a:cubicBezTo>
                <a:cubicBezTo>
                  <a:pt x="141585" y="134491"/>
                  <a:pt x="142577" y="127993"/>
                  <a:pt x="142577" y="120849"/>
                </a:cubicBezTo>
                <a:cubicBezTo>
                  <a:pt x="142577" y="114697"/>
                  <a:pt x="141486" y="108992"/>
                  <a:pt x="139303" y="103734"/>
                </a:cubicBezTo>
                <a:cubicBezTo>
                  <a:pt x="137120" y="98475"/>
                  <a:pt x="133995" y="93961"/>
                  <a:pt x="129927" y="90190"/>
                </a:cubicBezTo>
                <a:cubicBezTo>
                  <a:pt x="125859" y="86420"/>
                  <a:pt x="120898" y="83443"/>
                  <a:pt x="115044" y="81261"/>
                </a:cubicBezTo>
                <a:cubicBezTo>
                  <a:pt x="109190" y="79078"/>
                  <a:pt x="102691" y="77986"/>
                  <a:pt x="95548" y="77986"/>
                </a:cubicBezTo>
                <a:cubicBezTo>
                  <a:pt x="80069" y="77986"/>
                  <a:pt x="63996" y="81211"/>
                  <a:pt x="47327" y="87660"/>
                </a:cubicBezTo>
                <a:cubicBezTo>
                  <a:pt x="30659" y="94109"/>
                  <a:pt x="14883" y="103882"/>
                  <a:pt x="0" y="116979"/>
                </a:cubicBezTo>
                <a:lnTo>
                  <a:pt x="0" y="27385"/>
                </a:lnTo>
                <a:cubicBezTo>
                  <a:pt x="15280" y="18257"/>
                  <a:pt x="31948" y="11411"/>
                  <a:pt x="50006" y="6847"/>
                </a:cubicBezTo>
                <a:cubicBezTo>
                  <a:pt x="68064" y="2282"/>
                  <a:pt x="86717" y="0"/>
                  <a:pt x="105966" y="0"/>
                </a:cubicBezTo>
                <a:close/>
              </a:path>
            </a:pathLst>
          </a:custGeom>
          <a:solidFill>
            <a:srgbClr val="338CE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48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95667">
            <a:off x="5466962" y="2310073"/>
            <a:ext cx="337153" cy="628080"/>
          </a:xfrm>
          <a:custGeom>
            <a:avLst/>
            <a:gdLst/>
            <a:ahLst/>
            <a:cxnLst/>
            <a:rect l="l" t="t" r="r" b="b"/>
            <a:pathLst>
              <a:path w="236637" h="440829">
                <a:moveTo>
                  <a:pt x="103287" y="342603"/>
                </a:moveTo>
                <a:cubicBezTo>
                  <a:pt x="118963" y="342603"/>
                  <a:pt x="131961" y="347266"/>
                  <a:pt x="142280" y="356593"/>
                </a:cubicBezTo>
                <a:cubicBezTo>
                  <a:pt x="152598" y="365721"/>
                  <a:pt x="157758" y="377329"/>
                  <a:pt x="157758" y="391418"/>
                </a:cubicBezTo>
                <a:cubicBezTo>
                  <a:pt x="157758" y="405706"/>
                  <a:pt x="152698" y="417513"/>
                  <a:pt x="142577" y="426839"/>
                </a:cubicBezTo>
                <a:cubicBezTo>
                  <a:pt x="132259" y="436166"/>
                  <a:pt x="119162" y="440829"/>
                  <a:pt x="103287" y="440829"/>
                </a:cubicBezTo>
                <a:cubicBezTo>
                  <a:pt x="87412" y="440829"/>
                  <a:pt x="74216" y="436067"/>
                  <a:pt x="63698" y="426542"/>
                </a:cubicBezTo>
                <a:cubicBezTo>
                  <a:pt x="53181" y="416620"/>
                  <a:pt x="47923" y="404912"/>
                  <a:pt x="47923" y="391418"/>
                </a:cubicBezTo>
                <a:cubicBezTo>
                  <a:pt x="47923" y="377528"/>
                  <a:pt x="53181" y="365919"/>
                  <a:pt x="63698" y="356593"/>
                </a:cubicBezTo>
                <a:cubicBezTo>
                  <a:pt x="74216" y="347266"/>
                  <a:pt x="87412" y="342603"/>
                  <a:pt x="103287" y="342603"/>
                </a:cubicBezTo>
                <a:close/>
                <a:moveTo>
                  <a:pt x="105966" y="0"/>
                </a:moveTo>
                <a:cubicBezTo>
                  <a:pt x="124420" y="0"/>
                  <a:pt x="141585" y="2034"/>
                  <a:pt x="157460" y="6102"/>
                </a:cubicBezTo>
                <a:cubicBezTo>
                  <a:pt x="173335" y="10170"/>
                  <a:pt x="187176" y="16570"/>
                  <a:pt x="198983" y="25301"/>
                </a:cubicBezTo>
                <a:cubicBezTo>
                  <a:pt x="210790" y="34032"/>
                  <a:pt x="220018" y="45195"/>
                  <a:pt x="226665" y="58788"/>
                </a:cubicBezTo>
                <a:cubicBezTo>
                  <a:pt x="233313" y="72380"/>
                  <a:pt x="236637" y="88702"/>
                  <a:pt x="236637" y="107752"/>
                </a:cubicBezTo>
                <a:cubicBezTo>
                  <a:pt x="236637" y="119857"/>
                  <a:pt x="235248" y="130820"/>
                  <a:pt x="232469" y="140643"/>
                </a:cubicBezTo>
                <a:cubicBezTo>
                  <a:pt x="229691" y="150466"/>
                  <a:pt x="225623" y="159743"/>
                  <a:pt x="220266" y="168474"/>
                </a:cubicBezTo>
                <a:cubicBezTo>
                  <a:pt x="214908" y="177205"/>
                  <a:pt x="208260" y="185589"/>
                  <a:pt x="200323" y="193626"/>
                </a:cubicBezTo>
                <a:cubicBezTo>
                  <a:pt x="192385" y="201663"/>
                  <a:pt x="183257" y="209947"/>
                  <a:pt x="172938" y="218480"/>
                </a:cubicBezTo>
                <a:cubicBezTo>
                  <a:pt x="165993" y="224235"/>
                  <a:pt x="159891" y="229593"/>
                  <a:pt x="154632" y="234554"/>
                </a:cubicBezTo>
                <a:cubicBezTo>
                  <a:pt x="149374" y="239515"/>
                  <a:pt x="145008" y="244426"/>
                  <a:pt x="141535" y="249288"/>
                </a:cubicBezTo>
                <a:cubicBezTo>
                  <a:pt x="138063" y="254149"/>
                  <a:pt x="135434" y="259309"/>
                  <a:pt x="133648" y="264766"/>
                </a:cubicBezTo>
                <a:cubicBezTo>
                  <a:pt x="131862" y="270223"/>
                  <a:pt x="130969" y="276424"/>
                  <a:pt x="130969" y="283369"/>
                </a:cubicBezTo>
                <a:cubicBezTo>
                  <a:pt x="130969" y="288132"/>
                  <a:pt x="131614" y="292993"/>
                  <a:pt x="132903" y="297954"/>
                </a:cubicBezTo>
                <a:cubicBezTo>
                  <a:pt x="134193" y="302915"/>
                  <a:pt x="135930" y="307082"/>
                  <a:pt x="138112" y="310456"/>
                </a:cubicBezTo>
                <a:lnTo>
                  <a:pt x="59829" y="310456"/>
                </a:lnTo>
                <a:cubicBezTo>
                  <a:pt x="57844" y="305296"/>
                  <a:pt x="56307" y="299492"/>
                  <a:pt x="55215" y="293043"/>
                </a:cubicBezTo>
                <a:cubicBezTo>
                  <a:pt x="54124" y="286594"/>
                  <a:pt x="53578" y="280492"/>
                  <a:pt x="53578" y="274737"/>
                </a:cubicBezTo>
                <a:cubicBezTo>
                  <a:pt x="53578" y="265609"/>
                  <a:pt x="54471" y="257275"/>
                  <a:pt x="56257" y="249734"/>
                </a:cubicBezTo>
                <a:cubicBezTo>
                  <a:pt x="58043" y="242193"/>
                  <a:pt x="60722" y="235099"/>
                  <a:pt x="64294" y="228452"/>
                </a:cubicBezTo>
                <a:cubicBezTo>
                  <a:pt x="67866" y="221804"/>
                  <a:pt x="72330" y="215454"/>
                  <a:pt x="77688" y="209402"/>
                </a:cubicBezTo>
                <a:cubicBezTo>
                  <a:pt x="83046" y="203349"/>
                  <a:pt x="89297" y="197347"/>
                  <a:pt x="96441" y="191393"/>
                </a:cubicBezTo>
                <a:cubicBezTo>
                  <a:pt x="103981" y="185043"/>
                  <a:pt x="110579" y="179140"/>
                  <a:pt x="116235" y="173683"/>
                </a:cubicBezTo>
                <a:cubicBezTo>
                  <a:pt x="121890" y="168226"/>
                  <a:pt x="126702" y="162769"/>
                  <a:pt x="130671" y="157312"/>
                </a:cubicBezTo>
                <a:cubicBezTo>
                  <a:pt x="134640" y="151855"/>
                  <a:pt x="137616" y="146199"/>
                  <a:pt x="139601" y="140345"/>
                </a:cubicBezTo>
                <a:cubicBezTo>
                  <a:pt x="141585" y="134491"/>
                  <a:pt x="142577" y="127993"/>
                  <a:pt x="142577" y="120849"/>
                </a:cubicBezTo>
                <a:cubicBezTo>
                  <a:pt x="142577" y="114697"/>
                  <a:pt x="141486" y="108992"/>
                  <a:pt x="139303" y="103734"/>
                </a:cubicBezTo>
                <a:cubicBezTo>
                  <a:pt x="137120" y="98475"/>
                  <a:pt x="133995" y="93961"/>
                  <a:pt x="129927" y="90190"/>
                </a:cubicBezTo>
                <a:cubicBezTo>
                  <a:pt x="125859" y="86420"/>
                  <a:pt x="120898" y="83443"/>
                  <a:pt x="115044" y="81261"/>
                </a:cubicBezTo>
                <a:cubicBezTo>
                  <a:pt x="109190" y="79078"/>
                  <a:pt x="102691" y="77986"/>
                  <a:pt x="95548" y="77986"/>
                </a:cubicBezTo>
                <a:cubicBezTo>
                  <a:pt x="80069" y="77986"/>
                  <a:pt x="63996" y="81211"/>
                  <a:pt x="47327" y="87660"/>
                </a:cubicBezTo>
                <a:cubicBezTo>
                  <a:pt x="30659" y="94109"/>
                  <a:pt x="14883" y="103882"/>
                  <a:pt x="0" y="116979"/>
                </a:cubicBezTo>
                <a:lnTo>
                  <a:pt x="0" y="27385"/>
                </a:lnTo>
                <a:cubicBezTo>
                  <a:pt x="15280" y="18257"/>
                  <a:pt x="31948" y="11411"/>
                  <a:pt x="50006" y="6847"/>
                </a:cubicBezTo>
                <a:cubicBezTo>
                  <a:pt x="68064" y="2282"/>
                  <a:pt x="86717" y="0"/>
                  <a:pt x="105966" y="0"/>
                </a:cubicBezTo>
                <a:close/>
              </a:path>
            </a:pathLst>
          </a:custGeom>
          <a:solidFill>
            <a:srgbClr val="338CE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48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4657" y="1461444"/>
            <a:ext cx="337153" cy="628080"/>
          </a:xfrm>
          <a:custGeom>
            <a:avLst/>
            <a:gdLst/>
            <a:ahLst/>
            <a:cxnLst/>
            <a:rect l="l" t="t" r="r" b="b"/>
            <a:pathLst>
              <a:path w="236637" h="440829">
                <a:moveTo>
                  <a:pt x="103287" y="342603"/>
                </a:moveTo>
                <a:cubicBezTo>
                  <a:pt x="118963" y="342603"/>
                  <a:pt x="131961" y="347266"/>
                  <a:pt x="142280" y="356593"/>
                </a:cubicBezTo>
                <a:cubicBezTo>
                  <a:pt x="152598" y="365721"/>
                  <a:pt x="157758" y="377329"/>
                  <a:pt x="157758" y="391418"/>
                </a:cubicBezTo>
                <a:cubicBezTo>
                  <a:pt x="157758" y="405706"/>
                  <a:pt x="152698" y="417513"/>
                  <a:pt x="142577" y="426839"/>
                </a:cubicBezTo>
                <a:cubicBezTo>
                  <a:pt x="132259" y="436166"/>
                  <a:pt x="119162" y="440829"/>
                  <a:pt x="103287" y="440829"/>
                </a:cubicBezTo>
                <a:cubicBezTo>
                  <a:pt x="87412" y="440829"/>
                  <a:pt x="74216" y="436067"/>
                  <a:pt x="63698" y="426542"/>
                </a:cubicBezTo>
                <a:cubicBezTo>
                  <a:pt x="53181" y="416620"/>
                  <a:pt x="47923" y="404912"/>
                  <a:pt x="47923" y="391418"/>
                </a:cubicBezTo>
                <a:cubicBezTo>
                  <a:pt x="47923" y="377528"/>
                  <a:pt x="53181" y="365919"/>
                  <a:pt x="63698" y="356593"/>
                </a:cubicBezTo>
                <a:cubicBezTo>
                  <a:pt x="74216" y="347266"/>
                  <a:pt x="87412" y="342603"/>
                  <a:pt x="103287" y="342603"/>
                </a:cubicBezTo>
                <a:close/>
                <a:moveTo>
                  <a:pt x="105966" y="0"/>
                </a:moveTo>
                <a:cubicBezTo>
                  <a:pt x="124420" y="0"/>
                  <a:pt x="141585" y="2034"/>
                  <a:pt x="157460" y="6102"/>
                </a:cubicBezTo>
                <a:cubicBezTo>
                  <a:pt x="173335" y="10170"/>
                  <a:pt x="187176" y="16570"/>
                  <a:pt x="198983" y="25301"/>
                </a:cubicBezTo>
                <a:cubicBezTo>
                  <a:pt x="210790" y="34032"/>
                  <a:pt x="220018" y="45195"/>
                  <a:pt x="226665" y="58788"/>
                </a:cubicBezTo>
                <a:cubicBezTo>
                  <a:pt x="233313" y="72380"/>
                  <a:pt x="236637" y="88702"/>
                  <a:pt x="236637" y="107752"/>
                </a:cubicBezTo>
                <a:cubicBezTo>
                  <a:pt x="236637" y="119857"/>
                  <a:pt x="235248" y="130820"/>
                  <a:pt x="232469" y="140643"/>
                </a:cubicBezTo>
                <a:cubicBezTo>
                  <a:pt x="229691" y="150466"/>
                  <a:pt x="225623" y="159743"/>
                  <a:pt x="220266" y="168474"/>
                </a:cubicBezTo>
                <a:cubicBezTo>
                  <a:pt x="214908" y="177205"/>
                  <a:pt x="208260" y="185589"/>
                  <a:pt x="200323" y="193626"/>
                </a:cubicBezTo>
                <a:cubicBezTo>
                  <a:pt x="192385" y="201663"/>
                  <a:pt x="183257" y="209947"/>
                  <a:pt x="172938" y="218480"/>
                </a:cubicBezTo>
                <a:cubicBezTo>
                  <a:pt x="165993" y="224235"/>
                  <a:pt x="159891" y="229593"/>
                  <a:pt x="154632" y="234554"/>
                </a:cubicBezTo>
                <a:cubicBezTo>
                  <a:pt x="149374" y="239515"/>
                  <a:pt x="145008" y="244426"/>
                  <a:pt x="141535" y="249288"/>
                </a:cubicBezTo>
                <a:cubicBezTo>
                  <a:pt x="138063" y="254149"/>
                  <a:pt x="135434" y="259309"/>
                  <a:pt x="133648" y="264766"/>
                </a:cubicBezTo>
                <a:cubicBezTo>
                  <a:pt x="131862" y="270223"/>
                  <a:pt x="130969" y="276424"/>
                  <a:pt x="130969" y="283369"/>
                </a:cubicBezTo>
                <a:cubicBezTo>
                  <a:pt x="130969" y="288132"/>
                  <a:pt x="131614" y="292993"/>
                  <a:pt x="132903" y="297954"/>
                </a:cubicBezTo>
                <a:cubicBezTo>
                  <a:pt x="134193" y="302915"/>
                  <a:pt x="135930" y="307082"/>
                  <a:pt x="138112" y="310456"/>
                </a:cubicBezTo>
                <a:lnTo>
                  <a:pt x="59829" y="310456"/>
                </a:lnTo>
                <a:cubicBezTo>
                  <a:pt x="57844" y="305296"/>
                  <a:pt x="56307" y="299492"/>
                  <a:pt x="55215" y="293043"/>
                </a:cubicBezTo>
                <a:cubicBezTo>
                  <a:pt x="54124" y="286594"/>
                  <a:pt x="53578" y="280492"/>
                  <a:pt x="53578" y="274737"/>
                </a:cubicBezTo>
                <a:cubicBezTo>
                  <a:pt x="53578" y="265609"/>
                  <a:pt x="54471" y="257275"/>
                  <a:pt x="56257" y="249734"/>
                </a:cubicBezTo>
                <a:cubicBezTo>
                  <a:pt x="58043" y="242193"/>
                  <a:pt x="60722" y="235099"/>
                  <a:pt x="64294" y="228452"/>
                </a:cubicBezTo>
                <a:cubicBezTo>
                  <a:pt x="67866" y="221804"/>
                  <a:pt x="72330" y="215454"/>
                  <a:pt x="77688" y="209402"/>
                </a:cubicBezTo>
                <a:cubicBezTo>
                  <a:pt x="83046" y="203349"/>
                  <a:pt x="89297" y="197347"/>
                  <a:pt x="96441" y="191393"/>
                </a:cubicBezTo>
                <a:cubicBezTo>
                  <a:pt x="103981" y="185043"/>
                  <a:pt x="110579" y="179140"/>
                  <a:pt x="116235" y="173683"/>
                </a:cubicBezTo>
                <a:cubicBezTo>
                  <a:pt x="121890" y="168226"/>
                  <a:pt x="126702" y="162769"/>
                  <a:pt x="130671" y="157312"/>
                </a:cubicBezTo>
                <a:cubicBezTo>
                  <a:pt x="134640" y="151855"/>
                  <a:pt x="137616" y="146199"/>
                  <a:pt x="139601" y="140345"/>
                </a:cubicBezTo>
                <a:cubicBezTo>
                  <a:pt x="141585" y="134491"/>
                  <a:pt x="142577" y="127993"/>
                  <a:pt x="142577" y="120849"/>
                </a:cubicBezTo>
                <a:cubicBezTo>
                  <a:pt x="142577" y="114697"/>
                  <a:pt x="141486" y="108992"/>
                  <a:pt x="139303" y="103734"/>
                </a:cubicBezTo>
                <a:cubicBezTo>
                  <a:pt x="137120" y="98475"/>
                  <a:pt x="133995" y="93961"/>
                  <a:pt x="129927" y="90190"/>
                </a:cubicBezTo>
                <a:cubicBezTo>
                  <a:pt x="125859" y="86420"/>
                  <a:pt x="120898" y="83443"/>
                  <a:pt x="115044" y="81261"/>
                </a:cubicBezTo>
                <a:cubicBezTo>
                  <a:pt x="109190" y="79078"/>
                  <a:pt x="102691" y="77986"/>
                  <a:pt x="95548" y="77986"/>
                </a:cubicBezTo>
                <a:cubicBezTo>
                  <a:pt x="80069" y="77986"/>
                  <a:pt x="63996" y="81211"/>
                  <a:pt x="47327" y="87660"/>
                </a:cubicBezTo>
                <a:cubicBezTo>
                  <a:pt x="30659" y="94109"/>
                  <a:pt x="14883" y="103882"/>
                  <a:pt x="0" y="116979"/>
                </a:cubicBezTo>
                <a:lnTo>
                  <a:pt x="0" y="27385"/>
                </a:lnTo>
                <a:cubicBezTo>
                  <a:pt x="15280" y="18257"/>
                  <a:pt x="31948" y="11411"/>
                  <a:pt x="50006" y="6847"/>
                </a:cubicBezTo>
                <a:cubicBezTo>
                  <a:pt x="68064" y="2282"/>
                  <a:pt x="86717" y="0"/>
                  <a:pt x="105966" y="0"/>
                </a:cubicBezTo>
                <a:close/>
              </a:path>
            </a:pathLst>
          </a:custGeom>
          <a:solidFill>
            <a:srgbClr val="338CE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48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4" name="Isosceles Triangle 9"/>
          <p:cNvSpPr/>
          <p:nvPr/>
        </p:nvSpPr>
        <p:spPr>
          <a:xfrm>
            <a:off x="3666773" y="3700192"/>
            <a:ext cx="2012740" cy="3200003"/>
          </a:xfrm>
          <a:custGeom>
            <a:avLst/>
            <a:gdLst>
              <a:gd name="connsiteX0" fmla="*/ 0 w 785238"/>
              <a:gd name="connsiteY0" fmla="*/ 3200003 h 3200003"/>
              <a:gd name="connsiteX1" fmla="*/ 392619 w 785238"/>
              <a:gd name="connsiteY1" fmla="*/ 0 h 3200003"/>
              <a:gd name="connsiteX2" fmla="*/ 785238 w 785238"/>
              <a:gd name="connsiteY2" fmla="*/ 3200003 h 3200003"/>
              <a:gd name="connsiteX3" fmla="*/ 0 w 785238"/>
              <a:gd name="connsiteY3" fmla="*/ 3200003 h 3200003"/>
              <a:gd name="connsiteX0" fmla="*/ 0 w 785238"/>
              <a:gd name="connsiteY0" fmla="*/ 3200003 h 3200003"/>
              <a:gd name="connsiteX1" fmla="*/ 392619 w 785238"/>
              <a:gd name="connsiteY1" fmla="*/ 0 h 3200003"/>
              <a:gd name="connsiteX2" fmla="*/ 553150 w 785238"/>
              <a:gd name="connsiteY2" fmla="*/ 1171178 h 3200003"/>
              <a:gd name="connsiteX3" fmla="*/ 785238 w 785238"/>
              <a:gd name="connsiteY3" fmla="*/ 3200003 h 3200003"/>
              <a:gd name="connsiteX4" fmla="*/ 0 w 785238"/>
              <a:gd name="connsiteY4" fmla="*/ 3200003 h 3200003"/>
              <a:gd name="connsiteX0" fmla="*/ 0 w 1419925"/>
              <a:gd name="connsiteY0" fmla="*/ 3200003 h 3200003"/>
              <a:gd name="connsiteX1" fmla="*/ 392619 w 1419925"/>
              <a:gd name="connsiteY1" fmla="*/ 0 h 3200003"/>
              <a:gd name="connsiteX2" fmla="*/ 1419925 w 1419925"/>
              <a:gd name="connsiteY2" fmla="*/ 494903 h 3200003"/>
              <a:gd name="connsiteX3" fmla="*/ 785238 w 1419925"/>
              <a:gd name="connsiteY3" fmla="*/ 3200003 h 3200003"/>
              <a:gd name="connsiteX4" fmla="*/ 0 w 1419925"/>
              <a:gd name="connsiteY4" fmla="*/ 3200003 h 3200003"/>
              <a:gd name="connsiteX0" fmla="*/ 0 w 1419925"/>
              <a:gd name="connsiteY0" fmla="*/ 3200003 h 3200003"/>
              <a:gd name="connsiteX1" fmla="*/ 392619 w 1419925"/>
              <a:gd name="connsiteY1" fmla="*/ 0 h 3200003"/>
              <a:gd name="connsiteX2" fmla="*/ 581725 w 1419925"/>
              <a:gd name="connsiteY2" fmla="*/ 1180703 h 3200003"/>
              <a:gd name="connsiteX3" fmla="*/ 1419925 w 1419925"/>
              <a:gd name="connsiteY3" fmla="*/ 494903 h 3200003"/>
              <a:gd name="connsiteX4" fmla="*/ 785238 w 1419925"/>
              <a:gd name="connsiteY4" fmla="*/ 3200003 h 3200003"/>
              <a:gd name="connsiteX5" fmla="*/ 0 w 1419925"/>
              <a:gd name="connsiteY5" fmla="*/ 3200003 h 3200003"/>
              <a:gd name="connsiteX0" fmla="*/ 0 w 1419925"/>
              <a:gd name="connsiteY0" fmla="*/ 3200003 h 3200003"/>
              <a:gd name="connsiteX1" fmla="*/ 392619 w 1419925"/>
              <a:gd name="connsiteY1" fmla="*/ 0 h 3200003"/>
              <a:gd name="connsiteX2" fmla="*/ 581725 w 1419925"/>
              <a:gd name="connsiteY2" fmla="*/ 1180703 h 3200003"/>
              <a:gd name="connsiteX3" fmla="*/ 1419925 w 1419925"/>
              <a:gd name="connsiteY3" fmla="*/ 494903 h 3200003"/>
              <a:gd name="connsiteX4" fmla="*/ 610300 w 1419925"/>
              <a:gd name="connsiteY4" fmla="*/ 1409303 h 3200003"/>
              <a:gd name="connsiteX5" fmla="*/ 785238 w 1419925"/>
              <a:gd name="connsiteY5" fmla="*/ 3200003 h 3200003"/>
              <a:gd name="connsiteX6" fmla="*/ 0 w 1419925"/>
              <a:gd name="connsiteY6" fmla="*/ 3200003 h 3200003"/>
              <a:gd name="connsiteX0" fmla="*/ 832224 w 2252149"/>
              <a:gd name="connsiteY0" fmla="*/ 3200003 h 3200003"/>
              <a:gd name="connsiteX1" fmla="*/ 4249 w 2252149"/>
              <a:gd name="connsiteY1" fmla="*/ 437753 h 3200003"/>
              <a:gd name="connsiteX2" fmla="*/ 1224843 w 2252149"/>
              <a:gd name="connsiteY2" fmla="*/ 0 h 3200003"/>
              <a:gd name="connsiteX3" fmla="*/ 1413949 w 2252149"/>
              <a:gd name="connsiteY3" fmla="*/ 1180703 h 3200003"/>
              <a:gd name="connsiteX4" fmla="*/ 2252149 w 2252149"/>
              <a:gd name="connsiteY4" fmla="*/ 494903 h 3200003"/>
              <a:gd name="connsiteX5" fmla="*/ 1442524 w 2252149"/>
              <a:gd name="connsiteY5" fmla="*/ 1409303 h 3200003"/>
              <a:gd name="connsiteX6" fmla="*/ 1617462 w 2252149"/>
              <a:gd name="connsiteY6" fmla="*/ 3200003 h 3200003"/>
              <a:gd name="connsiteX7" fmla="*/ 832224 w 2252149"/>
              <a:gd name="connsiteY7" fmla="*/ 3200003 h 3200003"/>
              <a:gd name="connsiteX0" fmla="*/ 832224 w 2252149"/>
              <a:gd name="connsiteY0" fmla="*/ 3200003 h 3200003"/>
              <a:gd name="connsiteX1" fmla="*/ 4249 w 2252149"/>
              <a:gd name="connsiteY1" fmla="*/ 437753 h 3200003"/>
              <a:gd name="connsiteX2" fmla="*/ 1090099 w 2252149"/>
              <a:gd name="connsiteY2" fmla="*/ 1237853 h 3200003"/>
              <a:gd name="connsiteX3" fmla="*/ 1224843 w 2252149"/>
              <a:gd name="connsiteY3" fmla="*/ 0 h 3200003"/>
              <a:gd name="connsiteX4" fmla="*/ 1413949 w 2252149"/>
              <a:gd name="connsiteY4" fmla="*/ 1180703 h 3200003"/>
              <a:gd name="connsiteX5" fmla="*/ 2252149 w 2252149"/>
              <a:gd name="connsiteY5" fmla="*/ 494903 h 3200003"/>
              <a:gd name="connsiteX6" fmla="*/ 1442524 w 2252149"/>
              <a:gd name="connsiteY6" fmla="*/ 1409303 h 3200003"/>
              <a:gd name="connsiteX7" fmla="*/ 1617462 w 2252149"/>
              <a:gd name="connsiteY7" fmla="*/ 3200003 h 3200003"/>
              <a:gd name="connsiteX8" fmla="*/ 832224 w 2252149"/>
              <a:gd name="connsiteY8" fmla="*/ 3200003 h 3200003"/>
              <a:gd name="connsiteX0" fmla="*/ 842181 w 2262106"/>
              <a:gd name="connsiteY0" fmla="*/ 3200003 h 3200003"/>
              <a:gd name="connsiteX1" fmla="*/ 966706 w 2262106"/>
              <a:gd name="connsiteY1" fmla="*/ 1514078 h 3200003"/>
              <a:gd name="connsiteX2" fmla="*/ 14206 w 2262106"/>
              <a:gd name="connsiteY2" fmla="*/ 437753 h 3200003"/>
              <a:gd name="connsiteX3" fmla="*/ 1100056 w 2262106"/>
              <a:gd name="connsiteY3" fmla="*/ 1237853 h 3200003"/>
              <a:gd name="connsiteX4" fmla="*/ 1234800 w 2262106"/>
              <a:gd name="connsiteY4" fmla="*/ 0 h 3200003"/>
              <a:gd name="connsiteX5" fmla="*/ 1423906 w 2262106"/>
              <a:gd name="connsiteY5" fmla="*/ 1180703 h 3200003"/>
              <a:gd name="connsiteX6" fmla="*/ 2262106 w 2262106"/>
              <a:gd name="connsiteY6" fmla="*/ 494903 h 3200003"/>
              <a:gd name="connsiteX7" fmla="*/ 1452481 w 2262106"/>
              <a:gd name="connsiteY7" fmla="*/ 1409303 h 3200003"/>
              <a:gd name="connsiteX8" fmla="*/ 1627419 w 2262106"/>
              <a:gd name="connsiteY8" fmla="*/ 3200003 h 3200003"/>
              <a:gd name="connsiteX9" fmla="*/ 842181 w 2262106"/>
              <a:gd name="connsiteY9" fmla="*/ 3200003 h 3200003"/>
              <a:gd name="connsiteX0" fmla="*/ 842181 w 2262106"/>
              <a:gd name="connsiteY0" fmla="*/ 3200003 h 3200003"/>
              <a:gd name="connsiteX1" fmla="*/ 966706 w 2262106"/>
              <a:gd name="connsiteY1" fmla="*/ 1514078 h 3200003"/>
              <a:gd name="connsiteX2" fmla="*/ 14206 w 2262106"/>
              <a:gd name="connsiteY2" fmla="*/ 437753 h 3200003"/>
              <a:gd name="connsiteX3" fmla="*/ 1100056 w 2262106"/>
              <a:gd name="connsiteY3" fmla="*/ 1237853 h 3200003"/>
              <a:gd name="connsiteX4" fmla="*/ 1234800 w 2262106"/>
              <a:gd name="connsiteY4" fmla="*/ 0 h 3200003"/>
              <a:gd name="connsiteX5" fmla="*/ 1423906 w 2262106"/>
              <a:gd name="connsiteY5" fmla="*/ 1180703 h 3200003"/>
              <a:gd name="connsiteX6" fmla="*/ 2262106 w 2262106"/>
              <a:gd name="connsiteY6" fmla="*/ 494903 h 3200003"/>
              <a:gd name="connsiteX7" fmla="*/ 1452481 w 2262106"/>
              <a:gd name="connsiteY7" fmla="*/ 1409303 h 3200003"/>
              <a:gd name="connsiteX8" fmla="*/ 1627419 w 2262106"/>
              <a:gd name="connsiteY8" fmla="*/ 3200003 h 3200003"/>
              <a:gd name="connsiteX9" fmla="*/ 842181 w 2262106"/>
              <a:gd name="connsiteY9" fmla="*/ 3200003 h 3200003"/>
              <a:gd name="connsiteX0" fmla="*/ 842181 w 2262106"/>
              <a:gd name="connsiteY0" fmla="*/ 3200003 h 3200003"/>
              <a:gd name="connsiteX1" fmla="*/ 966706 w 2262106"/>
              <a:gd name="connsiteY1" fmla="*/ 1514078 h 3200003"/>
              <a:gd name="connsiteX2" fmla="*/ 14206 w 2262106"/>
              <a:gd name="connsiteY2" fmla="*/ 437753 h 3200003"/>
              <a:gd name="connsiteX3" fmla="*/ 1100056 w 2262106"/>
              <a:gd name="connsiteY3" fmla="*/ 1237853 h 3200003"/>
              <a:gd name="connsiteX4" fmla="*/ 1234800 w 2262106"/>
              <a:gd name="connsiteY4" fmla="*/ 0 h 3200003"/>
              <a:gd name="connsiteX5" fmla="*/ 1423906 w 2262106"/>
              <a:gd name="connsiteY5" fmla="*/ 1180703 h 3200003"/>
              <a:gd name="connsiteX6" fmla="*/ 2262106 w 2262106"/>
              <a:gd name="connsiteY6" fmla="*/ 494903 h 3200003"/>
              <a:gd name="connsiteX7" fmla="*/ 1452481 w 2262106"/>
              <a:gd name="connsiteY7" fmla="*/ 1409303 h 3200003"/>
              <a:gd name="connsiteX8" fmla="*/ 1627419 w 2262106"/>
              <a:gd name="connsiteY8" fmla="*/ 3200003 h 3200003"/>
              <a:gd name="connsiteX9" fmla="*/ 842181 w 2262106"/>
              <a:gd name="connsiteY9" fmla="*/ 3200003 h 3200003"/>
              <a:gd name="connsiteX0" fmla="*/ 842181 w 2262106"/>
              <a:gd name="connsiteY0" fmla="*/ 3200003 h 3200003"/>
              <a:gd name="connsiteX1" fmla="*/ 966706 w 2262106"/>
              <a:gd name="connsiteY1" fmla="*/ 1514078 h 3200003"/>
              <a:gd name="connsiteX2" fmla="*/ 14206 w 2262106"/>
              <a:gd name="connsiteY2" fmla="*/ 437753 h 3200003"/>
              <a:gd name="connsiteX3" fmla="*/ 1100056 w 2262106"/>
              <a:gd name="connsiteY3" fmla="*/ 1237853 h 3200003"/>
              <a:gd name="connsiteX4" fmla="*/ 1234800 w 2262106"/>
              <a:gd name="connsiteY4" fmla="*/ 0 h 3200003"/>
              <a:gd name="connsiteX5" fmla="*/ 1423906 w 2262106"/>
              <a:gd name="connsiteY5" fmla="*/ 1180703 h 3200003"/>
              <a:gd name="connsiteX6" fmla="*/ 2262106 w 2262106"/>
              <a:gd name="connsiteY6" fmla="*/ 494903 h 3200003"/>
              <a:gd name="connsiteX7" fmla="*/ 1452481 w 2262106"/>
              <a:gd name="connsiteY7" fmla="*/ 1409303 h 3200003"/>
              <a:gd name="connsiteX8" fmla="*/ 1627419 w 2262106"/>
              <a:gd name="connsiteY8" fmla="*/ 3200003 h 3200003"/>
              <a:gd name="connsiteX9" fmla="*/ 842181 w 2262106"/>
              <a:gd name="connsiteY9" fmla="*/ 3200003 h 3200003"/>
              <a:gd name="connsiteX0" fmla="*/ 842181 w 2262106"/>
              <a:gd name="connsiteY0" fmla="*/ 3200003 h 3200003"/>
              <a:gd name="connsiteX1" fmla="*/ 966706 w 2262106"/>
              <a:gd name="connsiteY1" fmla="*/ 1514078 h 3200003"/>
              <a:gd name="connsiteX2" fmla="*/ 14206 w 2262106"/>
              <a:gd name="connsiteY2" fmla="*/ 437753 h 3200003"/>
              <a:gd name="connsiteX3" fmla="*/ 1100056 w 2262106"/>
              <a:gd name="connsiteY3" fmla="*/ 1237853 h 3200003"/>
              <a:gd name="connsiteX4" fmla="*/ 1234800 w 2262106"/>
              <a:gd name="connsiteY4" fmla="*/ 0 h 3200003"/>
              <a:gd name="connsiteX5" fmla="*/ 1423906 w 2262106"/>
              <a:gd name="connsiteY5" fmla="*/ 1180703 h 3200003"/>
              <a:gd name="connsiteX6" fmla="*/ 2262106 w 2262106"/>
              <a:gd name="connsiteY6" fmla="*/ 494903 h 3200003"/>
              <a:gd name="connsiteX7" fmla="*/ 1452481 w 2262106"/>
              <a:gd name="connsiteY7" fmla="*/ 1409303 h 3200003"/>
              <a:gd name="connsiteX8" fmla="*/ 1627419 w 2262106"/>
              <a:gd name="connsiteY8" fmla="*/ 3200003 h 3200003"/>
              <a:gd name="connsiteX9" fmla="*/ 842181 w 2262106"/>
              <a:gd name="connsiteY9" fmla="*/ 3200003 h 3200003"/>
              <a:gd name="connsiteX0" fmla="*/ 842181 w 2262106"/>
              <a:gd name="connsiteY0" fmla="*/ 3200003 h 3200003"/>
              <a:gd name="connsiteX1" fmla="*/ 966706 w 2262106"/>
              <a:gd name="connsiteY1" fmla="*/ 1514078 h 3200003"/>
              <a:gd name="connsiteX2" fmla="*/ 14206 w 2262106"/>
              <a:gd name="connsiteY2" fmla="*/ 437753 h 3200003"/>
              <a:gd name="connsiteX3" fmla="*/ 1100056 w 2262106"/>
              <a:gd name="connsiteY3" fmla="*/ 1237853 h 3200003"/>
              <a:gd name="connsiteX4" fmla="*/ 1234800 w 2262106"/>
              <a:gd name="connsiteY4" fmla="*/ 0 h 3200003"/>
              <a:gd name="connsiteX5" fmla="*/ 1423906 w 2262106"/>
              <a:gd name="connsiteY5" fmla="*/ 1180703 h 3200003"/>
              <a:gd name="connsiteX6" fmla="*/ 2262106 w 2262106"/>
              <a:gd name="connsiteY6" fmla="*/ 494903 h 3200003"/>
              <a:gd name="connsiteX7" fmla="*/ 1452481 w 2262106"/>
              <a:gd name="connsiteY7" fmla="*/ 1409303 h 3200003"/>
              <a:gd name="connsiteX8" fmla="*/ 1627419 w 2262106"/>
              <a:gd name="connsiteY8" fmla="*/ 3200003 h 3200003"/>
              <a:gd name="connsiteX9" fmla="*/ 842181 w 2262106"/>
              <a:gd name="connsiteY9" fmla="*/ 3200003 h 3200003"/>
              <a:gd name="connsiteX0" fmla="*/ 841299 w 2261224"/>
              <a:gd name="connsiteY0" fmla="*/ 3200003 h 3200003"/>
              <a:gd name="connsiteX1" fmla="*/ 965824 w 2261224"/>
              <a:gd name="connsiteY1" fmla="*/ 1514078 h 3200003"/>
              <a:gd name="connsiteX2" fmla="*/ 13324 w 2261224"/>
              <a:gd name="connsiteY2" fmla="*/ 437753 h 3200003"/>
              <a:gd name="connsiteX3" fmla="*/ 1099174 w 2261224"/>
              <a:gd name="connsiteY3" fmla="*/ 1237853 h 3200003"/>
              <a:gd name="connsiteX4" fmla="*/ 1233918 w 2261224"/>
              <a:gd name="connsiteY4" fmla="*/ 0 h 3200003"/>
              <a:gd name="connsiteX5" fmla="*/ 1423024 w 2261224"/>
              <a:gd name="connsiteY5" fmla="*/ 1180703 h 3200003"/>
              <a:gd name="connsiteX6" fmla="*/ 2261224 w 2261224"/>
              <a:gd name="connsiteY6" fmla="*/ 494903 h 3200003"/>
              <a:gd name="connsiteX7" fmla="*/ 1451599 w 2261224"/>
              <a:gd name="connsiteY7" fmla="*/ 1409303 h 3200003"/>
              <a:gd name="connsiteX8" fmla="*/ 1626537 w 2261224"/>
              <a:gd name="connsiteY8" fmla="*/ 3200003 h 3200003"/>
              <a:gd name="connsiteX9" fmla="*/ 841299 w 2261224"/>
              <a:gd name="connsiteY9" fmla="*/ 3200003 h 3200003"/>
              <a:gd name="connsiteX0" fmla="*/ 588442 w 2008367"/>
              <a:gd name="connsiteY0" fmla="*/ 3200003 h 3200003"/>
              <a:gd name="connsiteX1" fmla="*/ 712967 w 2008367"/>
              <a:gd name="connsiteY1" fmla="*/ 1514078 h 3200003"/>
              <a:gd name="connsiteX2" fmla="*/ 17642 w 2008367"/>
              <a:gd name="connsiteY2" fmla="*/ 656828 h 3200003"/>
              <a:gd name="connsiteX3" fmla="*/ 846317 w 2008367"/>
              <a:gd name="connsiteY3" fmla="*/ 1237853 h 3200003"/>
              <a:gd name="connsiteX4" fmla="*/ 981061 w 2008367"/>
              <a:gd name="connsiteY4" fmla="*/ 0 h 3200003"/>
              <a:gd name="connsiteX5" fmla="*/ 1170167 w 2008367"/>
              <a:gd name="connsiteY5" fmla="*/ 1180703 h 3200003"/>
              <a:gd name="connsiteX6" fmla="*/ 2008367 w 2008367"/>
              <a:gd name="connsiteY6" fmla="*/ 494903 h 3200003"/>
              <a:gd name="connsiteX7" fmla="*/ 1198742 w 2008367"/>
              <a:gd name="connsiteY7" fmla="*/ 1409303 h 3200003"/>
              <a:gd name="connsiteX8" fmla="*/ 1373680 w 2008367"/>
              <a:gd name="connsiteY8" fmla="*/ 3200003 h 3200003"/>
              <a:gd name="connsiteX9" fmla="*/ 588442 w 2008367"/>
              <a:gd name="connsiteY9" fmla="*/ 3200003 h 3200003"/>
              <a:gd name="connsiteX0" fmla="*/ 592815 w 2012740"/>
              <a:gd name="connsiteY0" fmla="*/ 3200003 h 3200003"/>
              <a:gd name="connsiteX1" fmla="*/ 717340 w 2012740"/>
              <a:gd name="connsiteY1" fmla="*/ 1514078 h 3200003"/>
              <a:gd name="connsiteX2" fmla="*/ 22015 w 2012740"/>
              <a:gd name="connsiteY2" fmla="*/ 656828 h 3200003"/>
              <a:gd name="connsiteX3" fmla="*/ 850690 w 2012740"/>
              <a:gd name="connsiteY3" fmla="*/ 1237853 h 3200003"/>
              <a:gd name="connsiteX4" fmla="*/ 985434 w 2012740"/>
              <a:gd name="connsiteY4" fmla="*/ 0 h 3200003"/>
              <a:gd name="connsiteX5" fmla="*/ 1174540 w 2012740"/>
              <a:gd name="connsiteY5" fmla="*/ 1180703 h 3200003"/>
              <a:gd name="connsiteX6" fmla="*/ 2012740 w 2012740"/>
              <a:gd name="connsiteY6" fmla="*/ 494903 h 3200003"/>
              <a:gd name="connsiteX7" fmla="*/ 1203115 w 2012740"/>
              <a:gd name="connsiteY7" fmla="*/ 1409303 h 3200003"/>
              <a:gd name="connsiteX8" fmla="*/ 1378053 w 2012740"/>
              <a:gd name="connsiteY8" fmla="*/ 3200003 h 3200003"/>
              <a:gd name="connsiteX9" fmla="*/ 592815 w 2012740"/>
              <a:gd name="connsiteY9" fmla="*/ 3200003 h 32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2740" h="3200003">
                <a:moveTo>
                  <a:pt x="592815" y="3200003"/>
                </a:moveTo>
                <a:cubicBezTo>
                  <a:pt x="525559" y="2901553"/>
                  <a:pt x="855336" y="1974453"/>
                  <a:pt x="717340" y="1514078"/>
                </a:cubicBezTo>
                <a:cubicBezTo>
                  <a:pt x="579344" y="1053703"/>
                  <a:pt x="-133307" y="605377"/>
                  <a:pt x="22015" y="656828"/>
                </a:cubicBezTo>
                <a:cubicBezTo>
                  <a:pt x="170893" y="706144"/>
                  <a:pt x="733215" y="1199753"/>
                  <a:pt x="850690" y="1237853"/>
                </a:cubicBezTo>
                <a:lnTo>
                  <a:pt x="985434" y="0"/>
                </a:lnTo>
                <a:cubicBezTo>
                  <a:pt x="1150069" y="76068"/>
                  <a:pt x="1009905" y="1104635"/>
                  <a:pt x="1174540" y="1180703"/>
                </a:cubicBezTo>
                <a:lnTo>
                  <a:pt x="2012740" y="494903"/>
                </a:lnTo>
                <a:cubicBezTo>
                  <a:pt x="1965115" y="691753"/>
                  <a:pt x="1250740" y="1212453"/>
                  <a:pt x="1203115" y="1409303"/>
                </a:cubicBezTo>
                <a:cubicBezTo>
                  <a:pt x="1261428" y="2006203"/>
                  <a:pt x="1205440" y="2603103"/>
                  <a:pt x="1378053" y="3200003"/>
                </a:cubicBezTo>
                <a:lnTo>
                  <a:pt x="592815" y="3200003"/>
                </a:lnTo>
                <a:close/>
              </a:path>
            </a:pathLst>
          </a:custGeom>
          <a:solidFill>
            <a:srgbClr val="338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F5494"/>
              </a:solidFill>
              <a:latin typeface="Lato Medium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500071">
            <a:off x="3742422" y="3387536"/>
            <a:ext cx="515201" cy="959763"/>
          </a:xfrm>
          <a:custGeom>
            <a:avLst/>
            <a:gdLst/>
            <a:ahLst/>
            <a:cxnLst/>
            <a:rect l="l" t="t" r="r" b="b"/>
            <a:pathLst>
              <a:path w="236637" h="440829">
                <a:moveTo>
                  <a:pt x="103287" y="342603"/>
                </a:moveTo>
                <a:cubicBezTo>
                  <a:pt x="118963" y="342603"/>
                  <a:pt x="131961" y="347266"/>
                  <a:pt x="142280" y="356593"/>
                </a:cubicBezTo>
                <a:cubicBezTo>
                  <a:pt x="152598" y="365721"/>
                  <a:pt x="157758" y="377329"/>
                  <a:pt x="157758" y="391418"/>
                </a:cubicBezTo>
                <a:cubicBezTo>
                  <a:pt x="157758" y="405706"/>
                  <a:pt x="152698" y="417513"/>
                  <a:pt x="142577" y="426839"/>
                </a:cubicBezTo>
                <a:cubicBezTo>
                  <a:pt x="132259" y="436166"/>
                  <a:pt x="119162" y="440829"/>
                  <a:pt x="103287" y="440829"/>
                </a:cubicBezTo>
                <a:cubicBezTo>
                  <a:pt x="87412" y="440829"/>
                  <a:pt x="74216" y="436067"/>
                  <a:pt x="63698" y="426542"/>
                </a:cubicBezTo>
                <a:cubicBezTo>
                  <a:pt x="53181" y="416620"/>
                  <a:pt x="47923" y="404912"/>
                  <a:pt x="47923" y="391418"/>
                </a:cubicBezTo>
                <a:cubicBezTo>
                  <a:pt x="47923" y="377528"/>
                  <a:pt x="53181" y="365919"/>
                  <a:pt x="63698" y="356593"/>
                </a:cubicBezTo>
                <a:cubicBezTo>
                  <a:pt x="74216" y="347266"/>
                  <a:pt x="87412" y="342603"/>
                  <a:pt x="103287" y="342603"/>
                </a:cubicBezTo>
                <a:close/>
                <a:moveTo>
                  <a:pt x="105966" y="0"/>
                </a:moveTo>
                <a:cubicBezTo>
                  <a:pt x="124420" y="0"/>
                  <a:pt x="141585" y="2034"/>
                  <a:pt x="157460" y="6102"/>
                </a:cubicBezTo>
                <a:cubicBezTo>
                  <a:pt x="173335" y="10170"/>
                  <a:pt x="187176" y="16570"/>
                  <a:pt x="198983" y="25301"/>
                </a:cubicBezTo>
                <a:cubicBezTo>
                  <a:pt x="210790" y="34032"/>
                  <a:pt x="220018" y="45195"/>
                  <a:pt x="226665" y="58788"/>
                </a:cubicBezTo>
                <a:cubicBezTo>
                  <a:pt x="233313" y="72380"/>
                  <a:pt x="236637" y="88702"/>
                  <a:pt x="236637" y="107752"/>
                </a:cubicBezTo>
                <a:cubicBezTo>
                  <a:pt x="236637" y="119857"/>
                  <a:pt x="235248" y="130820"/>
                  <a:pt x="232469" y="140643"/>
                </a:cubicBezTo>
                <a:cubicBezTo>
                  <a:pt x="229691" y="150466"/>
                  <a:pt x="225623" y="159743"/>
                  <a:pt x="220266" y="168474"/>
                </a:cubicBezTo>
                <a:cubicBezTo>
                  <a:pt x="214908" y="177205"/>
                  <a:pt x="208260" y="185589"/>
                  <a:pt x="200323" y="193626"/>
                </a:cubicBezTo>
                <a:cubicBezTo>
                  <a:pt x="192385" y="201663"/>
                  <a:pt x="183257" y="209947"/>
                  <a:pt x="172938" y="218480"/>
                </a:cubicBezTo>
                <a:cubicBezTo>
                  <a:pt x="165993" y="224235"/>
                  <a:pt x="159891" y="229593"/>
                  <a:pt x="154632" y="234554"/>
                </a:cubicBezTo>
                <a:cubicBezTo>
                  <a:pt x="149374" y="239515"/>
                  <a:pt x="145008" y="244426"/>
                  <a:pt x="141535" y="249288"/>
                </a:cubicBezTo>
                <a:cubicBezTo>
                  <a:pt x="138063" y="254149"/>
                  <a:pt x="135434" y="259309"/>
                  <a:pt x="133648" y="264766"/>
                </a:cubicBezTo>
                <a:cubicBezTo>
                  <a:pt x="131862" y="270223"/>
                  <a:pt x="130969" y="276424"/>
                  <a:pt x="130969" y="283369"/>
                </a:cubicBezTo>
                <a:cubicBezTo>
                  <a:pt x="130969" y="288132"/>
                  <a:pt x="131614" y="292993"/>
                  <a:pt x="132903" y="297954"/>
                </a:cubicBezTo>
                <a:cubicBezTo>
                  <a:pt x="134193" y="302915"/>
                  <a:pt x="135930" y="307082"/>
                  <a:pt x="138112" y="310456"/>
                </a:cubicBezTo>
                <a:lnTo>
                  <a:pt x="59829" y="310456"/>
                </a:lnTo>
                <a:cubicBezTo>
                  <a:pt x="57844" y="305296"/>
                  <a:pt x="56307" y="299492"/>
                  <a:pt x="55215" y="293043"/>
                </a:cubicBezTo>
                <a:cubicBezTo>
                  <a:pt x="54124" y="286594"/>
                  <a:pt x="53578" y="280492"/>
                  <a:pt x="53578" y="274737"/>
                </a:cubicBezTo>
                <a:cubicBezTo>
                  <a:pt x="53578" y="265609"/>
                  <a:pt x="54471" y="257275"/>
                  <a:pt x="56257" y="249734"/>
                </a:cubicBezTo>
                <a:cubicBezTo>
                  <a:pt x="58043" y="242193"/>
                  <a:pt x="60722" y="235099"/>
                  <a:pt x="64294" y="228452"/>
                </a:cubicBezTo>
                <a:cubicBezTo>
                  <a:pt x="67866" y="221804"/>
                  <a:pt x="72330" y="215454"/>
                  <a:pt x="77688" y="209402"/>
                </a:cubicBezTo>
                <a:cubicBezTo>
                  <a:pt x="83046" y="203349"/>
                  <a:pt x="89297" y="197347"/>
                  <a:pt x="96441" y="191393"/>
                </a:cubicBezTo>
                <a:cubicBezTo>
                  <a:pt x="103981" y="185043"/>
                  <a:pt x="110579" y="179140"/>
                  <a:pt x="116235" y="173683"/>
                </a:cubicBezTo>
                <a:cubicBezTo>
                  <a:pt x="121890" y="168226"/>
                  <a:pt x="126702" y="162769"/>
                  <a:pt x="130671" y="157312"/>
                </a:cubicBezTo>
                <a:cubicBezTo>
                  <a:pt x="134640" y="151855"/>
                  <a:pt x="137616" y="146199"/>
                  <a:pt x="139601" y="140345"/>
                </a:cubicBezTo>
                <a:cubicBezTo>
                  <a:pt x="141585" y="134491"/>
                  <a:pt x="142577" y="127993"/>
                  <a:pt x="142577" y="120849"/>
                </a:cubicBezTo>
                <a:cubicBezTo>
                  <a:pt x="142577" y="114697"/>
                  <a:pt x="141486" y="108992"/>
                  <a:pt x="139303" y="103734"/>
                </a:cubicBezTo>
                <a:cubicBezTo>
                  <a:pt x="137120" y="98475"/>
                  <a:pt x="133995" y="93961"/>
                  <a:pt x="129927" y="90190"/>
                </a:cubicBezTo>
                <a:cubicBezTo>
                  <a:pt x="125859" y="86420"/>
                  <a:pt x="120898" y="83443"/>
                  <a:pt x="115044" y="81261"/>
                </a:cubicBezTo>
                <a:cubicBezTo>
                  <a:pt x="109190" y="79078"/>
                  <a:pt x="102691" y="77986"/>
                  <a:pt x="95548" y="77986"/>
                </a:cubicBezTo>
                <a:cubicBezTo>
                  <a:pt x="80069" y="77986"/>
                  <a:pt x="63996" y="81211"/>
                  <a:pt x="47327" y="87660"/>
                </a:cubicBezTo>
                <a:cubicBezTo>
                  <a:pt x="30659" y="94109"/>
                  <a:pt x="14883" y="103882"/>
                  <a:pt x="0" y="116979"/>
                </a:cubicBezTo>
                <a:lnTo>
                  <a:pt x="0" y="27385"/>
                </a:lnTo>
                <a:cubicBezTo>
                  <a:pt x="15280" y="18257"/>
                  <a:pt x="31948" y="11411"/>
                  <a:pt x="50006" y="6847"/>
                </a:cubicBezTo>
                <a:cubicBezTo>
                  <a:pt x="68064" y="2282"/>
                  <a:pt x="86717" y="0"/>
                  <a:pt x="105966" y="0"/>
                </a:cubicBezTo>
                <a:close/>
              </a:path>
            </a:pathLst>
          </a:custGeom>
          <a:solidFill>
            <a:srgbClr val="338CE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48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133192">
            <a:off x="4985697" y="3451926"/>
            <a:ext cx="515201" cy="959763"/>
          </a:xfrm>
          <a:custGeom>
            <a:avLst/>
            <a:gdLst/>
            <a:ahLst/>
            <a:cxnLst/>
            <a:rect l="l" t="t" r="r" b="b"/>
            <a:pathLst>
              <a:path w="236637" h="440829">
                <a:moveTo>
                  <a:pt x="103287" y="342603"/>
                </a:moveTo>
                <a:cubicBezTo>
                  <a:pt x="118963" y="342603"/>
                  <a:pt x="131961" y="347266"/>
                  <a:pt x="142280" y="356593"/>
                </a:cubicBezTo>
                <a:cubicBezTo>
                  <a:pt x="152598" y="365721"/>
                  <a:pt x="157758" y="377329"/>
                  <a:pt x="157758" y="391418"/>
                </a:cubicBezTo>
                <a:cubicBezTo>
                  <a:pt x="157758" y="405706"/>
                  <a:pt x="152698" y="417513"/>
                  <a:pt x="142577" y="426839"/>
                </a:cubicBezTo>
                <a:cubicBezTo>
                  <a:pt x="132259" y="436166"/>
                  <a:pt x="119162" y="440829"/>
                  <a:pt x="103287" y="440829"/>
                </a:cubicBezTo>
                <a:cubicBezTo>
                  <a:pt x="87412" y="440829"/>
                  <a:pt x="74216" y="436067"/>
                  <a:pt x="63698" y="426542"/>
                </a:cubicBezTo>
                <a:cubicBezTo>
                  <a:pt x="53181" y="416620"/>
                  <a:pt x="47923" y="404912"/>
                  <a:pt x="47923" y="391418"/>
                </a:cubicBezTo>
                <a:cubicBezTo>
                  <a:pt x="47923" y="377528"/>
                  <a:pt x="53181" y="365919"/>
                  <a:pt x="63698" y="356593"/>
                </a:cubicBezTo>
                <a:cubicBezTo>
                  <a:pt x="74216" y="347266"/>
                  <a:pt x="87412" y="342603"/>
                  <a:pt x="103287" y="342603"/>
                </a:cubicBezTo>
                <a:close/>
                <a:moveTo>
                  <a:pt x="105966" y="0"/>
                </a:moveTo>
                <a:cubicBezTo>
                  <a:pt x="124420" y="0"/>
                  <a:pt x="141585" y="2034"/>
                  <a:pt x="157460" y="6102"/>
                </a:cubicBezTo>
                <a:cubicBezTo>
                  <a:pt x="173335" y="10170"/>
                  <a:pt x="187176" y="16570"/>
                  <a:pt x="198983" y="25301"/>
                </a:cubicBezTo>
                <a:cubicBezTo>
                  <a:pt x="210790" y="34032"/>
                  <a:pt x="220018" y="45195"/>
                  <a:pt x="226665" y="58788"/>
                </a:cubicBezTo>
                <a:cubicBezTo>
                  <a:pt x="233313" y="72380"/>
                  <a:pt x="236637" y="88702"/>
                  <a:pt x="236637" y="107752"/>
                </a:cubicBezTo>
                <a:cubicBezTo>
                  <a:pt x="236637" y="119857"/>
                  <a:pt x="235248" y="130820"/>
                  <a:pt x="232469" y="140643"/>
                </a:cubicBezTo>
                <a:cubicBezTo>
                  <a:pt x="229691" y="150466"/>
                  <a:pt x="225623" y="159743"/>
                  <a:pt x="220266" y="168474"/>
                </a:cubicBezTo>
                <a:cubicBezTo>
                  <a:pt x="214908" y="177205"/>
                  <a:pt x="208260" y="185589"/>
                  <a:pt x="200323" y="193626"/>
                </a:cubicBezTo>
                <a:cubicBezTo>
                  <a:pt x="192385" y="201663"/>
                  <a:pt x="183257" y="209947"/>
                  <a:pt x="172938" y="218480"/>
                </a:cubicBezTo>
                <a:cubicBezTo>
                  <a:pt x="165993" y="224235"/>
                  <a:pt x="159891" y="229593"/>
                  <a:pt x="154632" y="234554"/>
                </a:cubicBezTo>
                <a:cubicBezTo>
                  <a:pt x="149374" y="239515"/>
                  <a:pt x="145008" y="244426"/>
                  <a:pt x="141535" y="249288"/>
                </a:cubicBezTo>
                <a:cubicBezTo>
                  <a:pt x="138063" y="254149"/>
                  <a:pt x="135434" y="259309"/>
                  <a:pt x="133648" y="264766"/>
                </a:cubicBezTo>
                <a:cubicBezTo>
                  <a:pt x="131862" y="270223"/>
                  <a:pt x="130969" y="276424"/>
                  <a:pt x="130969" y="283369"/>
                </a:cubicBezTo>
                <a:cubicBezTo>
                  <a:pt x="130969" y="288132"/>
                  <a:pt x="131614" y="292993"/>
                  <a:pt x="132903" y="297954"/>
                </a:cubicBezTo>
                <a:cubicBezTo>
                  <a:pt x="134193" y="302915"/>
                  <a:pt x="135930" y="307082"/>
                  <a:pt x="138112" y="310456"/>
                </a:cubicBezTo>
                <a:lnTo>
                  <a:pt x="59829" y="310456"/>
                </a:lnTo>
                <a:cubicBezTo>
                  <a:pt x="57844" y="305296"/>
                  <a:pt x="56307" y="299492"/>
                  <a:pt x="55215" y="293043"/>
                </a:cubicBezTo>
                <a:cubicBezTo>
                  <a:pt x="54124" y="286594"/>
                  <a:pt x="53578" y="280492"/>
                  <a:pt x="53578" y="274737"/>
                </a:cubicBezTo>
                <a:cubicBezTo>
                  <a:pt x="53578" y="265609"/>
                  <a:pt x="54471" y="257275"/>
                  <a:pt x="56257" y="249734"/>
                </a:cubicBezTo>
                <a:cubicBezTo>
                  <a:pt x="58043" y="242193"/>
                  <a:pt x="60722" y="235099"/>
                  <a:pt x="64294" y="228452"/>
                </a:cubicBezTo>
                <a:cubicBezTo>
                  <a:pt x="67866" y="221804"/>
                  <a:pt x="72330" y="215454"/>
                  <a:pt x="77688" y="209402"/>
                </a:cubicBezTo>
                <a:cubicBezTo>
                  <a:pt x="83046" y="203349"/>
                  <a:pt x="89297" y="197347"/>
                  <a:pt x="96441" y="191393"/>
                </a:cubicBezTo>
                <a:cubicBezTo>
                  <a:pt x="103981" y="185043"/>
                  <a:pt x="110579" y="179140"/>
                  <a:pt x="116235" y="173683"/>
                </a:cubicBezTo>
                <a:cubicBezTo>
                  <a:pt x="121890" y="168226"/>
                  <a:pt x="126702" y="162769"/>
                  <a:pt x="130671" y="157312"/>
                </a:cubicBezTo>
                <a:cubicBezTo>
                  <a:pt x="134640" y="151855"/>
                  <a:pt x="137616" y="146199"/>
                  <a:pt x="139601" y="140345"/>
                </a:cubicBezTo>
                <a:cubicBezTo>
                  <a:pt x="141585" y="134491"/>
                  <a:pt x="142577" y="127993"/>
                  <a:pt x="142577" y="120849"/>
                </a:cubicBezTo>
                <a:cubicBezTo>
                  <a:pt x="142577" y="114697"/>
                  <a:pt x="141486" y="108992"/>
                  <a:pt x="139303" y="103734"/>
                </a:cubicBezTo>
                <a:cubicBezTo>
                  <a:pt x="137120" y="98475"/>
                  <a:pt x="133995" y="93961"/>
                  <a:pt x="129927" y="90190"/>
                </a:cubicBezTo>
                <a:cubicBezTo>
                  <a:pt x="125859" y="86420"/>
                  <a:pt x="120898" y="83443"/>
                  <a:pt x="115044" y="81261"/>
                </a:cubicBezTo>
                <a:cubicBezTo>
                  <a:pt x="109190" y="79078"/>
                  <a:pt x="102691" y="77986"/>
                  <a:pt x="95548" y="77986"/>
                </a:cubicBezTo>
                <a:cubicBezTo>
                  <a:pt x="80069" y="77986"/>
                  <a:pt x="63996" y="81211"/>
                  <a:pt x="47327" y="87660"/>
                </a:cubicBezTo>
                <a:cubicBezTo>
                  <a:pt x="30659" y="94109"/>
                  <a:pt x="14883" y="103882"/>
                  <a:pt x="0" y="116979"/>
                </a:cubicBezTo>
                <a:lnTo>
                  <a:pt x="0" y="27385"/>
                </a:lnTo>
                <a:cubicBezTo>
                  <a:pt x="15280" y="18257"/>
                  <a:pt x="31948" y="11411"/>
                  <a:pt x="50006" y="6847"/>
                </a:cubicBezTo>
                <a:cubicBezTo>
                  <a:pt x="68064" y="2282"/>
                  <a:pt x="86717" y="0"/>
                  <a:pt x="105966" y="0"/>
                </a:cubicBezTo>
                <a:close/>
              </a:path>
            </a:pathLst>
          </a:custGeom>
          <a:solidFill>
            <a:srgbClr val="338CE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48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612678">
            <a:off x="5869442" y="4467005"/>
            <a:ext cx="337153" cy="628080"/>
          </a:xfrm>
          <a:custGeom>
            <a:avLst/>
            <a:gdLst/>
            <a:ahLst/>
            <a:cxnLst/>
            <a:rect l="l" t="t" r="r" b="b"/>
            <a:pathLst>
              <a:path w="236637" h="440829">
                <a:moveTo>
                  <a:pt x="103287" y="342603"/>
                </a:moveTo>
                <a:cubicBezTo>
                  <a:pt x="118963" y="342603"/>
                  <a:pt x="131961" y="347266"/>
                  <a:pt x="142280" y="356593"/>
                </a:cubicBezTo>
                <a:cubicBezTo>
                  <a:pt x="152598" y="365721"/>
                  <a:pt x="157758" y="377329"/>
                  <a:pt x="157758" y="391418"/>
                </a:cubicBezTo>
                <a:cubicBezTo>
                  <a:pt x="157758" y="405706"/>
                  <a:pt x="152698" y="417513"/>
                  <a:pt x="142577" y="426839"/>
                </a:cubicBezTo>
                <a:cubicBezTo>
                  <a:pt x="132259" y="436166"/>
                  <a:pt x="119162" y="440829"/>
                  <a:pt x="103287" y="440829"/>
                </a:cubicBezTo>
                <a:cubicBezTo>
                  <a:pt x="87412" y="440829"/>
                  <a:pt x="74216" y="436067"/>
                  <a:pt x="63698" y="426542"/>
                </a:cubicBezTo>
                <a:cubicBezTo>
                  <a:pt x="53181" y="416620"/>
                  <a:pt x="47923" y="404912"/>
                  <a:pt x="47923" y="391418"/>
                </a:cubicBezTo>
                <a:cubicBezTo>
                  <a:pt x="47923" y="377528"/>
                  <a:pt x="53181" y="365919"/>
                  <a:pt x="63698" y="356593"/>
                </a:cubicBezTo>
                <a:cubicBezTo>
                  <a:pt x="74216" y="347266"/>
                  <a:pt x="87412" y="342603"/>
                  <a:pt x="103287" y="342603"/>
                </a:cubicBezTo>
                <a:close/>
                <a:moveTo>
                  <a:pt x="105966" y="0"/>
                </a:moveTo>
                <a:cubicBezTo>
                  <a:pt x="124420" y="0"/>
                  <a:pt x="141585" y="2034"/>
                  <a:pt x="157460" y="6102"/>
                </a:cubicBezTo>
                <a:cubicBezTo>
                  <a:pt x="173335" y="10170"/>
                  <a:pt x="187176" y="16570"/>
                  <a:pt x="198983" y="25301"/>
                </a:cubicBezTo>
                <a:cubicBezTo>
                  <a:pt x="210790" y="34032"/>
                  <a:pt x="220018" y="45195"/>
                  <a:pt x="226665" y="58788"/>
                </a:cubicBezTo>
                <a:cubicBezTo>
                  <a:pt x="233313" y="72380"/>
                  <a:pt x="236637" y="88702"/>
                  <a:pt x="236637" y="107752"/>
                </a:cubicBezTo>
                <a:cubicBezTo>
                  <a:pt x="236637" y="119857"/>
                  <a:pt x="235248" y="130820"/>
                  <a:pt x="232469" y="140643"/>
                </a:cubicBezTo>
                <a:cubicBezTo>
                  <a:pt x="229691" y="150466"/>
                  <a:pt x="225623" y="159743"/>
                  <a:pt x="220266" y="168474"/>
                </a:cubicBezTo>
                <a:cubicBezTo>
                  <a:pt x="214908" y="177205"/>
                  <a:pt x="208260" y="185589"/>
                  <a:pt x="200323" y="193626"/>
                </a:cubicBezTo>
                <a:cubicBezTo>
                  <a:pt x="192385" y="201663"/>
                  <a:pt x="183257" y="209947"/>
                  <a:pt x="172938" y="218480"/>
                </a:cubicBezTo>
                <a:cubicBezTo>
                  <a:pt x="165993" y="224235"/>
                  <a:pt x="159891" y="229593"/>
                  <a:pt x="154632" y="234554"/>
                </a:cubicBezTo>
                <a:cubicBezTo>
                  <a:pt x="149374" y="239515"/>
                  <a:pt x="145008" y="244426"/>
                  <a:pt x="141535" y="249288"/>
                </a:cubicBezTo>
                <a:cubicBezTo>
                  <a:pt x="138063" y="254149"/>
                  <a:pt x="135434" y="259309"/>
                  <a:pt x="133648" y="264766"/>
                </a:cubicBezTo>
                <a:cubicBezTo>
                  <a:pt x="131862" y="270223"/>
                  <a:pt x="130969" y="276424"/>
                  <a:pt x="130969" y="283369"/>
                </a:cubicBezTo>
                <a:cubicBezTo>
                  <a:pt x="130969" y="288132"/>
                  <a:pt x="131614" y="292993"/>
                  <a:pt x="132903" y="297954"/>
                </a:cubicBezTo>
                <a:cubicBezTo>
                  <a:pt x="134193" y="302915"/>
                  <a:pt x="135930" y="307082"/>
                  <a:pt x="138112" y="310456"/>
                </a:cubicBezTo>
                <a:lnTo>
                  <a:pt x="59829" y="310456"/>
                </a:lnTo>
                <a:cubicBezTo>
                  <a:pt x="57844" y="305296"/>
                  <a:pt x="56307" y="299492"/>
                  <a:pt x="55215" y="293043"/>
                </a:cubicBezTo>
                <a:cubicBezTo>
                  <a:pt x="54124" y="286594"/>
                  <a:pt x="53578" y="280492"/>
                  <a:pt x="53578" y="274737"/>
                </a:cubicBezTo>
                <a:cubicBezTo>
                  <a:pt x="53578" y="265609"/>
                  <a:pt x="54471" y="257275"/>
                  <a:pt x="56257" y="249734"/>
                </a:cubicBezTo>
                <a:cubicBezTo>
                  <a:pt x="58043" y="242193"/>
                  <a:pt x="60722" y="235099"/>
                  <a:pt x="64294" y="228452"/>
                </a:cubicBezTo>
                <a:cubicBezTo>
                  <a:pt x="67866" y="221804"/>
                  <a:pt x="72330" y="215454"/>
                  <a:pt x="77688" y="209402"/>
                </a:cubicBezTo>
                <a:cubicBezTo>
                  <a:pt x="83046" y="203349"/>
                  <a:pt x="89297" y="197347"/>
                  <a:pt x="96441" y="191393"/>
                </a:cubicBezTo>
                <a:cubicBezTo>
                  <a:pt x="103981" y="185043"/>
                  <a:pt x="110579" y="179140"/>
                  <a:pt x="116235" y="173683"/>
                </a:cubicBezTo>
                <a:cubicBezTo>
                  <a:pt x="121890" y="168226"/>
                  <a:pt x="126702" y="162769"/>
                  <a:pt x="130671" y="157312"/>
                </a:cubicBezTo>
                <a:cubicBezTo>
                  <a:pt x="134640" y="151855"/>
                  <a:pt x="137616" y="146199"/>
                  <a:pt x="139601" y="140345"/>
                </a:cubicBezTo>
                <a:cubicBezTo>
                  <a:pt x="141585" y="134491"/>
                  <a:pt x="142577" y="127993"/>
                  <a:pt x="142577" y="120849"/>
                </a:cubicBezTo>
                <a:cubicBezTo>
                  <a:pt x="142577" y="114697"/>
                  <a:pt x="141486" y="108992"/>
                  <a:pt x="139303" y="103734"/>
                </a:cubicBezTo>
                <a:cubicBezTo>
                  <a:pt x="137120" y="98475"/>
                  <a:pt x="133995" y="93961"/>
                  <a:pt x="129927" y="90190"/>
                </a:cubicBezTo>
                <a:cubicBezTo>
                  <a:pt x="125859" y="86420"/>
                  <a:pt x="120898" y="83443"/>
                  <a:pt x="115044" y="81261"/>
                </a:cubicBezTo>
                <a:cubicBezTo>
                  <a:pt x="109190" y="79078"/>
                  <a:pt x="102691" y="77986"/>
                  <a:pt x="95548" y="77986"/>
                </a:cubicBezTo>
                <a:cubicBezTo>
                  <a:pt x="80069" y="77986"/>
                  <a:pt x="63996" y="81211"/>
                  <a:pt x="47327" y="87660"/>
                </a:cubicBezTo>
                <a:cubicBezTo>
                  <a:pt x="30659" y="94109"/>
                  <a:pt x="14883" y="103882"/>
                  <a:pt x="0" y="116979"/>
                </a:cubicBezTo>
                <a:lnTo>
                  <a:pt x="0" y="27385"/>
                </a:lnTo>
                <a:cubicBezTo>
                  <a:pt x="15280" y="18257"/>
                  <a:pt x="31948" y="11411"/>
                  <a:pt x="50006" y="6847"/>
                </a:cubicBezTo>
                <a:cubicBezTo>
                  <a:pt x="68064" y="2282"/>
                  <a:pt x="86717" y="0"/>
                  <a:pt x="105966" y="0"/>
                </a:cubicBezTo>
                <a:close/>
              </a:path>
            </a:pathLst>
          </a:custGeom>
          <a:solidFill>
            <a:srgbClr val="338CE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48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8868" y="3729395"/>
            <a:ext cx="24819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dirty="0" smtClean="0">
                <a:latin typeface="Lato Medium" panose="020F0502020204030203" pitchFamily="34" charset="0"/>
              </a:rPr>
              <a:t>To become members of the LMAs group of interest on the </a:t>
            </a:r>
            <a:r>
              <a:rPr lang="en-IN" sz="2000" dirty="0" err="1" smtClean="0">
                <a:latin typeface="Lato Medium" panose="020F0502020204030203" pitchFamily="34" charset="0"/>
              </a:rPr>
              <a:t>cros</a:t>
            </a:r>
            <a:r>
              <a:rPr lang="en-IN" sz="2000" dirty="0" smtClean="0">
                <a:latin typeface="Lato Medium" panose="020F0502020204030203" pitchFamily="34" charset="0"/>
              </a:rPr>
              <a:t> portal  </a:t>
            </a:r>
            <a:endParaRPr lang="en-IN" sz="2000" dirty="0">
              <a:latin typeface="Lato Medium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962311"/>
            <a:ext cx="24819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 smtClean="0">
                <a:latin typeface="Lato Medium" panose="020F0502020204030203" pitchFamily="34" charset="0"/>
              </a:rPr>
              <a:t>We kindly invite you:</a:t>
            </a:r>
          </a:p>
          <a:p>
            <a:pPr algn="ctr"/>
            <a:endParaRPr lang="en-IN" sz="2000" dirty="0">
              <a:latin typeface="Lato Medium" panose="020F0502020204030203" pitchFamily="34" charset="0"/>
            </a:endParaRPr>
          </a:p>
          <a:p>
            <a:pPr algn="ctr"/>
            <a:endParaRPr lang="en-IN" sz="2000" dirty="0" smtClean="0">
              <a:latin typeface="Lato Medium" panose="020F0502020204030203" pitchFamily="34" charset="0"/>
            </a:endParaRPr>
          </a:p>
          <a:p>
            <a:pPr algn="ctr"/>
            <a:endParaRPr lang="en-IN" sz="2000" dirty="0">
              <a:latin typeface="Lato Medium" panose="020F05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90977" y="1902801"/>
            <a:ext cx="2481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dirty="0" smtClean="0">
                <a:latin typeface="Lato Medium" panose="020F0502020204030203" pitchFamily="34" charset="0"/>
              </a:rPr>
              <a:t>To send us feedback regarding stakeholder needs </a:t>
            </a:r>
            <a:endParaRPr lang="en-IN" sz="2000" dirty="0">
              <a:latin typeface="Lato Medium" panose="020F05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9205486">
            <a:off x="2992611" y="4435875"/>
            <a:ext cx="337153" cy="628080"/>
          </a:xfrm>
          <a:custGeom>
            <a:avLst/>
            <a:gdLst/>
            <a:ahLst/>
            <a:cxnLst/>
            <a:rect l="l" t="t" r="r" b="b"/>
            <a:pathLst>
              <a:path w="236637" h="440829">
                <a:moveTo>
                  <a:pt x="103287" y="342603"/>
                </a:moveTo>
                <a:cubicBezTo>
                  <a:pt x="118963" y="342603"/>
                  <a:pt x="131961" y="347266"/>
                  <a:pt x="142280" y="356593"/>
                </a:cubicBezTo>
                <a:cubicBezTo>
                  <a:pt x="152598" y="365721"/>
                  <a:pt x="157758" y="377329"/>
                  <a:pt x="157758" y="391418"/>
                </a:cubicBezTo>
                <a:cubicBezTo>
                  <a:pt x="157758" y="405706"/>
                  <a:pt x="152698" y="417513"/>
                  <a:pt x="142577" y="426839"/>
                </a:cubicBezTo>
                <a:cubicBezTo>
                  <a:pt x="132259" y="436166"/>
                  <a:pt x="119162" y="440829"/>
                  <a:pt x="103287" y="440829"/>
                </a:cubicBezTo>
                <a:cubicBezTo>
                  <a:pt x="87412" y="440829"/>
                  <a:pt x="74216" y="436067"/>
                  <a:pt x="63698" y="426542"/>
                </a:cubicBezTo>
                <a:cubicBezTo>
                  <a:pt x="53181" y="416620"/>
                  <a:pt x="47923" y="404912"/>
                  <a:pt x="47923" y="391418"/>
                </a:cubicBezTo>
                <a:cubicBezTo>
                  <a:pt x="47923" y="377528"/>
                  <a:pt x="53181" y="365919"/>
                  <a:pt x="63698" y="356593"/>
                </a:cubicBezTo>
                <a:cubicBezTo>
                  <a:pt x="74216" y="347266"/>
                  <a:pt x="87412" y="342603"/>
                  <a:pt x="103287" y="342603"/>
                </a:cubicBezTo>
                <a:close/>
                <a:moveTo>
                  <a:pt x="105966" y="0"/>
                </a:moveTo>
                <a:cubicBezTo>
                  <a:pt x="124420" y="0"/>
                  <a:pt x="141585" y="2034"/>
                  <a:pt x="157460" y="6102"/>
                </a:cubicBezTo>
                <a:cubicBezTo>
                  <a:pt x="173335" y="10170"/>
                  <a:pt x="187176" y="16570"/>
                  <a:pt x="198983" y="25301"/>
                </a:cubicBezTo>
                <a:cubicBezTo>
                  <a:pt x="210790" y="34032"/>
                  <a:pt x="220018" y="45195"/>
                  <a:pt x="226665" y="58788"/>
                </a:cubicBezTo>
                <a:cubicBezTo>
                  <a:pt x="233313" y="72380"/>
                  <a:pt x="236637" y="88702"/>
                  <a:pt x="236637" y="107752"/>
                </a:cubicBezTo>
                <a:cubicBezTo>
                  <a:pt x="236637" y="119857"/>
                  <a:pt x="235248" y="130820"/>
                  <a:pt x="232469" y="140643"/>
                </a:cubicBezTo>
                <a:cubicBezTo>
                  <a:pt x="229691" y="150466"/>
                  <a:pt x="225623" y="159743"/>
                  <a:pt x="220266" y="168474"/>
                </a:cubicBezTo>
                <a:cubicBezTo>
                  <a:pt x="214908" y="177205"/>
                  <a:pt x="208260" y="185589"/>
                  <a:pt x="200323" y="193626"/>
                </a:cubicBezTo>
                <a:cubicBezTo>
                  <a:pt x="192385" y="201663"/>
                  <a:pt x="183257" y="209947"/>
                  <a:pt x="172938" y="218480"/>
                </a:cubicBezTo>
                <a:cubicBezTo>
                  <a:pt x="165993" y="224235"/>
                  <a:pt x="159891" y="229593"/>
                  <a:pt x="154632" y="234554"/>
                </a:cubicBezTo>
                <a:cubicBezTo>
                  <a:pt x="149374" y="239515"/>
                  <a:pt x="145008" y="244426"/>
                  <a:pt x="141535" y="249288"/>
                </a:cubicBezTo>
                <a:cubicBezTo>
                  <a:pt x="138063" y="254149"/>
                  <a:pt x="135434" y="259309"/>
                  <a:pt x="133648" y="264766"/>
                </a:cubicBezTo>
                <a:cubicBezTo>
                  <a:pt x="131862" y="270223"/>
                  <a:pt x="130969" y="276424"/>
                  <a:pt x="130969" y="283369"/>
                </a:cubicBezTo>
                <a:cubicBezTo>
                  <a:pt x="130969" y="288132"/>
                  <a:pt x="131614" y="292993"/>
                  <a:pt x="132903" y="297954"/>
                </a:cubicBezTo>
                <a:cubicBezTo>
                  <a:pt x="134193" y="302915"/>
                  <a:pt x="135930" y="307082"/>
                  <a:pt x="138112" y="310456"/>
                </a:cubicBezTo>
                <a:lnTo>
                  <a:pt x="59829" y="310456"/>
                </a:lnTo>
                <a:cubicBezTo>
                  <a:pt x="57844" y="305296"/>
                  <a:pt x="56307" y="299492"/>
                  <a:pt x="55215" y="293043"/>
                </a:cubicBezTo>
                <a:cubicBezTo>
                  <a:pt x="54124" y="286594"/>
                  <a:pt x="53578" y="280492"/>
                  <a:pt x="53578" y="274737"/>
                </a:cubicBezTo>
                <a:cubicBezTo>
                  <a:pt x="53578" y="265609"/>
                  <a:pt x="54471" y="257275"/>
                  <a:pt x="56257" y="249734"/>
                </a:cubicBezTo>
                <a:cubicBezTo>
                  <a:pt x="58043" y="242193"/>
                  <a:pt x="60722" y="235099"/>
                  <a:pt x="64294" y="228452"/>
                </a:cubicBezTo>
                <a:cubicBezTo>
                  <a:pt x="67866" y="221804"/>
                  <a:pt x="72330" y="215454"/>
                  <a:pt x="77688" y="209402"/>
                </a:cubicBezTo>
                <a:cubicBezTo>
                  <a:pt x="83046" y="203349"/>
                  <a:pt x="89297" y="197347"/>
                  <a:pt x="96441" y="191393"/>
                </a:cubicBezTo>
                <a:cubicBezTo>
                  <a:pt x="103981" y="185043"/>
                  <a:pt x="110579" y="179140"/>
                  <a:pt x="116235" y="173683"/>
                </a:cubicBezTo>
                <a:cubicBezTo>
                  <a:pt x="121890" y="168226"/>
                  <a:pt x="126702" y="162769"/>
                  <a:pt x="130671" y="157312"/>
                </a:cubicBezTo>
                <a:cubicBezTo>
                  <a:pt x="134640" y="151855"/>
                  <a:pt x="137616" y="146199"/>
                  <a:pt x="139601" y="140345"/>
                </a:cubicBezTo>
                <a:cubicBezTo>
                  <a:pt x="141585" y="134491"/>
                  <a:pt x="142577" y="127993"/>
                  <a:pt x="142577" y="120849"/>
                </a:cubicBezTo>
                <a:cubicBezTo>
                  <a:pt x="142577" y="114697"/>
                  <a:pt x="141486" y="108992"/>
                  <a:pt x="139303" y="103734"/>
                </a:cubicBezTo>
                <a:cubicBezTo>
                  <a:pt x="137120" y="98475"/>
                  <a:pt x="133995" y="93961"/>
                  <a:pt x="129927" y="90190"/>
                </a:cubicBezTo>
                <a:cubicBezTo>
                  <a:pt x="125859" y="86420"/>
                  <a:pt x="120898" y="83443"/>
                  <a:pt x="115044" y="81261"/>
                </a:cubicBezTo>
                <a:cubicBezTo>
                  <a:pt x="109190" y="79078"/>
                  <a:pt x="102691" y="77986"/>
                  <a:pt x="95548" y="77986"/>
                </a:cubicBezTo>
                <a:cubicBezTo>
                  <a:pt x="80069" y="77986"/>
                  <a:pt x="63996" y="81211"/>
                  <a:pt x="47327" y="87660"/>
                </a:cubicBezTo>
                <a:cubicBezTo>
                  <a:pt x="30659" y="94109"/>
                  <a:pt x="14883" y="103882"/>
                  <a:pt x="0" y="116979"/>
                </a:cubicBezTo>
                <a:lnTo>
                  <a:pt x="0" y="27385"/>
                </a:lnTo>
                <a:cubicBezTo>
                  <a:pt x="15280" y="18257"/>
                  <a:pt x="31948" y="11411"/>
                  <a:pt x="50006" y="6847"/>
                </a:cubicBezTo>
                <a:cubicBezTo>
                  <a:pt x="68064" y="2282"/>
                  <a:pt x="86717" y="0"/>
                  <a:pt x="105966" y="0"/>
                </a:cubicBezTo>
                <a:close/>
              </a:path>
            </a:pathLst>
          </a:custGeom>
          <a:solidFill>
            <a:srgbClr val="338CE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IN" sz="4800" b="1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8020" y="1067598"/>
            <a:ext cx="3472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Do you have any questions?</a:t>
            </a:r>
            <a:endParaRPr lang="en-IN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8976" y="4417722"/>
            <a:ext cx="2481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dirty="0" smtClean="0">
                <a:latin typeface="Lato Medium" panose="020F0502020204030203" pitchFamily="34" charset="0"/>
              </a:rPr>
              <a:t>To join the LMAs community</a:t>
            </a:r>
            <a:endParaRPr lang="en-IN" sz="2000" dirty="0">
              <a:latin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30610" y="4374505"/>
            <a:ext cx="7772400" cy="12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indent="0" algn="ctr">
              <a:defRPr/>
            </a:pPr>
            <a:r>
              <a:rPr lang="en-GB" altLang="en-US" kern="0" dirty="0"/>
              <a:t>Thank you for </a:t>
            </a:r>
            <a:r>
              <a:rPr lang="en-GB" altLang="en-US" kern="0" dirty="0" smtClean="0"/>
              <a:t>the attention!</a:t>
            </a:r>
          </a:p>
          <a:p>
            <a:pPr indent="0" algn="ctr">
              <a:defRPr/>
            </a:pPr>
            <a:endParaRPr lang="en-GB" altLang="en-US" kern="0" dirty="0" smtClean="0"/>
          </a:p>
          <a:p>
            <a:pPr indent="0" algn="ctr">
              <a:defRPr/>
            </a:pPr>
            <a:endParaRPr lang="en-GB" sz="2800" kern="0" dirty="0"/>
          </a:p>
          <a:p>
            <a:pPr indent="0" algn="ctr">
              <a:defRPr/>
            </a:pPr>
            <a:endParaRPr lang="en-GB" sz="2800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34" y="1700808"/>
            <a:ext cx="594317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872966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1560" y="1340769"/>
            <a:ext cx="8363272" cy="2880320"/>
          </a:xfrm>
        </p:spPr>
        <p:txBody>
          <a:bodyPr/>
          <a:lstStyle/>
          <a:p>
            <a:pPr marL="0" indent="0">
              <a:buNone/>
            </a:pPr>
            <a:r>
              <a:rPr lang="en-GB" i="0" dirty="0" smtClean="0"/>
              <a:t>1. Introduction – the need of functional geographies </a:t>
            </a:r>
          </a:p>
          <a:p>
            <a:pPr marL="0" indent="0">
              <a:buNone/>
            </a:pPr>
            <a:endParaRPr lang="en-GB" i="0" dirty="0" smtClean="0"/>
          </a:p>
          <a:p>
            <a:pPr marL="0" indent="0">
              <a:buNone/>
            </a:pPr>
            <a:r>
              <a:rPr lang="en-GB" i="0" dirty="0" smtClean="0"/>
              <a:t>2. The method </a:t>
            </a:r>
            <a:r>
              <a:rPr lang="en-GB" i="0" dirty="0"/>
              <a:t>for definition of harmonised Labour Market Areas </a:t>
            </a:r>
            <a:endParaRPr lang="en-GB" i="0" dirty="0" smtClean="0"/>
          </a:p>
          <a:p>
            <a:pPr marL="0" indent="0">
              <a:buNone/>
            </a:pPr>
            <a:endParaRPr lang="en-GB" i="0" dirty="0" smtClean="0"/>
          </a:p>
          <a:p>
            <a:pPr marL="0" indent="0">
              <a:buNone/>
            </a:pPr>
            <a:r>
              <a:rPr lang="en-GB" i="0" dirty="0" smtClean="0"/>
              <a:t>3</a:t>
            </a:r>
            <a:r>
              <a:rPr lang="en-GB" i="0" dirty="0"/>
              <a:t>. </a:t>
            </a:r>
            <a:r>
              <a:rPr lang="en-GB" i="0" dirty="0" smtClean="0"/>
              <a:t>Examples from the European LMAs' network</a:t>
            </a:r>
            <a:endParaRPr lang="en-GB" i="0" dirty="0"/>
          </a:p>
          <a:p>
            <a:pPr marL="0" indent="0">
              <a:buNone/>
            </a:pPr>
            <a:endParaRPr lang="en-GB" i="0" dirty="0"/>
          </a:p>
          <a:p>
            <a:pPr marL="0" indent="0">
              <a:buNone/>
            </a:pP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22901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229600" cy="936625"/>
          </a:xfrm>
        </p:spPr>
        <p:txBody>
          <a:bodyPr/>
          <a:lstStyle/>
          <a:p>
            <a:r>
              <a:rPr lang="en-GB" sz="2800" dirty="0" smtClean="0"/>
              <a:t>The need of functional geographies</a:t>
            </a:r>
            <a:br>
              <a:rPr lang="en-GB" sz="2800" dirty="0" smtClean="0"/>
            </a:br>
            <a:r>
              <a:rPr lang="en-GB" sz="2400" dirty="0"/>
              <a:t>	</a:t>
            </a:r>
            <a:r>
              <a:rPr lang="en-GB" sz="2400" dirty="0" smtClean="0"/>
              <a:t>Limitations of the NUTS</a:t>
            </a:r>
            <a:endParaRPr lang="en-GB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413" y="2348880"/>
            <a:ext cx="8676456" cy="35290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en-GB" altLang="en-US" i="0" kern="0" dirty="0"/>
              <a:t>Regional administrative boundaries often the result of historical circumstances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i="0" kern="0" dirty="0" smtClean="0"/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i="0" kern="0" dirty="0"/>
              <a:t>They do not necessarily mirror the present day's social and economic reality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i="0" kern="0" dirty="0" smtClean="0"/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i="0" kern="0" dirty="0"/>
              <a:t>Commuting distorts important data on the administrative regions such as </a:t>
            </a:r>
            <a:r>
              <a:rPr lang="en-GB" altLang="en-US" i="0" kern="0" dirty="0" smtClean="0"/>
              <a:t>employment, GDP, consumption and waste generation </a:t>
            </a:r>
            <a:r>
              <a:rPr lang="en-GB" altLang="en-US" i="0" kern="0" dirty="0"/>
              <a:t>especially in regions with asymmetric commuting patterns (e.g. Luxembourg, Inner London, Brussels, Zürich)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i="0" kern="0" dirty="0" smtClean="0"/>
          </a:p>
          <a:p>
            <a:pPr>
              <a:spcBef>
                <a:spcPct val="0"/>
              </a:spcBef>
              <a:buClrTx/>
              <a:defRPr/>
            </a:pPr>
            <a:endParaRPr lang="en-GB" altLang="en-US" i="0" kern="0" dirty="0" smtClean="0"/>
          </a:p>
          <a:p>
            <a:pPr>
              <a:spcBef>
                <a:spcPct val="0"/>
              </a:spcBef>
              <a:buClrTx/>
              <a:defRPr/>
            </a:pPr>
            <a:endParaRPr lang="en-GB" altLang="en-US" i="0" kern="0" dirty="0" smtClean="0"/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i="0" kern="0" dirty="0" smtClean="0"/>
              <a:t>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i="0" kern="0" dirty="0" smtClean="0"/>
          </a:p>
          <a:p>
            <a:endParaRPr lang="en-GB" i="0" kern="0" dirty="0"/>
          </a:p>
        </p:txBody>
      </p:sp>
    </p:spTree>
    <p:extLst>
      <p:ext uri="{BB962C8B-B14F-4D97-AF65-F5344CB8AC3E}">
        <p14:creationId xmlns:p14="http://schemas.microsoft.com/office/powerpoint/2010/main" val="22057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6752"/>
            <a:ext cx="9180512" cy="936625"/>
          </a:xfrm>
        </p:spPr>
        <p:txBody>
          <a:bodyPr/>
          <a:lstStyle/>
          <a:p>
            <a:r>
              <a:rPr lang="en-GB" sz="2800" dirty="0"/>
              <a:t>Cross-border commuter, by NUTS 2 regions, 2015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" y="2396588"/>
            <a:ext cx="6889563" cy="443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444208" y="5288607"/>
            <a:ext cx="269979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1800" b="0" kern="0" dirty="0" smtClean="0"/>
              <a:t>Source: Regional </a:t>
            </a:r>
          </a:p>
          <a:p>
            <a:r>
              <a:rPr lang="en-GB" sz="1800" b="0" kern="0" dirty="0" smtClean="0"/>
              <a:t>Yearbook 2016</a:t>
            </a:r>
            <a:endParaRPr lang="en-GB" sz="1800" b="0" kern="0" dirty="0"/>
          </a:p>
        </p:txBody>
      </p:sp>
    </p:spTree>
    <p:extLst>
      <p:ext uri="{BB962C8B-B14F-4D97-AF65-F5344CB8AC3E}">
        <p14:creationId xmlns:p14="http://schemas.microsoft.com/office/powerpoint/2010/main" val="35079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943707">
            <a:off x="7774583" y="1354748"/>
            <a:ext cx="882003" cy="2614416"/>
            <a:chOff x="6773439" y="698078"/>
            <a:chExt cx="1860697" cy="5515442"/>
          </a:xfrm>
        </p:grpSpPr>
        <p:sp>
          <p:nvSpPr>
            <p:cNvPr id="13" name="Freeform 12"/>
            <p:cNvSpPr/>
            <p:nvPr/>
          </p:nvSpPr>
          <p:spPr>
            <a:xfrm>
              <a:off x="6773439" y="698078"/>
              <a:ext cx="1860697" cy="3983282"/>
            </a:xfrm>
            <a:custGeom>
              <a:avLst/>
              <a:gdLst>
                <a:gd name="connsiteX0" fmla="*/ 327364 w 1860697"/>
                <a:gd name="connsiteY0" fmla="*/ 0 h 3983282"/>
                <a:gd name="connsiteX1" fmla="*/ 1533331 w 1860697"/>
                <a:gd name="connsiteY1" fmla="*/ 0 h 3983282"/>
                <a:gd name="connsiteX2" fmla="*/ 1587597 w 1860697"/>
                <a:gd name="connsiteY2" fmla="*/ 35970 h 3983282"/>
                <a:gd name="connsiteX3" fmla="*/ 1590672 w 1860697"/>
                <a:gd name="connsiteY3" fmla="*/ 51199 h 3983282"/>
                <a:gd name="connsiteX4" fmla="*/ 1597539 w 1860697"/>
                <a:gd name="connsiteY4" fmla="*/ 51199 h 3983282"/>
                <a:gd name="connsiteX5" fmla="*/ 1860697 w 1860697"/>
                <a:gd name="connsiteY5" fmla="*/ 3983282 h 3983282"/>
                <a:gd name="connsiteX6" fmla="*/ 0 w 1860697"/>
                <a:gd name="connsiteY6" fmla="*/ 3983282 h 3983282"/>
                <a:gd name="connsiteX7" fmla="*/ 263158 w 1860697"/>
                <a:gd name="connsiteY7" fmla="*/ 51199 h 3983282"/>
                <a:gd name="connsiteX8" fmla="*/ 270024 w 1860697"/>
                <a:gd name="connsiteY8" fmla="*/ 51199 h 3983282"/>
                <a:gd name="connsiteX9" fmla="*/ 273098 w 1860697"/>
                <a:gd name="connsiteY9" fmla="*/ 35970 h 3983282"/>
                <a:gd name="connsiteX10" fmla="*/ 327364 w 1860697"/>
                <a:gd name="connsiteY10" fmla="*/ 0 h 39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0697" h="3983282">
                  <a:moveTo>
                    <a:pt x="327364" y="0"/>
                  </a:moveTo>
                  <a:lnTo>
                    <a:pt x="1533331" y="0"/>
                  </a:lnTo>
                  <a:cubicBezTo>
                    <a:pt x="1557726" y="0"/>
                    <a:pt x="1578656" y="14832"/>
                    <a:pt x="1587597" y="35970"/>
                  </a:cubicBezTo>
                  <a:lnTo>
                    <a:pt x="1590672" y="51199"/>
                  </a:lnTo>
                  <a:lnTo>
                    <a:pt x="1597539" y="51199"/>
                  </a:lnTo>
                  <a:lnTo>
                    <a:pt x="1860697" y="3983282"/>
                  </a:lnTo>
                  <a:lnTo>
                    <a:pt x="0" y="3983282"/>
                  </a:lnTo>
                  <a:lnTo>
                    <a:pt x="263158" y="51199"/>
                  </a:lnTo>
                  <a:lnTo>
                    <a:pt x="270024" y="51199"/>
                  </a:lnTo>
                  <a:lnTo>
                    <a:pt x="273098" y="35970"/>
                  </a:lnTo>
                  <a:cubicBezTo>
                    <a:pt x="282039" y="14832"/>
                    <a:pt x="302970" y="0"/>
                    <a:pt x="327364" y="0"/>
                  </a:cubicBezTo>
                  <a:close/>
                </a:path>
              </a:pathLst>
            </a:custGeom>
            <a:solidFill>
              <a:srgbClr val="3498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73439" y="4694435"/>
              <a:ext cx="1860697" cy="1049896"/>
            </a:xfrm>
            <a:custGeom>
              <a:avLst/>
              <a:gdLst>
                <a:gd name="connsiteX0" fmla="*/ 0 w 1851374"/>
                <a:gd name="connsiteY0" fmla="*/ 0 h 1044636"/>
                <a:gd name="connsiteX1" fmla="*/ 1848782 w 1851374"/>
                <a:gd name="connsiteY1" fmla="*/ 0 h 1044636"/>
                <a:gd name="connsiteX2" fmla="*/ 1851374 w 1851374"/>
                <a:gd name="connsiteY2" fmla="*/ 11840 h 1044636"/>
                <a:gd name="connsiteX3" fmla="*/ 1404363 w 1851374"/>
                <a:gd name="connsiteY3" fmla="*/ 342887 h 1044636"/>
                <a:gd name="connsiteX4" fmla="*/ 1219759 w 1851374"/>
                <a:gd name="connsiteY4" fmla="*/ 608701 h 1044636"/>
                <a:gd name="connsiteX5" fmla="*/ 1209502 w 1851374"/>
                <a:gd name="connsiteY5" fmla="*/ 917045 h 1044636"/>
                <a:gd name="connsiteX6" fmla="*/ 747992 w 1851374"/>
                <a:gd name="connsiteY6" fmla="*/ 1044636 h 1044636"/>
                <a:gd name="connsiteX7" fmla="*/ 583899 w 1851374"/>
                <a:gd name="connsiteY7" fmla="*/ 470478 h 1044636"/>
                <a:gd name="connsiteX8" fmla="*/ 14703 w 1851374"/>
                <a:gd name="connsiteY8" fmla="*/ 22664 h 1044636"/>
                <a:gd name="connsiteX0" fmla="*/ 0 w 1851374"/>
                <a:gd name="connsiteY0" fmla="*/ 0 h 1044636"/>
                <a:gd name="connsiteX1" fmla="*/ 1848782 w 1851374"/>
                <a:gd name="connsiteY1" fmla="*/ 0 h 1044636"/>
                <a:gd name="connsiteX2" fmla="*/ 1851374 w 1851374"/>
                <a:gd name="connsiteY2" fmla="*/ 11840 h 1044636"/>
                <a:gd name="connsiteX3" fmla="*/ 1404363 w 1851374"/>
                <a:gd name="connsiteY3" fmla="*/ 342887 h 1044636"/>
                <a:gd name="connsiteX4" fmla="*/ 1219759 w 1851374"/>
                <a:gd name="connsiteY4" fmla="*/ 608701 h 1044636"/>
                <a:gd name="connsiteX5" fmla="*/ 1209502 w 1851374"/>
                <a:gd name="connsiteY5" fmla="*/ 917045 h 1044636"/>
                <a:gd name="connsiteX6" fmla="*/ 747992 w 1851374"/>
                <a:gd name="connsiteY6" fmla="*/ 1044636 h 1044636"/>
                <a:gd name="connsiteX7" fmla="*/ 583899 w 1851374"/>
                <a:gd name="connsiteY7" fmla="*/ 470478 h 1044636"/>
                <a:gd name="connsiteX8" fmla="*/ 14703 w 1851374"/>
                <a:gd name="connsiteY8" fmla="*/ 22664 h 1044636"/>
                <a:gd name="connsiteX9" fmla="*/ 0 w 1851374"/>
                <a:gd name="connsiteY9" fmla="*/ 0 h 1044636"/>
                <a:gd name="connsiteX0" fmla="*/ 0 w 1851374"/>
                <a:gd name="connsiteY0" fmla="*/ 0 h 1044636"/>
                <a:gd name="connsiteX1" fmla="*/ 1848782 w 1851374"/>
                <a:gd name="connsiteY1" fmla="*/ 0 h 1044636"/>
                <a:gd name="connsiteX2" fmla="*/ 1851374 w 1851374"/>
                <a:gd name="connsiteY2" fmla="*/ 11840 h 1044636"/>
                <a:gd name="connsiteX3" fmla="*/ 1404363 w 1851374"/>
                <a:gd name="connsiteY3" fmla="*/ 342887 h 1044636"/>
                <a:gd name="connsiteX4" fmla="*/ 1219759 w 1851374"/>
                <a:gd name="connsiteY4" fmla="*/ 608701 h 1044636"/>
                <a:gd name="connsiteX5" fmla="*/ 1209502 w 1851374"/>
                <a:gd name="connsiteY5" fmla="*/ 917045 h 1044636"/>
                <a:gd name="connsiteX6" fmla="*/ 747992 w 1851374"/>
                <a:gd name="connsiteY6" fmla="*/ 1044636 h 1044636"/>
                <a:gd name="connsiteX7" fmla="*/ 583899 w 1851374"/>
                <a:gd name="connsiteY7" fmla="*/ 470478 h 1044636"/>
                <a:gd name="connsiteX8" fmla="*/ 14703 w 1851374"/>
                <a:gd name="connsiteY8" fmla="*/ 22664 h 1044636"/>
                <a:gd name="connsiteX9" fmla="*/ 0 w 1851374"/>
                <a:gd name="connsiteY9" fmla="*/ 0 h 1044636"/>
                <a:gd name="connsiteX0" fmla="*/ 0 w 1851374"/>
                <a:gd name="connsiteY0" fmla="*/ 0 h 1044636"/>
                <a:gd name="connsiteX1" fmla="*/ 1848782 w 1851374"/>
                <a:gd name="connsiteY1" fmla="*/ 0 h 1044636"/>
                <a:gd name="connsiteX2" fmla="*/ 1851374 w 1851374"/>
                <a:gd name="connsiteY2" fmla="*/ 11840 h 1044636"/>
                <a:gd name="connsiteX3" fmla="*/ 1404363 w 1851374"/>
                <a:gd name="connsiteY3" fmla="*/ 342887 h 1044636"/>
                <a:gd name="connsiteX4" fmla="*/ 1219759 w 1851374"/>
                <a:gd name="connsiteY4" fmla="*/ 608701 h 1044636"/>
                <a:gd name="connsiteX5" fmla="*/ 1209502 w 1851374"/>
                <a:gd name="connsiteY5" fmla="*/ 917045 h 1044636"/>
                <a:gd name="connsiteX6" fmla="*/ 747992 w 1851374"/>
                <a:gd name="connsiteY6" fmla="*/ 1044636 h 1044636"/>
                <a:gd name="connsiteX7" fmla="*/ 583899 w 1851374"/>
                <a:gd name="connsiteY7" fmla="*/ 470478 h 1044636"/>
                <a:gd name="connsiteX8" fmla="*/ 14703 w 1851374"/>
                <a:gd name="connsiteY8" fmla="*/ 22664 h 1044636"/>
                <a:gd name="connsiteX9" fmla="*/ 0 w 1851374"/>
                <a:gd name="connsiteY9" fmla="*/ 0 h 104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1374" h="1044636">
                  <a:moveTo>
                    <a:pt x="0" y="0"/>
                  </a:moveTo>
                  <a:lnTo>
                    <a:pt x="1848782" y="0"/>
                  </a:lnTo>
                  <a:lnTo>
                    <a:pt x="1851374" y="11840"/>
                  </a:lnTo>
                  <a:cubicBezTo>
                    <a:pt x="1842010" y="102886"/>
                    <a:pt x="1499549" y="274315"/>
                    <a:pt x="1404363" y="342887"/>
                  </a:cubicBezTo>
                  <a:cubicBezTo>
                    <a:pt x="1288778" y="426155"/>
                    <a:pt x="1249752" y="445967"/>
                    <a:pt x="1219759" y="608701"/>
                  </a:cubicBezTo>
                  <a:lnTo>
                    <a:pt x="1209502" y="917045"/>
                  </a:lnTo>
                  <a:lnTo>
                    <a:pt x="747992" y="1044636"/>
                  </a:lnTo>
                  <a:lnTo>
                    <a:pt x="583899" y="470478"/>
                  </a:lnTo>
                  <a:cubicBezTo>
                    <a:pt x="511542" y="323477"/>
                    <a:pt x="114056" y="143527"/>
                    <a:pt x="14703" y="226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529057" y="5628729"/>
              <a:ext cx="467833" cy="584791"/>
            </a:xfrm>
            <a:custGeom>
              <a:avLst/>
              <a:gdLst>
                <a:gd name="connsiteX0" fmla="*/ 457200 w 467833"/>
                <a:gd name="connsiteY0" fmla="*/ 0 h 584791"/>
                <a:gd name="connsiteX1" fmla="*/ 0 w 467833"/>
                <a:gd name="connsiteY1" fmla="*/ 138224 h 584791"/>
                <a:gd name="connsiteX2" fmla="*/ 53163 w 467833"/>
                <a:gd name="connsiteY2" fmla="*/ 584791 h 584791"/>
                <a:gd name="connsiteX3" fmla="*/ 467833 w 467833"/>
                <a:gd name="connsiteY3" fmla="*/ 297712 h 584791"/>
                <a:gd name="connsiteX4" fmla="*/ 457200 w 467833"/>
                <a:gd name="connsiteY4" fmla="*/ 0 h 58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833" h="584791">
                  <a:moveTo>
                    <a:pt x="457200" y="0"/>
                  </a:moveTo>
                  <a:lnTo>
                    <a:pt x="0" y="138224"/>
                  </a:lnTo>
                  <a:lnTo>
                    <a:pt x="53163" y="584791"/>
                  </a:lnTo>
                  <a:lnTo>
                    <a:pt x="467833" y="29771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3498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 flipV="1">
            <a:off x="678709" y="2424165"/>
            <a:ext cx="2350653" cy="1966311"/>
          </a:xfrm>
          <a:custGeom>
            <a:avLst/>
            <a:gdLst>
              <a:gd name="connsiteX0" fmla="*/ 1241670 w 2325083"/>
              <a:gd name="connsiteY0" fmla="*/ 297711 h 1966311"/>
              <a:gd name="connsiteX1" fmla="*/ 252842 w 2325083"/>
              <a:gd name="connsiteY1" fmla="*/ 361507 h 1966311"/>
              <a:gd name="connsiteX2" fmla="*/ 146517 w 2325083"/>
              <a:gd name="connsiteY2" fmla="*/ 1828800 h 1966311"/>
              <a:gd name="connsiteX3" fmla="*/ 2049745 w 2325083"/>
              <a:gd name="connsiteY3" fmla="*/ 1754372 h 1966311"/>
              <a:gd name="connsiteX4" fmla="*/ 2198600 w 2325083"/>
              <a:gd name="connsiteY4" fmla="*/ 510363 h 1966311"/>
              <a:gd name="connsiteX5" fmla="*/ 943959 w 2325083"/>
              <a:gd name="connsiteY5" fmla="*/ 0 h 1966311"/>
              <a:gd name="connsiteX0" fmla="*/ 1841399 w 2350653"/>
              <a:gd name="connsiteY0" fmla="*/ 138223 h 1966311"/>
              <a:gd name="connsiteX1" fmla="*/ 278412 w 2350653"/>
              <a:gd name="connsiteY1" fmla="*/ 361507 h 1966311"/>
              <a:gd name="connsiteX2" fmla="*/ 172087 w 2350653"/>
              <a:gd name="connsiteY2" fmla="*/ 1828800 h 1966311"/>
              <a:gd name="connsiteX3" fmla="*/ 2075315 w 2350653"/>
              <a:gd name="connsiteY3" fmla="*/ 1754372 h 1966311"/>
              <a:gd name="connsiteX4" fmla="*/ 2224170 w 2350653"/>
              <a:gd name="connsiteY4" fmla="*/ 510363 h 1966311"/>
              <a:gd name="connsiteX5" fmla="*/ 969529 w 2350653"/>
              <a:gd name="connsiteY5" fmla="*/ 0 h 196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653" h="1966311">
                <a:moveTo>
                  <a:pt x="1841399" y="138223"/>
                </a:moveTo>
                <a:cubicBezTo>
                  <a:pt x="1438247" y="42530"/>
                  <a:pt x="556631" y="79744"/>
                  <a:pt x="278412" y="361507"/>
                </a:cubicBezTo>
                <a:cubicBezTo>
                  <a:pt x="193" y="643270"/>
                  <a:pt x="-127397" y="1596656"/>
                  <a:pt x="172087" y="1828800"/>
                </a:cubicBezTo>
                <a:cubicBezTo>
                  <a:pt x="471571" y="2060944"/>
                  <a:pt x="1733301" y="1974111"/>
                  <a:pt x="2075315" y="1754372"/>
                </a:cubicBezTo>
                <a:cubicBezTo>
                  <a:pt x="2417329" y="1534633"/>
                  <a:pt x="2408468" y="802758"/>
                  <a:pt x="2224170" y="510363"/>
                </a:cubicBezTo>
                <a:cubicBezTo>
                  <a:pt x="2039872" y="217968"/>
                  <a:pt x="1504700" y="108984"/>
                  <a:pt x="969529" y="0"/>
                </a:cubicBezTo>
              </a:path>
            </a:pathLst>
          </a:custGeom>
          <a:solidFill>
            <a:sysClr val="window" lastClr="FFFFFF"/>
          </a:solidFill>
          <a:ln w="76200" cap="flat" cmpd="sng" algn="ctr">
            <a:solidFill>
              <a:srgbClr val="3498D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Medium" panose="020F0502020204030203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flipV="1">
            <a:off x="1691680" y="4594337"/>
            <a:ext cx="2350653" cy="1966311"/>
          </a:xfrm>
          <a:custGeom>
            <a:avLst/>
            <a:gdLst>
              <a:gd name="connsiteX0" fmla="*/ 1241670 w 2325083"/>
              <a:gd name="connsiteY0" fmla="*/ 297711 h 1966311"/>
              <a:gd name="connsiteX1" fmla="*/ 252842 w 2325083"/>
              <a:gd name="connsiteY1" fmla="*/ 361507 h 1966311"/>
              <a:gd name="connsiteX2" fmla="*/ 146517 w 2325083"/>
              <a:gd name="connsiteY2" fmla="*/ 1828800 h 1966311"/>
              <a:gd name="connsiteX3" fmla="*/ 2049745 w 2325083"/>
              <a:gd name="connsiteY3" fmla="*/ 1754372 h 1966311"/>
              <a:gd name="connsiteX4" fmla="*/ 2198600 w 2325083"/>
              <a:gd name="connsiteY4" fmla="*/ 510363 h 1966311"/>
              <a:gd name="connsiteX5" fmla="*/ 943959 w 2325083"/>
              <a:gd name="connsiteY5" fmla="*/ 0 h 1966311"/>
              <a:gd name="connsiteX0" fmla="*/ 1841399 w 2350653"/>
              <a:gd name="connsiteY0" fmla="*/ 138223 h 1966311"/>
              <a:gd name="connsiteX1" fmla="*/ 278412 w 2350653"/>
              <a:gd name="connsiteY1" fmla="*/ 361507 h 1966311"/>
              <a:gd name="connsiteX2" fmla="*/ 172087 w 2350653"/>
              <a:gd name="connsiteY2" fmla="*/ 1828800 h 1966311"/>
              <a:gd name="connsiteX3" fmla="*/ 2075315 w 2350653"/>
              <a:gd name="connsiteY3" fmla="*/ 1754372 h 1966311"/>
              <a:gd name="connsiteX4" fmla="*/ 2224170 w 2350653"/>
              <a:gd name="connsiteY4" fmla="*/ 510363 h 1966311"/>
              <a:gd name="connsiteX5" fmla="*/ 969529 w 2350653"/>
              <a:gd name="connsiteY5" fmla="*/ 0 h 196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653" h="1966311">
                <a:moveTo>
                  <a:pt x="1841399" y="138223"/>
                </a:moveTo>
                <a:cubicBezTo>
                  <a:pt x="1438247" y="42530"/>
                  <a:pt x="556631" y="79744"/>
                  <a:pt x="278412" y="361507"/>
                </a:cubicBezTo>
                <a:cubicBezTo>
                  <a:pt x="193" y="643270"/>
                  <a:pt x="-127397" y="1596656"/>
                  <a:pt x="172087" y="1828800"/>
                </a:cubicBezTo>
                <a:cubicBezTo>
                  <a:pt x="471571" y="2060944"/>
                  <a:pt x="1733301" y="1974111"/>
                  <a:pt x="2075315" y="1754372"/>
                </a:cubicBezTo>
                <a:cubicBezTo>
                  <a:pt x="2417329" y="1534633"/>
                  <a:pt x="2408468" y="802758"/>
                  <a:pt x="2224170" y="510363"/>
                </a:cubicBezTo>
                <a:cubicBezTo>
                  <a:pt x="2039872" y="217968"/>
                  <a:pt x="1504700" y="108984"/>
                  <a:pt x="969529" y="0"/>
                </a:cubicBezTo>
              </a:path>
            </a:pathLst>
          </a:custGeom>
          <a:solidFill>
            <a:sysClr val="window" lastClr="FFFFFF"/>
          </a:solidFill>
          <a:ln w="76200" cap="flat" cmpd="sng" algn="ctr">
            <a:solidFill>
              <a:srgbClr val="3498D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Medium" panose="020F0502020204030203" pitchFamily="34" charset="0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flipV="1">
            <a:off x="4237848" y="2273197"/>
            <a:ext cx="3281927" cy="1966311"/>
          </a:xfrm>
          <a:custGeom>
            <a:avLst/>
            <a:gdLst>
              <a:gd name="connsiteX0" fmla="*/ 1241670 w 2325083"/>
              <a:gd name="connsiteY0" fmla="*/ 297711 h 1966311"/>
              <a:gd name="connsiteX1" fmla="*/ 252842 w 2325083"/>
              <a:gd name="connsiteY1" fmla="*/ 361507 h 1966311"/>
              <a:gd name="connsiteX2" fmla="*/ 146517 w 2325083"/>
              <a:gd name="connsiteY2" fmla="*/ 1828800 h 1966311"/>
              <a:gd name="connsiteX3" fmla="*/ 2049745 w 2325083"/>
              <a:gd name="connsiteY3" fmla="*/ 1754372 h 1966311"/>
              <a:gd name="connsiteX4" fmla="*/ 2198600 w 2325083"/>
              <a:gd name="connsiteY4" fmla="*/ 510363 h 1966311"/>
              <a:gd name="connsiteX5" fmla="*/ 943959 w 2325083"/>
              <a:gd name="connsiteY5" fmla="*/ 0 h 1966311"/>
              <a:gd name="connsiteX0" fmla="*/ 1841399 w 2350653"/>
              <a:gd name="connsiteY0" fmla="*/ 138223 h 1966311"/>
              <a:gd name="connsiteX1" fmla="*/ 278412 w 2350653"/>
              <a:gd name="connsiteY1" fmla="*/ 361507 h 1966311"/>
              <a:gd name="connsiteX2" fmla="*/ 172087 w 2350653"/>
              <a:gd name="connsiteY2" fmla="*/ 1828800 h 1966311"/>
              <a:gd name="connsiteX3" fmla="*/ 2075315 w 2350653"/>
              <a:gd name="connsiteY3" fmla="*/ 1754372 h 1966311"/>
              <a:gd name="connsiteX4" fmla="*/ 2224170 w 2350653"/>
              <a:gd name="connsiteY4" fmla="*/ 510363 h 1966311"/>
              <a:gd name="connsiteX5" fmla="*/ 969529 w 2350653"/>
              <a:gd name="connsiteY5" fmla="*/ 0 h 1966311"/>
              <a:gd name="connsiteX0" fmla="*/ 3380498 w 3380498"/>
              <a:gd name="connsiteY0" fmla="*/ 457200 h 1966311"/>
              <a:gd name="connsiteX1" fmla="*/ 360851 w 3380498"/>
              <a:gd name="connsiteY1" fmla="*/ 361507 h 1966311"/>
              <a:gd name="connsiteX2" fmla="*/ 254526 w 3380498"/>
              <a:gd name="connsiteY2" fmla="*/ 1828800 h 1966311"/>
              <a:gd name="connsiteX3" fmla="*/ 2157754 w 3380498"/>
              <a:gd name="connsiteY3" fmla="*/ 1754372 h 1966311"/>
              <a:gd name="connsiteX4" fmla="*/ 2306609 w 3380498"/>
              <a:gd name="connsiteY4" fmla="*/ 510363 h 1966311"/>
              <a:gd name="connsiteX5" fmla="*/ 1051968 w 3380498"/>
              <a:gd name="connsiteY5" fmla="*/ 0 h 1966311"/>
              <a:gd name="connsiteX0" fmla="*/ 3281927 w 3281927"/>
              <a:gd name="connsiteY0" fmla="*/ 457200 h 1966311"/>
              <a:gd name="connsiteX1" fmla="*/ 1475423 w 3281927"/>
              <a:gd name="connsiteY1" fmla="*/ 116623 h 1966311"/>
              <a:gd name="connsiteX2" fmla="*/ 262280 w 3281927"/>
              <a:gd name="connsiteY2" fmla="*/ 361507 h 1966311"/>
              <a:gd name="connsiteX3" fmla="*/ 155955 w 3281927"/>
              <a:gd name="connsiteY3" fmla="*/ 1828800 h 1966311"/>
              <a:gd name="connsiteX4" fmla="*/ 2059183 w 3281927"/>
              <a:gd name="connsiteY4" fmla="*/ 1754372 h 1966311"/>
              <a:gd name="connsiteX5" fmla="*/ 2208038 w 3281927"/>
              <a:gd name="connsiteY5" fmla="*/ 510363 h 1966311"/>
              <a:gd name="connsiteX6" fmla="*/ 953397 w 3281927"/>
              <a:gd name="connsiteY6" fmla="*/ 0 h 196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1927" h="1966311">
                <a:moveTo>
                  <a:pt x="3281927" y="457200"/>
                </a:moveTo>
                <a:cubicBezTo>
                  <a:pt x="3000336" y="425246"/>
                  <a:pt x="1978697" y="132572"/>
                  <a:pt x="1475423" y="116623"/>
                </a:cubicBezTo>
                <a:cubicBezTo>
                  <a:pt x="972149" y="100674"/>
                  <a:pt x="482191" y="76144"/>
                  <a:pt x="262280" y="361507"/>
                </a:cubicBezTo>
                <a:cubicBezTo>
                  <a:pt x="42369" y="646870"/>
                  <a:pt x="-143529" y="1596656"/>
                  <a:pt x="155955" y="1828800"/>
                </a:cubicBezTo>
                <a:cubicBezTo>
                  <a:pt x="455439" y="2060944"/>
                  <a:pt x="1717169" y="1974111"/>
                  <a:pt x="2059183" y="1754372"/>
                </a:cubicBezTo>
                <a:cubicBezTo>
                  <a:pt x="2401197" y="1534633"/>
                  <a:pt x="2392336" y="802758"/>
                  <a:pt x="2208038" y="510363"/>
                </a:cubicBezTo>
                <a:cubicBezTo>
                  <a:pt x="2023740" y="217968"/>
                  <a:pt x="1488568" y="108984"/>
                  <a:pt x="953397" y="0"/>
                </a:cubicBezTo>
              </a:path>
            </a:pathLst>
          </a:custGeom>
          <a:solidFill>
            <a:sysClr val="window" lastClr="FFFFFF"/>
          </a:solidFill>
          <a:ln w="76200" cap="flat" cmpd="sng" algn="ctr">
            <a:solidFill>
              <a:srgbClr val="3498D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Medium" panose="020F0502020204030203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5576" y="2506301"/>
            <a:ext cx="22737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Lato Medium" panose="020F0502020204030203" pitchFamily="34" charset="0"/>
              </a:rPr>
              <a:t>A LMA is an agglomeration of municipalities where the majority of people live and work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91680" y="4954377"/>
            <a:ext cx="2350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Lato Medium" panose="020F0502020204030203" pitchFamily="34" charset="0"/>
              </a:rPr>
              <a:t>Bring to light the effects of commuting on the labour </a:t>
            </a:r>
            <a:r>
              <a:rPr lang="en-GB" sz="2000" dirty="0" smtClean="0">
                <a:solidFill>
                  <a:prstClr val="black"/>
                </a:solidFill>
                <a:latin typeface="Lato Medium" panose="020F0502020204030203" pitchFamily="34" charset="0"/>
              </a:rPr>
              <a:t>market</a:t>
            </a:r>
            <a:endParaRPr lang="en-GB" sz="2000" dirty="0">
              <a:solidFill>
                <a:prstClr val="black"/>
              </a:solidFill>
              <a:latin typeface="Lato Medium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22221" y="2599292"/>
            <a:ext cx="23506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Lato Medium" panose="020F0502020204030203" pitchFamily="34" charset="0"/>
              </a:rPr>
              <a:t>Independent from the administrative upper level</a:t>
            </a:r>
            <a:endParaRPr lang="en-GB" sz="2000" dirty="0" smtClean="0">
              <a:solidFill>
                <a:prstClr val="black"/>
              </a:solidFill>
              <a:latin typeface="Lato Medium" panose="020F0502020204030203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79512" y="1196752"/>
            <a:ext cx="8445376" cy="936625"/>
          </a:xfrm>
          <a:prstGeom prst="rect">
            <a:avLst/>
          </a:prstGeom>
        </p:spPr>
        <p:txBody>
          <a:bodyPr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800" kern="0" smtClean="0"/>
              <a:t>The concept of European harmonised Labour Market Areas </a:t>
            </a:r>
            <a:endParaRPr lang="en-GB" sz="2800" kern="0" dirty="0"/>
          </a:p>
        </p:txBody>
      </p:sp>
      <p:sp>
        <p:nvSpPr>
          <p:cNvPr id="23" name="Freeform 22"/>
          <p:cNvSpPr/>
          <p:nvPr/>
        </p:nvSpPr>
        <p:spPr>
          <a:xfrm flipV="1">
            <a:off x="4788024" y="4628989"/>
            <a:ext cx="2350653" cy="1966311"/>
          </a:xfrm>
          <a:custGeom>
            <a:avLst/>
            <a:gdLst>
              <a:gd name="connsiteX0" fmla="*/ 1241670 w 2325083"/>
              <a:gd name="connsiteY0" fmla="*/ 297711 h 1966311"/>
              <a:gd name="connsiteX1" fmla="*/ 252842 w 2325083"/>
              <a:gd name="connsiteY1" fmla="*/ 361507 h 1966311"/>
              <a:gd name="connsiteX2" fmla="*/ 146517 w 2325083"/>
              <a:gd name="connsiteY2" fmla="*/ 1828800 h 1966311"/>
              <a:gd name="connsiteX3" fmla="*/ 2049745 w 2325083"/>
              <a:gd name="connsiteY3" fmla="*/ 1754372 h 1966311"/>
              <a:gd name="connsiteX4" fmla="*/ 2198600 w 2325083"/>
              <a:gd name="connsiteY4" fmla="*/ 510363 h 1966311"/>
              <a:gd name="connsiteX5" fmla="*/ 943959 w 2325083"/>
              <a:gd name="connsiteY5" fmla="*/ 0 h 1966311"/>
              <a:gd name="connsiteX0" fmla="*/ 1841399 w 2350653"/>
              <a:gd name="connsiteY0" fmla="*/ 138223 h 1966311"/>
              <a:gd name="connsiteX1" fmla="*/ 278412 w 2350653"/>
              <a:gd name="connsiteY1" fmla="*/ 361507 h 1966311"/>
              <a:gd name="connsiteX2" fmla="*/ 172087 w 2350653"/>
              <a:gd name="connsiteY2" fmla="*/ 1828800 h 1966311"/>
              <a:gd name="connsiteX3" fmla="*/ 2075315 w 2350653"/>
              <a:gd name="connsiteY3" fmla="*/ 1754372 h 1966311"/>
              <a:gd name="connsiteX4" fmla="*/ 2224170 w 2350653"/>
              <a:gd name="connsiteY4" fmla="*/ 510363 h 1966311"/>
              <a:gd name="connsiteX5" fmla="*/ 969529 w 2350653"/>
              <a:gd name="connsiteY5" fmla="*/ 0 h 196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653" h="1966311">
                <a:moveTo>
                  <a:pt x="1841399" y="138223"/>
                </a:moveTo>
                <a:cubicBezTo>
                  <a:pt x="1438247" y="42530"/>
                  <a:pt x="556631" y="79744"/>
                  <a:pt x="278412" y="361507"/>
                </a:cubicBezTo>
                <a:cubicBezTo>
                  <a:pt x="193" y="643270"/>
                  <a:pt x="-127397" y="1596656"/>
                  <a:pt x="172087" y="1828800"/>
                </a:cubicBezTo>
                <a:cubicBezTo>
                  <a:pt x="471571" y="2060944"/>
                  <a:pt x="1733301" y="1974111"/>
                  <a:pt x="2075315" y="1754372"/>
                </a:cubicBezTo>
                <a:cubicBezTo>
                  <a:pt x="2417329" y="1534633"/>
                  <a:pt x="2408468" y="802758"/>
                  <a:pt x="2224170" y="510363"/>
                </a:cubicBezTo>
                <a:cubicBezTo>
                  <a:pt x="2039872" y="217968"/>
                  <a:pt x="1504700" y="108984"/>
                  <a:pt x="969529" y="0"/>
                </a:cubicBezTo>
              </a:path>
            </a:pathLst>
          </a:custGeom>
          <a:solidFill>
            <a:sysClr val="window" lastClr="FFFFFF"/>
          </a:solidFill>
          <a:ln w="76200" cap="flat" cmpd="sng" algn="ctr">
            <a:solidFill>
              <a:srgbClr val="3498D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Medium" panose="020F0502020204030203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8023" y="4594337"/>
            <a:ext cx="23506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Lato Medium" panose="020F0502020204030203" pitchFamily="34" charset="0"/>
              </a:rPr>
              <a:t>Assist in the design of employment, labour mobility and urban planning policies </a:t>
            </a:r>
          </a:p>
        </p:txBody>
      </p:sp>
    </p:spTree>
    <p:extLst>
      <p:ext uri="{BB962C8B-B14F-4D97-AF65-F5344CB8AC3E}">
        <p14:creationId xmlns:p14="http://schemas.microsoft.com/office/powerpoint/2010/main" val="35912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396" y="1052736"/>
            <a:ext cx="9000232" cy="936625"/>
          </a:xfrm>
        </p:spPr>
        <p:txBody>
          <a:bodyPr/>
          <a:lstStyle/>
          <a:p>
            <a:r>
              <a:rPr lang="en-GB" sz="2800" dirty="0"/>
              <a:t>The method for delineation of harmonised LMAs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413" y="2060848"/>
            <a:ext cx="8676456" cy="35290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en-GB" altLang="en-US" i="0" kern="0" dirty="0"/>
              <a:t>The aim of the method is to aggregate neighbouring </a:t>
            </a:r>
            <a:r>
              <a:rPr lang="en-GB" altLang="en-US" i="0" kern="0" dirty="0" smtClean="0"/>
              <a:t>LAUs </a:t>
            </a:r>
            <a:r>
              <a:rPr lang="en-GB" altLang="en-US" i="0" kern="0" dirty="0"/>
              <a:t>to LMAs, satisfying a particular validity </a:t>
            </a:r>
            <a:r>
              <a:rPr lang="en-GB" altLang="en-US" i="0" kern="0" dirty="0" smtClean="0"/>
              <a:t>condition</a:t>
            </a: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n-GB" altLang="en-US" i="0" kern="0" dirty="0" smtClean="0"/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i="0" kern="0" dirty="0"/>
              <a:t>Just two input datasets: number of persons employed and number of commuters </a:t>
            </a:r>
            <a:endParaRPr lang="en-GB" altLang="en-US" i="0" kern="0" dirty="0" smtClean="0"/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n-GB" altLang="en-US" i="0" kern="0" dirty="0" smtClean="0"/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i="0" kern="0" dirty="0"/>
              <a:t>Four parameters set the constraints to define the LMAs in an open R package:</a:t>
            </a:r>
          </a:p>
          <a:p>
            <a:pPr lvl="1">
              <a:spcBef>
                <a:spcPct val="0"/>
              </a:spcBef>
              <a:buClrTx/>
              <a:defRPr/>
            </a:pPr>
            <a:r>
              <a:rPr lang="en-GB" altLang="en-US" i="0" kern="0" dirty="0"/>
              <a:t>minimum self-containment</a:t>
            </a:r>
          </a:p>
          <a:p>
            <a:pPr lvl="1">
              <a:spcBef>
                <a:spcPct val="0"/>
              </a:spcBef>
              <a:buClrTx/>
              <a:defRPr/>
            </a:pPr>
            <a:r>
              <a:rPr lang="en-GB" altLang="en-US" i="0" kern="0" dirty="0"/>
              <a:t>target self-containment</a:t>
            </a:r>
          </a:p>
          <a:p>
            <a:pPr lvl="1">
              <a:spcBef>
                <a:spcPct val="0"/>
              </a:spcBef>
              <a:buClrTx/>
              <a:defRPr/>
            </a:pPr>
            <a:r>
              <a:rPr lang="en-GB" altLang="en-US" i="0" kern="0" dirty="0"/>
              <a:t>minimum number of persons employed</a:t>
            </a:r>
          </a:p>
          <a:p>
            <a:pPr lvl="1">
              <a:spcBef>
                <a:spcPct val="0"/>
              </a:spcBef>
              <a:buClrTx/>
              <a:defRPr/>
            </a:pPr>
            <a:r>
              <a:rPr lang="en-GB" altLang="en-US" i="0" kern="0" dirty="0"/>
              <a:t>target number of persons employed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i="0" kern="0" dirty="0" smtClean="0"/>
          </a:p>
          <a:p>
            <a:pPr>
              <a:spcBef>
                <a:spcPct val="0"/>
              </a:spcBef>
              <a:buClrTx/>
              <a:defRPr/>
            </a:pPr>
            <a:endParaRPr lang="en-GB" altLang="en-US" i="0" kern="0" dirty="0" smtClean="0"/>
          </a:p>
          <a:p>
            <a:pPr>
              <a:spcBef>
                <a:spcPct val="0"/>
              </a:spcBef>
              <a:buClrTx/>
              <a:defRPr/>
            </a:pPr>
            <a:endParaRPr lang="en-GB" altLang="en-US" i="0" kern="0" dirty="0" smtClean="0"/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i="0" kern="0" dirty="0" smtClean="0"/>
              <a:t>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i="0" kern="0" dirty="0" smtClean="0"/>
          </a:p>
          <a:p>
            <a:endParaRPr lang="en-GB" i="0" kern="0" dirty="0"/>
          </a:p>
        </p:txBody>
      </p:sp>
    </p:spTree>
    <p:extLst>
      <p:ext uri="{BB962C8B-B14F-4D97-AF65-F5344CB8AC3E}">
        <p14:creationId xmlns:p14="http://schemas.microsoft.com/office/powerpoint/2010/main" val="35246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r>
              <a:rPr lang="en-GB" sz="2800" dirty="0"/>
              <a:t>Main principles of the algorithm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2060848"/>
            <a:ext cx="8676456" cy="35290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en-GB" altLang="en-US" i="0" kern="0" dirty="0"/>
              <a:t>The target self-containment is always greater than the minimum self-containment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i="0" kern="0" dirty="0" smtClean="0"/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i="0" kern="0" dirty="0"/>
              <a:t>The recommended target self-containment is between 0.75 (1 out of 4 residents is commuting outside the LMA) and 0.8 (only 1 out 5 residents is commuting outside the LMA)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i="0" kern="0" dirty="0" smtClean="0"/>
          </a:p>
          <a:p>
            <a:pPr>
              <a:spcBef>
                <a:spcPct val="0"/>
              </a:spcBef>
              <a:buClrTx/>
              <a:defRPr/>
            </a:pPr>
            <a:r>
              <a:rPr lang="en-GB" altLang="en-US" i="0" kern="0" dirty="0"/>
              <a:t>The recommended minimum self-containment is between 0.6 (3 out of 5 is commuting </a:t>
            </a:r>
            <a:r>
              <a:rPr lang="en-GB" altLang="en-US" i="0" kern="0" dirty="0" smtClean="0"/>
              <a:t>outside the LMA) </a:t>
            </a:r>
            <a:r>
              <a:rPr lang="en-GB" altLang="en-US" i="0" kern="0" dirty="0"/>
              <a:t>and 0.6667 (1 out of 3)</a:t>
            </a: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n-GB" altLang="en-US" i="0" kern="0" dirty="0" smtClean="0"/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i="0" kern="0" dirty="0" smtClean="0"/>
          </a:p>
          <a:p>
            <a:pPr>
              <a:spcBef>
                <a:spcPct val="0"/>
              </a:spcBef>
              <a:buClrTx/>
              <a:defRPr/>
            </a:pPr>
            <a:endParaRPr lang="en-GB" altLang="en-US" i="0" kern="0" dirty="0" smtClean="0"/>
          </a:p>
          <a:p>
            <a:pPr>
              <a:spcBef>
                <a:spcPct val="0"/>
              </a:spcBef>
              <a:buClrTx/>
              <a:defRPr/>
            </a:pPr>
            <a:endParaRPr lang="en-GB" altLang="en-US" i="0" kern="0" dirty="0" smtClean="0"/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i="0" kern="0" dirty="0" smtClean="0"/>
              <a:t>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altLang="en-US" i="0" kern="0" dirty="0" smtClean="0"/>
          </a:p>
          <a:p>
            <a:endParaRPr lang="en-GB" i="0" kern="0" dirty="0"/>
          </a:p>
        </p:txBody>
      </p:sp>
    </p:spTree>
    <p:extLst>
      <p:ext uri="{BB962C8B-B14F-4D97-AF65-F5344CB8AC3E}">
        <p14:creationId xmlns:p14="http://schemas.microsoft.com/office/powerpoint/2010/main" val="35449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1124744"/>
            <a:ext cx="8229600" cy="936625"/>
          </a:xfrm>
          <a:prstGeom prst="rect">
            <a:avLst/>
          </a:prstGeom>
        </p:spPr>
        <p:txBody>
          <a:bodyPr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800" kern="0" dirty="0" smtClean="0"/>
              <a:t>Main principles of the algorithm</a:t>
            </a:r>
            <a:endParaRPr lang="en-GB" sz="2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218381" y="2060847"/>
                <a:ext cx="9145016" cy="352901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400">
                    <a:solidFill>
                      <a:srgbClr val="0F5494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defRPr/>
                </a:pPr>
                <a:r>
                  <a:rPr lang="en-GB" altLang="en-US" i="0" kern="0" dirty="0"/>
                  <a:t>The </a:t>
                </a:r>
                <a:r>
                  <a:rPr lang="en-GB" altLang="en-US" i="0" kern="0" dirty="0" smtClean="0"/>
                  <a:t>parameters could be adapted to better reflect on the national peculiarities and regional diversity</a:t>
                </a:r>
                <a:endParaRPr lang="en-GB" altLang="en-US" i="0" kern="0" dirty="0"/>
              </a:p>
              <a:p>
                <a:pPr marL="0" inden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GB" altLang="en-US" i="0" kern="0" dirty="0" smtClean="0"/>
              </a:p>
              <a:p>
                <a:pPr>
                  <a:spcBef>
                    <a:spcPct val="0"/>
                  </a:spcBef>
                  <a:buClrTx/>
                  <a:defRPr/>
                </a:pPr>
                <a:r>
                  <a:rPr lang="en-GB" altLang="en-US" i="0" kern="0" dirty="0"/>
                  <a:t>The method considers a cluster of municipalities to be an LMA if the validity condition is fulfilled</a:t>
                </a:r>
                <a:r>
                  <a:rPr lang="en-GB" altLang="en-US" i="0" kern="0" dirty="0" smtClean="0"/>
                  <a:t>:</a:t>
                </a:r>
              </a:p>
              <a:p>
                <a:pPr>
                  <a:spcBef>
                    <a:spcPct val="0"/>
                  </a:spcBef>
                  <a:buClrTx/>
                  <a:defRPr/>
                </a:pPr>
                <a:endParaRPr lang="en-GB" altLang="en-US" i="0" kern="0" dirty="0"/>
              </a:p>
              <a:p>
                <a:pPr marL="0" indent="0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l-PL" sz="2000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Cambria Math"/>
                            </a:rPr>
                            <m:t>minSC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l-PL" sz="2000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Cambria Math"/>
                            </a:rPr>
                            <m:t>tarSC</m:t>
                          </m:r>
                        </m:den>
                      </m:f>
                      <m:r>
                        <a:rPr lang="pl-PL" sz="2000" i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Cambria Math"/>
                        </a:rPr>
                        <m:t>≤</m:t>
                      </m:r>
                      <m:d>
                        <m:d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pl-PL" sz="20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1−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pl-PL" sz="2000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  <m:r>
                                <a:rPr lang="pl-PL" sz="2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l-PL" sz="2000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Cambria Math"/>
                                    </a:rPr>
                                    <m:t>minSC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pl-PL" sz="2000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Cambria Math"/>
                                    </a:rPr>
                                    <m:t>tarSC</m:t>
                                  </m:r>
                                </m:den>
                              </m:f>
                            </m:e>
                          </m:d>
                          <m:r>
                            <a:rPr lang="pl-PL" sz="2000" i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∙</m:t>
                          </m:r>
                          <m:r>
                            <a:rPr lang="pl-PL" sz="20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Cambria Math"/>
                            </a:rPr>
                            <m:t>𝑀𝐴𝑋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l-PL" sz="2000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Cambria Math"/>
                                    </a:rPr>
                                    <m:t>tarSZ</m:t>
                                  </m:r>
                                  <m:r>
                                    <a:rPr lang="pl-PL" sz="2000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Cambria Math"/>
                                    </a:rPr>
                                    <m:t> − </m:t>
                                  </m:r>
                                  <m:r>
                                    <a:rPr lang="pl-PL" sz="20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Cambria Math"/>
                                    </a:rPr>
                                    <m:t>𝑺𝒁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pl-PL" sz="2000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Cambria Math"/>
                                    </a:rPr>
                                    <m:t>tarSZ</m:t>
                                  </m:r>
                                  <m:r>
                                    <a:rPr lang="pl-PL" sz="2000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Cambria Math"/>
                                    </a:rPr>
                                    <m:t> −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sz="2000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Cambria Math"/>
                                    </a:rPr>
                                    <m:t>minSZ</m:t>
                                  </m:r>
                                </m:den>
                              </m:f>
                              <m:r>
                                <a:rPr lang="pl-PL" sz="2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,0</m:t>
                              </m:r>
                            </m:e>
                          </m:d>
                        </m:e>
                      </m:d>
                      <m:r>
                        <a:rPr lang="pl-PL" sz="2000" i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d>
                        <m:dPr>
                          <m:ctrlPr>
                            <a:rPr lang="en-GB" sz="2000" i="1">
                              <a:solidFill>
                                <a:prstClr val="black"/>
                              </a:solidFill>
                              <a:latin typeface="Cambria Math"/>
                              <a:cs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sz="2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ambria Math"/>
                                </a:rPr>
                                <m:t>𝑀𝐼𝑁</m:t>
                              </m:r>
                              <m:r>
                                <a:rPr lang="pl-PL" sz="2000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ambria Math"/>
                                </a:rPr>
                                <m:t>(</m:t>
                              </m:r>
                              <m:r>
                                <a:rPr lang="pl-PL" sz="20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ambria Math"/>
                                </a:rPr>
                                <m:t>𝑺𝑪</m:t>
                              </m:r>
                              <m:r>
                                <a:rPr lang="pl-PL" sz="2000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ambria Math"/>
                                </a:rPr>
                                <m:t>, </m:t>
                              </m:r>
                              <m:r>
                                <a:rPr lang="pl-PL" sz="2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l-PL" sz="2000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ambria Math"/>
                                </a:rPr>
                                <m:t>tarSC</m:t>
                              </m:r>
                              <m:r>
                                <a:rPr lang="pl-PL" sz="2000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l-PL" sz="2000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ambria Math"/>
                                </a:rPr>
                                <m:t>tarSC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altLang="en-US" i="0" kern="0" dirty="0"/>
              </a:p>
              <a:p>
                <a:pPr marL="0" inden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GB" altLang="en-US" i="0" kern="0" dirty="0" smtClean="0"/>
              </a:p>
              <a:p>
                <a:pPr>
                  <a:spcBef>
                    <a:spcPct val="0"/>
                  </a:spcBef>
                  <a:buClrTx/>
                  <a:defRPr/>
                </a:pPr>
                <a:r>
                  <a:rPr lang="en-GB" altLang="en-US" i="0" kern="0" dirty="0" smtClean="0"/>
                  <a:t>Some fine tuning is applied at the end to ensure continuity of the LMAs </a:t>
                </a:r>
                <a:endParaRPr lang="en-GB" altLang="en-US" i="0" kern="0" dirty="0"/>
              </a:p>
              <a:p>
                <a:pPr marL="0" indent="0">
                  <a:spcBef>
                    <a:spcPct val="0"/>
                  </a:spcBef>
                  <a:buClrTx/>
                  <a:buNone/>
                  <a:defRPr/>
                </a:pPr>
                <a:endParaRPr lang="en-GB" altLang="en-US" i="0" kern="0" dirty="0" smtClean="0"/>
              </a:p>
              <a:p>
                <a:pPr marL="0" inden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GB" altLang="en-US" i="0" kern="0" dirty="0" smtClean="0"/>
              </a:p>
              <a:p>
                <a:pPr>
                  <a:spcBef>
                    <a:spcPct val="0"/>
                  </a:spcBef>
                  <a:buClrTx/>
                  <a:defRPr/>
                </a:pPr>
                <a:endParaRPr lang="en-GB" altLang="en-US" i="0" kern="0" dirty="0" smtClean="0"/>
              </a:p>
              <a:p>
                <a:pPr>
                  <a:spcBef>
                    <a:spcPct val="0"/>
                  </a:spcBef>
                  <a:buClrTx/>
                  <a:defRPr/>
                </a:pPr>
                <a:endParaRPr lang="en-GB" altLang="en-US" i="0" kern="0" dirty="0" smtClean="0"/>
              </a:p>
              <a:p>
                <a:pPr marL="0" indent="0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i="0" kern="0" dirty="0" smtClean="0"/>
                  <a:t> </a:t>
                </a:r>
              </a:p>
              <a:p>
                <a:pPr marL="0" inden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GB" altLang="en-US" i="0" kern="0" dirty="0" smtClean="0"/>
              </a:p>
              <a:p>
                <a:endParaRPr lang="en-GB" i="0" kern="0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81" y="2060847"/>
                <a:ext cx="9145016" cy="3529013"/>
              </a:xfrm>
              <a:prstGeom prst="rect">
                <a:avLst/>
              </a:prstGeom>
              <a:blipFill rotWithShape="1">
                <a:blip r:embed="rId2"/>
                <a:stretch>
                  <a:fillRect l="-1067" t="-1382" b="-2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3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856984" cy="936625"/>
          </a:xfrm>
        </p:spPr>
        <p:txBody>
          <a:bodyPr/>
          <a:lstStyle/>
          <a:p>
            <a:r>
              <a:rPr lang="en-GB" sz="2800" dirty="0" smtClean="0"/>
              <a:t>Examples </a:t>
            </a:r>
            <a:r>
              <a:rPr lang="en-GB" sz="2800" dirty="0"/>
              <a:t>for the achievements of the European LMAs' </a:t>
            </a:r>
            <a:r>
              <a:rPr lang="en-GB" sz="2800" dirty="0" smtClean="0"/>
              <a:t>network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" y="2034555"/>
            <a:ext cx="6768752" cy="457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516216" y="3680024"/>
            <a:ext cx="2520280" cy="128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1800" b="0" kern="0" dirty="0" smtClean="0"/>
              <a:t>All results publicly available</a:t>
            </a:r>
          </a:p>
          <a:p>
            <a:r>
              <a:rPr lang="en-GB" sz="1400" b="0" kern="0" dirty="0">
                <a:hlinkClick r:id="rId3"/>
              </a:rPr>
              <a:t>https://</a:t>
            </a:r>
            <a:r>
              <a:rPr lang="en-GB" sz="1400" b="0" kern="0" dirty="0" smtClean="0">
                <a:hlinkClick r:id="rId3"/>
              </a:rPr>
              <a:t>ec.europa.eu/eurostat/cros/content/labour-market-areas_en</a:t>
            </a:r>
            <a:endParaRPr lang="en-GB" sz="1400" b="0" kern="0" dirty="0" smtClean="0"/>
          </a:p>
          <a:p>
            <a:endParaRPr lang="en-GB" sz="1400" b="0" kern="0" dirty="0"/>
          </a:p>
          <a:p>
            <a:r>
              <a:rPr lang="en-GB" sz="1800" b="0" kern="0" dirty="0" smtClean="0"/>
              <a:t>The R package for delineation of LMAs available</a:t>
            </a:r>
          </a:p>
          <a:p>
            <a:r>
              <a:rPr lang="en-GB" sz="1400" b="0" kern="0" dirty="0">
                <a:hlinkClick r:id="rId4"/>
              </a:rPr>
              <a:t>https://</a:t>
            </a:r>
            <a:r>
              <a:rPr lang="en-GB" sz="1400" b="0" kern="0" dirty="0" smtClean="0">
                <a:hlinkClick r:id="rId4"/>
              </a:rPr>
              <a:t>ec.europa.eu/eurostat/cros/content/it-tools_en</a:t>
            </a:r>
            <a:endParaRPr lang="en-GB" sz="1400" b="0" kern="0" dirty="0" smtClean="0"/>
          </a:p>
          <a:p>
            <a:endParaRPr lang="en-GB" sz="1800" b="0" kern="0" dirty="0"/>
          </a:p>
        </p:txBody>
      </p:sp>
    </p:spTree>
    <p:extLst>
      <p:ext uri="{BB962C8B-B14F-4D97-AF65-F5344CB8AC3E}">
        <p14:creationId xmlns:p14="http://schemas.microsoft.com/office/powerpoint/2010/main" val="28033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</TotalTime>
  <Words>603</Words>
  <Application>Microsoft Office PowerPoint</Application>
  <PresentationFormat>On-screen Show (4:3)</PresentationFormat>
  <Paragraphs>88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</vt:lpstr>
      <vt:lpstr>The harmonised Labour Market Areas – the European value added</vt:lpstr>
      <vt:lpstr>PowerPoint Presentation</vt:lpstr>
      <vt:lpstr>The need of functional geographies  Limitations of the NUTS</vt:lpstr>
      <vt:lpstr>Cross-border commuter, by NUTS 2 regions, 2015</vt:lpstr>
      <vt:lpstr>PowerPoint Presentation</vt:lpstr>
      <vt:lpstr>The method for delineation of harmonised LMAs</vt:lpstr>
      <vt:lpstr>Main principles of the algorithm</vt:lpstr>
      <vt:lpstr>PowerPoint Presentation</vt:lpstr>
      <vt:lpstr>Examples for the achievements of the European LMAs' network</vt:lpstr>
      <vt:lpstr>LMAs in the Dutch-German border region produced without and with cross-border commuting data</vt:lpstr>
      <vt:lpstr>Industrial districts based on LMAs in Italy</vt:lpstr>
      <vt:lpstr>Gender gap for the employment rate (15-64) by LMAs in Bulgaria</vt:lpstr>
      <vt:lpstr>Alternative LMAs by high and low qualifications of the employed persons in UK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25th Meeting of the  European Statistical System Committee</dc:title>
  <dc:creator>MUELLER Oliver (ESTAT)</dc:creator>
  <cp:lastModifiedBy>ANGELOVA-TOSHEVA Valeriya (ESTAT)</cp:lastModifiedBy>
  <cp:revision>137</cp:revision>
  <cp:lastPrinted>2015-07-01T07:13:35Z</cp:lastPrinted>
  <dcterms:created xsi:type="dcterms:W3CDTF">2015-05-08T15:19:27Z</dcterms:created>
  <dcterms:modified xsi:type="dcterms:W3CDTF">2018-09-28T12:17:22Z</dcterms:modified>
</cp:coreProperties>
</file>