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3" r:id="rId1"/>
  </p:sldMasterIdLst>
  <p:notesMasterIdLst>
    <p:notesMasterId r:id="rId18"/>
  </p:notesMasterIdLst>
  <p:sldIdLst>
    <p:sldId id="256" r:id="rId2"/>
    <p:sldId id="257" r:id="rId3"/>
    <p:sldId id="258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06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2DFBC2-B2FD-4C70-AD8F-40F6A87B551A}" type="datetimeFigureOut">
              <a:rPr lang="es-ES" smtClean="0"/>
              <a:t>25/09/2018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77F733-30D6-41D1-BE81-3A41169498FD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4F1F7E-5B05-B64F-840E-0B4386600E68}" type="slidenum">
              <a:rPr lang="fr-FR" smtClean="0"/>
              <a:pPr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8520342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4F1F7E-5B05-B64F-840E-0B4386600E68}" type="slidenum">
              <a:rPr lang="fr-FR" smtClean="0"/>
              <a:pPr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7212315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4F1F7E-5B05-B64F-840E-0B4386600E68}" type="slidenum">
              <a:rPr lang="fr-FR" smtClean="0"/>
              <a:pPr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5417310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4F1F7E-5B05-B64F-840E-0B4386600E68}" type="slidenum">
              <a:rPr lang="fr-FR" smtClean="0"/>
              <a:pPr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8047771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4F1F7E-5B05-B64F-840E-0B4386600E68}" type="slidenum">
              <a:rPr lang="fr-FR" smtClean="0"/>
              <a:pPr/>
              <a:t>15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9564227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94A6F-FFB9-46E2-B683-211EAC3B6CEB}" type="datetimeFigureOut">
              <a:rPr lang="es-ES" smtClean="0"/>
              <a:t>25/09/2018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10C6A-1861-4E45-8E5B-7CEBC0512B49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94A6F-FFB9-46E2-B683-211EAC3B6CEB}" type="datetimeFigureOut">
              <a:rPr lang="es-ES" smtClean="0"/>
              <a:t>25/09/2018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10C6A-1861-4E45-8E5B-7CEBC0512B4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94A6F-FFB9-46E2-B683-211EAC3B6CEB}" type="datetimeFigureOut">
              <a:rPr lang="es-ES" smtClean="0"/>
              <a:t>25/09/2018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10C6A-1861-4E45-8E5B-7CEBC0512B4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94A6F-FFB9-46E2-B683-211EAC3B6CEB}" type="datetimeFigureOut">
              <a:rPr lang="es-ES" smtClean="0"/>
              <a:t>25/09/2018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10C6A-1861-4E45-8E5B-7CEBC0512B4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94A6F-FFB9-46E2-B683-211EAC3B6CEB}" type="datetimeFigureOut">
              <a:rPr lang="es-ES" smtClean="0"/>
              <a:t>25/09/2018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10C6A-1861-4E45-8E5B-7CEBC0512B49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94A6F-FFB9-46E2-B683-211EAC3B6CEB}" type="datetimeFigureOut">
              <a:rPr lang="es-ES" smtClean="0"/>
              <a:t>25/09/2018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10C6A-1861-4E45-8E5B-7CEBC0512B4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94A6F-FFB9-46E2-B683-211EAC3B6CEB}" type="datetimeFigureOut">
              <a:rPr lang="es-ES" smtClean="0"/>
              <a:t>25/09/2018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10C6A-1861-4E45-8E5B-7CEBC0512B4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94A6F-FFB9-46E2-B683-211EAC3B6CEB}" type="datetimeFigureOut">
              <a:rPr lang="es-ES" smtClean="0"/>
              <a:t>25/09/2018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10C6A-1861-4E45-8E5B-7CEBC0512B4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94A6F-FFB9-46E2-B683-211EAC3B6CEB}" type="datetimeFigureOut">
              <a:rPr lang="es-ES" smtClean="0"/>
              <a:t>25/09/2018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10C6A-1861-4E45-8E5B-7CEBC0512B4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94A6F-FFB9-46E2-B683-211EAC3B6CEB}" type="datetimeFigureOut">
              <a:rPr lang="es-ES" smtClean="0"/>
              <a:t>25/09/2018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10C6A-1861-4E45-8E5B-7CEBC0512B4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ortar y redondear rectángulo de esquina sencilla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Triángulo rectángulo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94A6F-FFB9-46E2-B683-211EAC3B6CEB}" type="datetimeFigureOut">
              <a:rPr lang="es-ES" smtClean="0"/>
              <a:t>25/09/2018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6C10C6A-1861-4E45-8E5B-7CEBC0512B49}" type="slidenum">
              <a:rPr lang="es-ES" smtClean="0"/>
              <a:t>‹Nº›</a:t>
            </a:fld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10" name="9 Forma libre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Forma libre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3494A6F-FFB9-46E2-B683-211EAC3B6CEB}" type="datetimeFigureOut">
              <a:rPr lang="es-ES" smtClean="0"/>
              <a:t>25/09/2018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6C10C6A-1861-4E45-8E5B-7CEBC0512B49}" type="slidenum">
              <a:rPr lang="es-ES" smtClean="0"/>
              <a:t>‹Nº›</a:t>
            </a:fld>
            <a:endParaRPr lang="es-ES"/>
          </a:p>
        </p:txBody>
      </p:sp>
      <p:grpSp>
        <p:nvGrpSpPr>
          <p:cNvPr id="2" name="1 Grupo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Forma libre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Forma libre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4" r:id="rId1"/>
    <p:sldLayoutId id="2147483785" r:id="rId2"/>
    <p:sldLayoutId id="2147483786" r:id="rId3"/>
    <p:sldLayoutId id="2147483787" r:id="rId4"/>
    <p:sldLayoutId id="2147483788" r:id="rId5"/>
    <p:sldLayoutId id="2147483789" r:id="rId6"/>
    <p:sldLayoutId id="2147483790" r:id="rId7"/>
    <p:sldLayoutId id="2147483791" r:id="rId8"/>
    <p:sldLayoutId id="2147483792" r:id="rId9"/>
    <p:sldLayoutId id="2147483793" r:id="rId10"/>
    <p:sldLayoutId id="2147483794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11560" y="1628800"/>
            <a:ext cx="7851648" cy="1944216"/>
          </a:xfrm>
          <a:noFill/>
        </p:spPr>
        <p:txBody>
          <a:bodyPr>
            <a:normAutofit/>
          </a:bodyPr>
          <a:lstStyle/>
          <a:p>
            <a:pPr algn="l"/>
            <a:r>
              <a:rPr lang="en-GB" sz="4000" dirty="0" smtClean="0">
                <a:solidFill>
                  <a:schemeClr val="tx1"/>
                </a:solidFill>
                <a:effectLst/>
                <a:latin typeface="+mn-lt"/>
              </a:rPr>
              <a:t>T</a:t>
            </a:r>
            <a:r>
              <a:rPr lang="es-ES" sz="4000" dirty="0" smtClean="0">
                <a:solidFill>
                  <a:schemeClr val="tx1"/>
                </a:solidFill>
                <a:effectLst/>
                <a:latin typeface="+mn-lt"/>
              </a:rPr>
              <a:t>he circular </a:t>
            </a:r>
            <a:r>
              <a:rPr lang="en-GB" sz="4000" dirty="0" smtClean="0">
                <a:solidFill>
                  <a:schemeClr val="tx1"/>
                </a:solidFill>
                <a:effectLst/>
                <a:latin typeface="+mn-lt"/>
              </a:rPr>
              <a:t>market</a:t>
            </a:r>
            <a:r>
              <a:rPr lang="es-ES" sz="4000" dirty="0" smtClean="0">
                <a:solidFill>
                  <a:schemeClr val="tx1"/>
                </a:solidFill>
                <a:effectLst/>
                <a:latin typeface="+mn-lt"/>
              </a:rPr>
              <a:t> </a:t>
            </a:r>
            <a:r>
              <a:rPr lang="en-GB" sz="4000" dirty="0" smtClean="0">
                <a:solidFill>
                  <a:schemeClr val="tx1"/>
                </a:solidFill>
                <a:effectLst/>
                <a:latin typeface="+mn-lt"/>
              </a:rPr>
              <a:t>flow as an approach to explain the value of official statistics to </a:t>
            </a:r>
            <a:r>
              <a:rPr lang="en-GB" sz="4000" dirty="0" smtClean="0">
                <a:solidFill>
                  <a:schemeClr val="tx1"/>
                </a:solidFill>
                <a:effectLst/>
                <a:latin typeface="+mn-lt"/>
              </a:rPr>
              <a:t>users</a:t>
            </a:r>
            <a:endParaRPr lang="es-ES" sz="4000" dirty="0"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4788024" y="4221088"/>
            <a:ext cx="3816096" cy="2040632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fr-FR" sz="1700" dirty="0" err="1" smtClean="0"/>
              <a:t>Florabela</a:t>
            </a:r>
            <a:r>
              <a:rPr lang="fr-FR" sz="1700" dirty="0" smtClean="0"/>
              <a:t> </a:t>
            </a:r>
            <a:r>
              <a:rPr lang="fr-FR" sz="1700" dirty="0" err="1" smtClean="0"/>
              <a:t>Carausu</a:t>
            </a:r>
            <a:r>
              <a:rPr lang="fr-FR" sz="1700" dirty="0" smtClean="0"/>
              <a:t> </a:t>
            </a:r>
          </a:p>
          <a:p>
            <a:pPr>
              <a:spcBef>
                <a:spcPts val="0"/>
              </a:spcBef>
            </a:pPr>
            <a:r>
              <a:rPr lang="fr-FR" sz="1700" b="1" dirty="0" smtClean="0"/>
              <a:t>GOPA Luxembourg</a:t>
            </a:r>
          </a:p>
          <a:p>
            <a:pPr>
              <a:spcBef>
                <a:spcPts val="0"/>
              </a:spcBef>
            </a:pPr>
            <a:r>
              <a:rPr lang="fr-FR" sz="1700" i="1" dirty="0" smtClean="0"/>
              <a:t>florabela.carausu@gopa.lu</a:t>
            </a:r>
          </a:p>
          <a:p>
            <a:pPr>
              <a:spcBef>
                <a:spcPts val="0"/>
              </a:spcBef>
            </a:pPr>
            <a:endParaRPr lang="en-US" sz="1700" dirty="0" smtClean="0"/>
          </a:p>
          <a:p>
            <a:pPr>
              <a:spcBef>
                <a:spcPts val="0"/>
              </a:spcBef>
            </a:pPr>
            <a:r>
              <a:rPr lang="en-US" sz="1700" dirty="0" smtClean="0"/>
              <a:t>Margarita Rohr</a:t>
            </a:r>
          </a:p>
          <a:p>
            <a:pPr>
              <a:spcBef>
                <a:spcPts val="0"/>
              </a:spcBef>
            </a:pPr>
            <a:r>
              <a:rPr lang="en-US" sz="1700" b="1" dirty="0" smtClean="0"/>
              <a:t>University of Valencia, Spain</a:t>
            </a:r>
          </a:p>
          <a:p>
            <a:pPr>
              <a:spcBef>
                <a:spcPts val="0"/>
              </a:spcBef>
            </a:pPr>
            <a:r>
              <a:rPr lang="en-US" sz="1700" i="1" dirty="0" smtClean="0"/>
              <a:t>margarita.rohr@uv.es</a:t>
            </a:r>
            <a:endParaRPr lang="es-ES" sz="1700" dirty="0"/>
          </a:p>
        </p:txBody>
      </p:sp>
      <p:pic>
        <p:nvPicPr>
          <p:cNvPr id="4" name="Picture 2" descr="https://www.uni-bamberg.de/fileadmin/uni/fakultaeten/sowi_lehrstuehle/statistik/CESS_2018/Logos/CESSlog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4437112"/>
            <a:ext cx="2736304" cy="164995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542193" y="1405021"/>
            <a:ext cx="7886700" cy="4351338"/>
          </a:xfrm>
        </p:spPr>
        <p:txBody>
          <a:bodyPr>
            <a:normAutofit lnSpcReduction="10000"/>
          </a:bodyPr>
          <a:lstStyle/>
          <a:p>
            <a:pPr marL="361950" indent="-361950" algn="just">
              <a:lnSpc>
                <a:spcPct val="100000"/>
              </a:lnSpc>
              <a:spcBef>
                <a:spcPts val="1800"/>
              </a:spcBef>
              <a:buFont typeface="Wingdings" panose="05000000000000000000" pitchFamily="2" charset="2"/>
              <a:buChar char="§"/>
            </a:pPr>
            <a:r>
              <a:rPr lang="en-GB" sz="2400" dirty="0"/>
              <a:t>But, the official statistics understanding as a public good should be shared by the other actors in the circular market </a:t>
            </a:r>
            <a:r>
              <a:rPr lang="en-GB" sz="2400" dirty="0" smtClean="0"/>
              <a:t>flow</a:t>
            </a:r>
            <a:endParaRPr lang="en-GB" sz="2400" dirty="0"/>
          </a:p>
          <a:p>
            <a:pPr marL="361950" indent="-361950">
              <a:lnSpc>
                <a:spcPct val="100000"/>
              </a:lnSpc>
              <a:spcBef>
                <a:spcPts val="1800"/>
              </a:spcBef>
              <a:buFont typeface="Wingdings" panose="05000000000000000000" pitchFamily="2" charset="2"/>
              <a:buChar char="§"/>
            </a:pPr>
            <a:r>
              <a:rPr lang="en-GB" sz="2400" dirty="0"/>
              <a:t>And this also includes: </a:t>
            </a:r>
          </a:p>
          <a:p>
            <a:pPr marL="722313" lvl="1" indent="-328613">
              <a:lnSpc>
                <a:spcPct val="100000"/>
              </a:lnSpc>
              <a:spcBef>
                <a:spcPts val="1800"/>
              </a:spcBef>
              <a:buFont typeface="Wingdings" panose="05000000000000000000" pitchFamily="2" charset="2"/>
              <a:buChar char="§"/>
              <a:tabLst>
                <a:tab pos="722313" algn="l"/>
              </a:tabLst>
            </a:pPr>
            <a:r>
              <a:rPr lang="en-GB" sz="2200" dirty="0"/>
              <a:t>awareness of the importance of official statistics for efficient </a:t>
            </a:r>
            <a:r>
              <a:rPr lang="en-GB" sz="2200" dirty="0" smtClean="0"/>
              <a:t>decision-making</a:t>
            </a:r>
            <a:endParaRPr lang="en-GB" sz="2200" dirty="0"/>
          </a:p>
          <a:p>
            <a:pPr marL="722313" lvl="1" indent="-328613">
              <a:lnSpc>
                <a:spcPct val="100000"/>
              </a:lnSpc>
              <a:spcBef>
                <a:spcPts val="1800"/>
              </a:spcBef>
              <a:buFont typeface="Wingdings" panose="05000000000000000000" pitchFamily="2" charset="2"/>
              <a:buChar char="§"/>
              <a:tabLst>
                <a:tab pos="722313" algn="l"/>
              </a:tabLst>
            </a:pPr>
            <a:r>
              <a:rPr lang="en-GB" sz="2200" dirty="0"/>
              <a:t>contribution to the process of producing official statistics;</a:t>
            </a:r>
          </a:p>
          <a:p>
            <a:pPr marL="722313" lvl="1" indent="-328613">
              <a:lnSpc>
                <a:spcPct val="100000"/>
              </a:lnSpc>
              <a:spcBef>
                <a:spcPts val="1800"/>
              </a:spcBef>
              <a:buFont typeface="Wingdings" panose="05000000000000000000" pitchFamily="2" charset="2"/>
              <a:buChar char="§"/>
              <a:tabLst>
                <a:tab pos="722313" algn="l"/>
              </a:tabLst>
            </a:pPr>
            <a:r>
              <a:rPr lang="en-GB" sz="2200" dirty="0"/>
              <a:t>cooperation between all actors </a:t>
            </a:r>
            <a:r>
              <a:rPr lang="en-GB" sz="2200" dirty="0" smtClean="0"/>
              <a:t>involved</a:t>
            </a:r>
            <a:endParaRPr lang="en-GB" sz="2200" dirty="0"/>
          </a:p>
          <a:p>
            <a:pPr marL="722313" lvl="1" indent="-328613">
              <a:lnSpc>
                <a:spcPct val="100000"/>
              </a:lnSpc>
              <a:spcBef>
                <a:spcPts val="1800"/>
              </a:spcBef>
              <a:buFont typeface="Wingdings" panose="05000000000000000000" pitchFamily="2" charset="2"/>
              <a:buChar char="§"/>
              <a:tabLst>
                <a:tab pos="722313" algn="l"/>
              </a:tabLst>
            </a:pPr>
            <a:r>
              <a:rPr lang="en-GB" sz="2200" dirty="0"/>
              <a:t>making use of official statistics </a:t>
            </a:r>
            <a:r>
              <a:rPr lang="en-GB" sz="2200" dirty="0" smtClean="0"/>
              <a:t>products</a:t>
            </a:r>
            <a:endParaRPr lang="en-GB" sz="2200" dirty="0"/>
          </a:p>
          <a:p>
            <a:pPr lvl="1">
              <a:lnSpc>
                <a:spcPct val="100000"/>
              </a:lnSpc>
              <a:spcBef>
                <a:spcPts val="1800"/>
              </a:spcBef>
              <a:buFont typeface="Wingdings" panose="05000000000000000000" pitchFamily="2" charset="2"/>
              <a:buChar char="§"/>
            </a:pPr>
            <a:endParaRPr lang="en-GB" sz="2200" dirty="0"/>
          </a:p>
          <a:p>
            <a:pPr>
              <a:lnSpc>
                <a:spcPct val="100000"/>
              </a:lnSpc>
              <a:spcBef>
                <a:spcPts val="1800"/>
              </a:spcBef>
              <a:buFont typeface="Wingdings" panose="05000000000000000000" pitchFamily="2" charset="2"/>
              <a:buChar char="§"/>
            </a:pPr>
            <a:endParaRPr lang="en-GB" sz="2400" dirty="0"/>
          </a:p>
          <a:p>
            <a:pPr>
              <a:lnSpc>
                <a:spcPct val="100000"/>
              </a:lnSpc>
              <a:spcBef>
                <a:spcPts val="1800"/>
              </a:spcBef>
              <a:buFont typeface="Wingdings" panose="05000000000000000000" pitchFamily="2" charset="2"/>
              <a:buChar char="§"/>
            </a:pPr>
            <a:endParaRPr lang="en-GB" sz="2400" dirty="0"/>
          </a:p>
          <a:p>
            <a:pPr>
              <a:lnSpc>
                <a:spcPct val="100000"/>
              </a:lnSpc>
              <a:spcBef>
                <a:spcPts val="1800"/>
              </a:spcBef>
              <a:buFont typeface="Wingdings" panose="05000000000000000000" pitchFamily="2" charset="2"/>
              <a:buChar char="§"/>
            </a:pPr>
            <a:endParaRPr lang="en-GB" sz="2400" dirty="0"/>
          </a:p>
          <a:p>
            <a:pPr marL="0" indent="0">
              <a:lnSpc>
                <a:spcPct val="100000"/>
              </a:lnSpc>
              <a:buNone/>
            </a:pPr>
            <a:endParaRPr lang="en-GB" sz="2400" dirty="0"/>
          </a:p>
          <a:p>
            <a:pPr>
              <a:buFont typeface="Wingdings" panose="05000000000000000000" pitchFamily="2" charset="2"/>
              <a:buChar char="§"/>
            </a:pPr>
            <a:endParaRPr lang="en-GB" sz="2400" dirty="0"/>
          </a:p>
        </p:txBody>
      </p:sp>
      <p:pic>
        <p:nvPicPr>
          <p:cNvPr id="3" name="Picture 2" descr="https://www.uni-bamberg.de/fileadmin/uni/fakultaeten/sowi_lehrstuehle/statistik/CESS_2018/Logos/CESSlog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4288" y="5733256"/>
            <a:ext cx="1671731" cy="85786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</p:pic>
    </p:spTree>
    <p:extLst>
      <p:ext uri="{BB962C8B-B14F-4D97-AF65-F5344CB8AC3E}">
        <p14:creationId xmlns:p14="http://schemas.microsoft.com/office/powerpoint/2010/main" xmlns="" val="34582218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628650" y="987429"/>
            <a:ext cx="7800242" cy="785388"/>
          </a:xfrm>
        </p:spPr>
        <p:txBody>
          <a:bodyPr>
            <a:normAutofit fontScale="90000"/>
          </a:bodyPr>
          <a:lstStyle/>
          <a:p>
            <a:r>
              <a:rPr lang="en-US" sz="4000" b="1" dirty="0" smtClean="0">
                <a:latin typeface="+mn-lt"/>
              </a:rPr>
              <a:t>What could (further) support this?</a:t>
            </a:r>
            <a:endParaRPr lang="en-US" sz="4000" b="1" dirty="0">
              <a:latin typeface="+mn-lt"/>
            </a:endParaRPr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611560" y="2276872"/>
            <a:ext cx="7886700" cy="3096344"/>
          </a:xfrm>
        </p:spPr>
        <p:txBody>
          <a:bodyPr>
            <a:normAutofit/>
          </a:bodyPr>
          <a:lstStyle/>
          <a:p>
            <a:pPr marL="361950" indent="-361950">
              <a:lnSpc>
                <a:spcPct val="100000"/>
              </a:lnSpc>
              <a:spcBef>
                <a:spcPts val="1800"/>
              </a:spcBef>
              <a:buFont typeface="Wingdings" panose="05000000000000000000" pitchFamily="2" charset="2"/>
              <a:buChar char="§"/>
            </a:pPr>
            <a:r>
              <a:rPr lang="en-GB" sz="2500" dirty="0"/>
              <a:t>Statistical literacy could help official statistics to be valued and engaged with</a:t>
            </a:r>
          </a:p>
          <a:p>
            <a:pPr marL="361950" indent="-361950">
              <a:lnSpc>
                <a:spcPct val="100000"/>
              </a:lnSpc>
              <a:spcBef>
                <a:spcPts val="1800"/>
              </a:spcBef>
              <a:buFont typeface="Wingdings" panose="05000000000000000000" pitchFamily="2" charset="2"/>
              <a:buChar char="§"/>
            </a:pPr>
            <a:r>
              <a:rPr lang="en-GB" sz="2500" dirty="0"/>
              <a:t>Communicating the value of official statistics to the actors could ensure the closed feedback loop</a:t>
            </a:r>
          </a:p>
          <a:p>
            <a:pPr marL="361950" indent="-361950">
              <a:lnSpc>
                <a:spcPct val="100000"/>
              </a:lnSpc>
              <a:spcBef>
                <a:spcPts val="1800"/>
              </a:spcBef>
              <a:buFont typeface="Wingdings" panose="05000000000000000000" pitchFamily="2" charset="2"/>
              <a:buChar char="§"/>
            </a:pPr>
            <a:r>
              <a:rPr lang="en-GB" sz="2500" dirty="0"/>
              <a:t>Strengthening the dialogue between statistics producers and users</a:t>
            </a:r>
          </a:p>
          <a:p>
            <a:pPr marL="0" indent="0">
              <a:lnSpc>
                <a:spcPct val="100000"/>
              </a:lnSpc>
              <a:buNone/>
            </a:pPr>
            <a:endParaRPr lang="en-GB" sz="2400" dirty="0"/>
          </a:p>
          <a:p>
            <a:pPr>
              <a:buFont typeface="Wingdings" panose="05000000000000000000" pitchFamily="2" charset="2"/>
              <a:buChar char="§"/>
            </a:pPr>
            <a:endParaRPr lang="en-GB" sz="2400" dirty="0"/>
          </a:p>
        </p:txBody>
      </p:sp>
      <p:pic>
        <p:nvPicPr>
          <p:cNvPr id="6" name="Picture 2" descr="https://www.uni-bamberg.de/fileadmin/uni/fakultaeten/sowi_lehrstuehle/statistik/CESS_2018/Logos/CESSlog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4288" y="5733256"/>
            <a:ext cx="1671731" cy="85786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</p:pic>
    </p:spTree>
    <p:extLst>
      <p:ext uri="{BB962C8B-B14F-4D97-AF65-F5344CB8AC3E}">
        <p14:creationId xmlns:p14="http://schemas.microsoft.com/office/powerpoint/2010/main" xmlns="" val="33457031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611560" y="908720"/>
            <a:ext cx="7800242" cy="713380"/>
          </a:xfrm>
        </p:spPr>
        <p:txBody>
          <a:bodyPr>
            <a:normAutofit/>
          </a:bodyPr>
          <a:lstStyle/>
          <a:p>
            <a:r>
              <a:rPr lang="en-GB" sz="4000" b="1" dirty="0">
                <a:latin typeface="+mn-lt"/>
              </a:rPr>
              <a:t>Statistical literacy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611560" y="1916832"/>
            <a:ext cx="7886700" cy="4351338"/>
          </a:xfrm>
        </p:spPr>
        <p:txBody>
          <a:bodyPr>
            <a:normAutofit/>
          </a:bodyPr>
          <a:lstStyle/>
          <a:p>
            <a:pPr marL="361950" indent="-361950" algn="just">
              <a:lnSpc>
                <a:spcPct val="100000"/>
              </a:lnSpc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GB" sz="2400" dirty="0"/>
              <a:t>Broadly, should improve the public understanding of numbers and figures</a:t>
            </a:r>
          </a:p>
          <a:p>
            <a:pPr marL="361950" indent="-361950" algn="just">
              <a:lnSpc>
                <a:spcPct val="100000"/>
              </a:lnSpc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GB" sz="2400" dirty="0"/>
              <a:t>This includes:</a:t>
            </a:r>
          </a:p>
          <a:p>
            <a:pPr marL="722313" lvl="1" indent="-328613" algn="just">
              <a:lnSpc>
                <a:spcPct val="100000"/>
              </a:lnSpc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GB" sz="2200" dirty="0"/>
              <a:t>how statistical information can be accessed;</a:t>
            </a:r>
          </a:p>
          <a:p>
            <a:pPr marL="722313" lvl="1" indent="-328613" algn="just">
              <a:lnSpc>
                <a:spcPct val="100000"/>
              </a:lnSpc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GB" sz="2200" dirty="0"/>
              <a:t>the purposes and possible uses of statistical information;</a:t>
            </a:r>
          </a:p>
          <a:p>
            <a:pPr marL="722313" lvl="1" indent="-328613" algn="just">
              <a:lnSpc>
                <a:spcPct val="100000"/>
              </a:lnSpc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GB" sz="2200" dirty="0"/>
              <a:t>ways to present the information;</a:t>
            </a:r>
          </a:p>
          <a:p>
            <a:pPr marL="722313" lvl="1" indent="-328613" algn="just">
              <a:lnSpc>
                <a:spcPct val="100000"/>
              </a:lnSpc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GB" sz="2200" dirty="0"/>
              <a:t>contrast the communicate the value added compared to other data products. </a:t>
            </a:r>
          </a:p>
          <a:p>
            <a:pPr marL="361950" indent="-361950" algn="just">
              <a:lnSpc>
                <a:spcPct val="100000"/>
              </a:lnSpc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GB" sz="2400" dirty="0"/>
              <a:t>Initiative vs responsiveness </a:t>
            </a:r>
          </a:p>
        </p:txBody>
      </p:sp>
      <p:pic>
        <p:nvPicPr>
          <p:cNvPr id="6" name="Picture 2" descr="https://www.uni-bamberg.de/fileadmin/uni/fakultaeten/sowi_lehrstuehle/statistik/CESS_2018/Logos/CESSlog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4288" y="5733256"/>
            <a:ext cx="1671731" cy="85786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</p:pic>
    </p:spTree>
    <p:extLst>
      <p:ext uri="{BB962C8B-B14F-4D97-AF65-F5344CB8AC3E}">
        <p14:creationId xmlns:p14="http://schemas.microsoft.com/office/powerpoint/2010/main" xmlns="" val="25152282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628650" y="987429"/>
            <a:ext cx="7800242" cy="857396"/>
          </a:xfrm>
        </p:spPr>
        <p:txBody>
          <a:bodyPr>
            <a:normAutofit/>
          </a:bodyPr>
          <a:lstStyle/>
          <a:p>
            <a:r>
              <a:rPr lang="en-GB" sz="4000" b="1" dirty="0">
                <a:latin typeface="+mn-lt"/>
              </a:rPr>
              <a:t>Value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683568" y="2204864"/>
            <a:ext cx="7886700" cy="3142208"/>
          </a:xfrm>
        </p:spPr>
        <p:txBody>
          <a:bodyPr>
            <a:normAutofit/>
          </a:bodyPr>
          <a:lstStyle/>
          <a:p>
            <a:pPr marL="361950" indent="-361950" algn="just">
              <a:lnSpc>
                <a:spcPct val="100000"/>
              </a:lnSpc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GB" sz="2500" dirty="0"/>
              <a:t>Value – given by the use of official statistics</a:t>
            </a:r>
          </a:p>
          <a:p>
            <a:pPr marL="361950" indent="-361950" algn="just">
              <a:lnSpc>
                <a:spcPct val="100000"/>
              </a:lnSpc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GB" sz="2500" dirty="0"/>
              <a:t>Uncertain concept, but decision-relevance could be a measure especially in the context of evidence-based societies</a:t>
            </a:r>
          </a:p>
          <a:p>
            <a:pPr marL="361950" indent="-361950" algn="just">
              <a:lnSpc>
                <a:spcPct val="100000"/>
              </a:lnSpc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GB" sz="2500" dirty="0"/>
              <a:t>The recognition of the value of official statistics contributes indirectly to improving decision making</a:t>
            </a:r>
          </a:p>
          <a:p>
            <a:pPr algn="just">
              <a:lnSpc>
                <a:spcPct val="100000"/>
              </a:lnSpc>
              <a:buNone/>
            </a:pPr>
            <a:endParaRPr lang="en-GB" sz="2400" dirty="0"/>
          </a:p>
          <a:p>
            <a:pPr marL="0" indent="0">
              <a:buNone/>
            </a:pPr>
            <a:endParaRPr lang="fr-FR" sz="2400" dirty="0"/>
          </a:p>
        </p:txBody>
      </p:sp>
      <p:pic>
        <p:nvPicPr>
          <p:cNvPr id="6" name="Picture 2" descr="https://www.uni-bamberg.de/fileadmin/uni/fakultaeten/sowi_lehrstuehle/statistik/CESS_2018/Logos/CESSlog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4288" y="5733256"/>
            <a:ext cx="1671731" cy="85786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</p:pic>
    </p:spTree>
    <p:extLst>
      <p:ext uri="{BB962C8B-B14F-4D97-AF65-F5344CB8AC3E}">
        <p14:creationId xmlns:p14="http://schemas.microsoft.com/office/powerpoint/2010/main" xmlns="" val="13529990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72A0B744-B84E-4BAB-835C-20EF66C62A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3568" y="2132856"/>
            <a:ext cx="7886700" cy="4351338"/>
          </a:xfrm>
        </p:spPr>
        <p:txBody>
          <a:bodyPr/>
          <a:lstStyle/>
          <a:p>
            <a:pPr marL="0" indent="0" algn="ctr">
              <a:buNone/>
            </a:pPr>
            <a:r>
              <a:rPr lang="en-GB" sz="2400" dirty="0"/>
              <a:t>Putting the resources in the factor market, for the use of the government for producing statistical information to be placed on the product market, ensures a closed loop</a:t>
            </a:r>
          </a:p>
          <a:p>
            <a:endParaRPr lang="en-GB" sz="2400" dirty="0"/>
          </a:p>
          <a:p>
            <a:endParaRPr lang="en-GB" sz="2400" dirty="0"/>
          </a:p>
          <a:p>
            <a:pPr marL="0" indent="0" algn="ctr">
              <a:buNone/>
            </a:pPr>
            <a:r>
              <a:rPr lang="en-GB" sz="2400" dirty="0"/>
              <a:t>which should favour a </a:t>
            </a:r>
            <a:r>
              <a:rPr lang="en-GB" sz="2400" b="1" dirty="0"/>
              <a:t>closed feedback loop</a:t>
            </a:r>
            <a:r>
              <a:rPr lang="en-GB" sz="2400" dirty="0"/>
              <a:t>, useful for an efficient </a:t>
            </a:r>
            <a:r>
              <a:rPr lang="en-GB" sz="2400" b="1" dirty="0"/>
              <a:t>dialogue</a:t>
            </a:r>
            <a:r>
              <a:rPr lang="en-GB" sz="2400" dirty="0"/>
              <a:t> and capable of ensuring the </a:t>
            </a:r>
            <a:r>
              <a:rPr lang="en-GB" sz="2400" b="1" dirty="0"/>
              <a:t>sustainability</a:t>
            </a:r>
            <a:r>
              <a:rPr lang="en-GB" sz="2400" dirty="0"/>
              <a:t> of the process for producing </a:t>
            </a:r>
            <a:r>
              <a:rPr lang="en-GB" sz="2400" b="1" dirty="0"/>
              <a:t>quality</a:t>
            </a:r>
            <a:r>
              <a:rPr lang="en-GB" sz="2400" dirty="0"/>
              <a:t> official statistics, ensuring their </a:t>
            </a:r>
            <a:r>
              <a:rPr lang="en-GB" sz="2400" b="1" dirty="0" smtClean="0"/>
              <a:t>value</a:t>
            </a:r>
            <a:endParaRPr lang="en-GB" sz="2400" dirty="0"/>
          </a:p>
          <a:p>
            <a:endParaRPr lang="es-ES" dirty="0"/>
          </a:p>
        </p:txBody>
      </p:sp>
      <p:sp>
        <p:nvSpPr>
          <p:cNvPr id="6" name="Flecha: hacia abajo 5">
            <a:extLst>
              <a:ext uri="{FF2B5EF4-FFF2-40B4-BE49-F238E27FC236}">
                <a16:creationId xmlns:a16="http://schemas.microsoft.com/office/drawing/2014/main" xmlns="" id="{C30468F4-CC0D-4C96-84B0-63A633637DEE}"/>
              </a:ext>
            </a:extLst>
          </p:cNvPr>
          <p:cNvSpPr/>
          <p:nvPr/>
        </p:nvSpPr>
        <p:spPr>
          <a:xfrm>
            <a:off x="3707904" y="3429000"/>
            <a:ext cx="1595369" cy="643978"/>
          </a:xfrm>
          <a:prstGeom prst="down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itre 3">
            <a:extLst>
              <a:ext uri="{FF2B5EF4-FFF2-40B4-BE49-F238E27FC236}">
                <a16:creationId xmlns:a16="http://schemas.microsoft.com/office/drawing/2014/main" xmlns="" id="{4BA831E2-B3DD-4587-84E8-431D3CE5FC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987429"/>
            <a:ext cx="7800242" cy="785388"/>
          </a:xfrm>
        </p:spPr>
        <p:txBody>
          <a:bodyPr>
            <a:normAutofit/>
          </a:bodyPr>
          <a:lstStyle/>
          <a:p>
            <a:r>
              <a:rPr lang="en-GB" sz="4000" b="1" dirty="0">
                <a:latin typeface="+mn-lt"/>
              </a:rPr>
              <a:t>Feedback loop</a:t>
            </a:r>
          </a:p>
        </p:txBody>
      </p:sp>
    </p:spTree>
    <p:extLst>
      <p:ext uri="{BB962C8B-B14F-4D97-AF65-F5344CB8AC3E}">
        <p14:creationId xmlns:p14="http://schemas.microsoft.com/office/powerpoint/2010/main" xmlns="" val="11676015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611560" y="836712"/>
            <a:ext cx="7800242" cy="785388"/>
          </a:xfrm>
        </p:spPr>
        <p:txBody>
          <a:bodyPr>
            <a:normAutofit/>
          </a:bodyPr>
          <a:lstStyle/>
          <a:p>
            <a:r>
              <a:rPr lang="en-GB" sz="4000" b="1" dirty="0">
                <a:latin typeface="+mn-lt"/>
              </a:rPr>
              <a:t>Conclusions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718426" y="1981201"/>
            <a:ext cx="7886700" cy="4472135"/>
          </a:xfrm>
        </p:spPr>
        <p:txBody>
          <a:bodyPr>
            <a:normAutofit/>
          </a:bodyPr>
          <a:lstStyle/>
          <a:p>
            <a:pPr marL="361950" indent="-361950" algn="just">
              <a:lnSpc>
                <a:spcPct val="110000"/>
              </a:lnSpc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GB" sz="2100" dirty="0"/>
              <a:t>The main goal of this paper was to offer a new approach for understanding the importance of the statistical system for the economic and social development of societies, focusing on the value of official </a:t>
            </a:r>
            <a:r>
              <a:rPr lang="en-GB" sz="2100" dirty="0" smtClean="0"/>
              <a:t>statistics</a:t>
            </a:r>
            <a:endParaRPr lang="en-GB" sz="2100" dirty="0"/>
          </a:p>
          <a:p>
            <a:pPr marL="361950" indent="-361950" algn="just">
              <a:lnSpc>
                <a:spcPct val="110000"/>
              </a:lnSpc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GB" sz="2100" dirty="0"/>
              <a:t>The circular economy market flow can support the understanding of the statistical production process and its corresponding output as a public </a:t>
            </a:r>
            <a:r>
              <a:rPr lang="en-GB" sz="2100" dirty="0" smtClean="0"/>
              <a:t>good</a:t>
            </a:r>
            <a:endParaRPr lang="en-GB" sz="2100" dirty="0"/>
          </a:p>
          <a:p>
            <a:pPr marL="361950" indent="-361950" algn="just">
              <a:lnSpc>
                <a:spcPct val="110000"/>
              </a:lnSpc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GB" sz="2100" dirty="0"/>
              <a:t>Statistical literacy, the communication of the value of officials statistics to stakeholders, and a closed feedback loop are capable to engage all actors with the process of producing official statistics, ensuring its </a:t>
            </a:r>
            <a:r>
              <a:rPr lang="en-GB" sz="2100" dirty="0" smtClean="0"/>
              <a:t>sustainability</a:t>
            </a:r>
            <a:endParaRPr lang="en-GB" sz="2400" dirty="0"/>
          </a:p>
          <a:p>
            <a:pPr marL="0" indent="0">
              <a:buNone/>
            </a:pP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xmlns="" val="20710429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7AE3F271-11F7-4BC3-940D-98E475E8D4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2232248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endParaRPr lang="es-ES" sz="4800" b="1" smtClean="0"/>
          </a:p>
          <a:p>
            <a:pPr marL="0" indent="0" algn="ctr">
              <a:buNone/>
            </a:pPr>
            <a:r>
              <a:rPr lang="es-ES" sz="4500" b="1" smtClean="0">
                <a:solidFill>
                  <a:schemeClr val="tx2"/>
                </a:solidFill>
                <a:ea typeface="+mj-ea"/>
                <a:cs typeface="+mj-cs"/>
              </a:rPr>
              <a:t>THANK YOU FOR YOUR ATTENTION!</a:t>
            </a:r>
            <a:endParaRPr lang="es-ES" sz="4500" b="1" dirty="0">
              <a:solidFill>
                <a:schemeClr val="tx2"/>
              </a:solidFill>
              <a:ea typeface="+mj-ea"/>
              <a:cs typeface="+mj-cs"/>
            </a:endParaRPr>
          </a:p>
        </p:txBody>
      </p:sp>
      <p:pic>
        <p:nvPicPr>
          <p:cNvPr id="6" name="Picture 2" descr="https://www.uni-bamberg.de/fileadmin/uni/fakultaeten/sowi_lehrstuehle/statistik/CESS_2018/Logos/CESSlog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3848" y="4509120"/>
            <a:ext cx="2736304" cy="151216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</p:pic>
    </p:spTree>
    <p:extLst>
      <p:ext uri="{BB962C8B-B14F-4D97-AF65-F5344CB8AC3E}">
        <p14:creationId xmlns:p14="http://schemas.microsoft.com/office/powerpoint/2010/main" xmlns="" val="28488147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52704"/>
          </a:xfrm>
        </p:spPr>
        <p:txBody>
          <a:bodyPr/>
          <a:lstStyle/>
          <a:p>
            <a:r>
              <a:rPr lang="en-US" sz="4000" b="1" dirty="0" smtClean="0">
                <a:latin typeface="+mn-lt"/>
              </a:rPr>
              <a:t>Motivation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55600" indent="-355600" algn="just">
              <a:lnSpc>
                <a:spcPct val="100000"/>
              </a:lnSpc>
              <a:buFont typeface="Wingdings" pitchFamily="2" charset="2"/>
              <a:buChar char="§"/>
            </a:pPr>
            <a:r>
              <a:rPr lang="en-GB" sz="2700" dirty="0" smtClean="0"/>
              <a:t>Addressing statistical user needs is an increasing challenge for NSIs</a:t>
            </a:r>
          </a:p>
          <a:p>
            <a:pPr marL="355600" indent="-355600" algn="just">
              <a:lnSpc>
                <a:spcPct val="100000"/>
              </a:lnSpc>
              <a:spcBef>
                <a:spcPts val="1800"/>
              </a:spcBef>
              <a:buFont typeface="Wingdings" pitchFamily="2" charset="2"/>
              <a:buChar char="§"/>
            </a:pPr>
            <a:r>
              <a:rPr lang="en-GB" sz="2700" dirty="0" smtClean="0"/>
              <a:t>The understanding and mutual trust of stakeholders towards official statistics is essential for closing data gaps and information needs</a:t>
            </a:r>
          </a:p>
          <a:p>
            <a:pPr marL="355600" indent="-355600" algn="just">
              <a:lnSpc>
                <a:spcPct val="100000"/>
              </a:lnSpc>
              <a:spcBef>
                <a:spcPts val="1800"/>
              </a:spcBef>
              <a:buFont typeface="Wingdings" pitchFamily="2" charset="2"/>
              <a:buChar char="§"/>
            </a:pPr>
            <a:r>
              <a:rPr lang="en-GB" sz="2700" dirty="0" smtClean="0"/>
              <a:t>The systematic dialogue between statistics producers and users needs has to be continuously promoted </a:t>
            </a:r>
          </a:p>
        </p:txBody>
      </p:sp>
      <p:pic>
        <p:nvPicPr>
          <p:cNvPr id="4" name="Picture 2" descr="https://www.uni-bamberg.de/fileadmin/uni/fakultaeten/sowi_lehrstuehle/statistik/CESS_2018/Logos/CESSlog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4288" y="5733256"/>
            <a:ext cx="1671731" cy="85786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52704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latin typeface="+mn-lt"/>
              </a:rPr>
              <a:t>Objective</a:t>
            </a:r>
            <a:r>
              <a:rPr lang="en-US" sz="4000" dirty="0" smtClean="0"/>
              <a:t> </a:t>
            </a:r>
            <a:endParaRPr lang="en-US" sz="40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en-GB" sz="2400" dirty="0" smtClean="0"/>
              <a:t>To raise awareness and to offer a </a:t>
            </a:r>
            <a:r>
              <a:rPr lang="en-GB" sz="2400" b="1" dirty="0" smtClean="0"/>
              <a:t>new approach </a:t>
            </a:r>
            <a:r>
              <a:rPr lang="en-GB" sz="2400" dirty="0" smtClean="0"/>
              <a:t>for understanding 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GB" sz="2400" b="1" dirty="0" smtClean="0"/>
              <a:t>the importance of the statistical system</a:t>
            </a:r>
            <a:r>
              <a:rPr lang="en-GB" sz="2400" dirty="0" smtClean="0"/>
              <a:t> 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GB" sz="2400" dirty="0" smtClean="0"/>
              <a:t>for the economic and social development of societies, 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GB" sz="2400" dirty="0" smtClean="0"/>
              <a:t>but as well 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GB" sz="2400" dirty="0" smtClean="0"/>
              <a:t>to support the continuous and systematic </a:t>
            </a:r>
            <a:r>
              <a:rPr lang="en-GB" sz="2400" b="1" dirty="0" smtClean="0"/>
              <a:t>dialogue</a:t>
            </a:r>
            <a:r>
              <a:rPr lang="en-GB" sz="2400" dirty="0" smtClean="0"/>
              <a:t> between official statistics producers and users, focused towards 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GB" sz="2400" b="1" dirty="0" smtClean="0"/>
              <a:t>communicating the value of official statistics to the society in </a:t>
            </a:r>
            <a:r>
              <a:rPr lang="en-GB" sz="2400" b="1" dirty="0" smtClean="0"/>
              <a:t>general</a:t>
            </a:r>
            <a:endParaRPr lang="es-ES" sz="2400" b="1" dirty="0" smtClean="0"/>
          </a:p>
        </p:txBody>
      </p:sp>
      <p:pic>
        <p:nvPicPr>
          <p:cNvPr id="4" name="Picture 2" descr="https://www.uni-bamberg.de/fileadmin/uni/fakultaeten/sowi_lehrstuehle/statistik/CESS_2018/Logos/CESSlog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4288" y="5733256"/>
            <a:ext cx="1671731" cy="85786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611560" y="836712"/>
            <a:ext cx="7800242" cy="713380"/>
          </a:xfrm>
        </p:spPr>
        <p:txBody>
          <a:bodyPr>
            <a:normAutofit/>
          </a:bodyPr>
          <a:lstStyle/>
          <a:p>
            <a:r>
              <a:rPr lang="en-GB" sz="4000" b="1" dirty="0">
                <a:latin typeface="+mn-lt"/>
              </a:rPr>
              <a:t>The circular market flow</a:t>
            </a:r>
          </a:p>
        </p:txBody>
      </p:sp>
      <p:sp>
        <p:nvSpPr>
          <p:cNvPr id="2" name="Rectángulo: esquinas redondeadas 1">
            <a:extLst>
              <a:ext uri="{FF2B5EF4-FFF2-40B4-BE49-F238E27FC236}">
                <a16:creationId xmlns:a16="http://schemas.microsoft.com/office/drawing/2014/main" xmlns="" id="{AC603496-6D83-454D-96A2-1B7B87DD8A3A}"/>
              </a:ext>
            </a:extLst>
          </p:cNvPr>
          <p:cNvSpPr/>
          <p:nvPr/>
        </p:nvSpPr>
        <p:spPr>
          <a:xfrm>
            <a:off x="3522389" y="2032279"/>
            <a:ext cx="2012763" cy="61295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Product market</a:t>
            </a:r>
          </a:p>
        </p:txBody>
      </p:sp>
      <p:sp>
        <p:nvSpPr>
          <p:cNvPr id="6" name="Rectángulo: esquinas redondeadas 5">
            <a:extLst>
              <a:ext uri="{FF2B5EF4-FFF2-40B4-BE49-F238E27FC236}">
                <a16:creationId xmlns:a16="http://schemas.microsoft.com/office/drawing/2014/main" xmlns="" id="{6A0D0271-880E-4E31-AD4D-612726F43CB3}"/>
              </a:ext>
            </a:extLst>
          </p:cNvPr>
          <p:cNvSpPr/>
          <p:nvPr/>
        </p:nvSpPr>
        <p:spPr>
          <a:xfrm>
            <a:off x="3522390" y="5572490"/>
            <a:ext cx="2012763" cy="61295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Factor market</a:t>
            </a:r>
          </a:p>
        </p:txBody>
      </p:sp>
      <p:pic>
        <p:nvPicPr>
          <p:cNvPr id="3078" name="Picture 6" descr="Resultado de imagen de dibujo fabrica">
            <a:extLst>
              <a:ext uri="{FF2B5EF4-FFF2-40B4-BE49-F238E27FC236}">
                <a16:creationId xmlns:a16="http://schemas.microsoft.com/office/drawing/2014/main" xmlns="" id="{0E1C27D3-ACFC-4FFA-B446-5F9D175C34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06089" y="3275764"/>
            <a:ext cx="2513634" cy="13967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cxnSp>
        <p:nvCxnSpPr>
          <p:cNvPr id="10" name="Conector recto 9">
            <a:extLst>
              <a:ext uri="{FF2B5EF4-FFF2-40B4-BE49-F238E27FC236}">
                <a16:creationId xmlns:a16="http://schemas.microsoft.com/office/drawing/2014/main" xmlns="" id="{960E0788-9855-4396-9A53-697C4A22B96C}"/>
              </a:ext>
            </a:extLst>
          </p:cNvPr>
          <p:cNvCxnSpPr/>
          <p:nvPr/>
        </p:nvCxnSpPr>
        <p:spPr>
          <a:xfrm flipV="1">
            <a:off x="7782062" y="2230734"/>
            <a:ext cx="0" cy="696372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cto de flecha 11">
            <a:extLst>
              <a:ext uri="{FF2B5EF4-FFF2-40B4-BE49-F238E27FC236}">
                <a16:creationId xmlns:a16="http://schemas.microsoft.com/office/drawing/2014/main" xmlns="" id="{CF2FC8A1-FE81-4FCC-ABF5-4F51CF0CD95C}"/>
              </a:ext>
            </a:extLst>
          </p:cNvPr>
          <p:cNvCxnSpPr>
            <a:cxnSpLocks/>
          </p:cNvCxnSpPr>
          <p:nvPr/>
        </p:nvCxnSpPr>
        <p:spPr>
          <a:xfrm flipH="1">
            <a:off x="5852779" y="2230734"/>
            <a:ext cx="1929283" cy="0"/>
          </a:xfrm>
          <a:prstGeom prst="straightConnector1">
            <a:avLst/>
          </a:prstGeom>
          <a:ln w="476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ctor recto 13">
            <a:extLst>
              <a:ext uri="{FF2B5EF4-FFF2-40B4-BE49-F238E27FC236}">
                <a16:creationId xmlns:a16="http://schemas.microsoft.com/office/drawing/2014/main" xmlns="" id="{FCDD2587-E506-4999-8AC4-341798CF2AA1}"/>
              </a:ext>
            </a:extLst>
          </p:cNvPr>
          <p:cNvCxnSpPr/>
          <p:nvPr/>
        </p:nvCxnSpPr>
        <p:spPr>
          <a:xfrm>
            <a:off x="5852779" y="2578920"/>
            <a:ext cx="1521166" cy="0"/>
          </a:xfrm>
          <a:prstGeom prst="line">
            <a:avLst/>
          </a:prstGeom>
          <a:ln w="381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recto de flecha 15">
            <a:extLst>
              <a:ext uri="{FF2B5EF4-FFF2-40B4-BE49-F238E27FC236}">
                <a16:creationId xmlns:a16="http://schemas.microsoft.com/office/drawing/2014/main" xmlns="" id="{1B1A403B-FFA5-438E-B7CA-783B0B682C31}"/>
              </a:ext>
            </a:extLst>
          </p:cNvPr>
          <p:cNvCxnSpPr/>
          <p:nvPr/>
        </p:nvCxnSpPr>
        <p:spPr>
          <a:xfrm>
            <a:off x="7373945" y="2578921"/>
            <a:ext cx="0" cy="429567"/>
          </a:xfrm>
          <a:prstGeom prst="straightConnector1">
            <a:avLst/>
          </a:prstGeom>
          <a:ln w="38100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ector recto 20">
            <a:extLst>
              <a:ext uri="{FF2B5EF4-FFF2-40B4-BE49-F238E27FC236}">
                <a16:creationId xmlns:a16="http://schemas.microsoft.com/office/drawing/2014/main" xmlns="" id="{4CC86A21-6AB2-46C4-BCF0-6E2895E5300D}"/>
              </a:ext>
            </a:extLst>
          </p:cNvPr>
          <p:cNvCxnSpPr/>
          <p:nvPr/>
        </p:nvCxnSpPr>
        <p:spPr>
          <a:xfrm>
            <a:off x="5722279" y="5756553"/>
            <a:ext cx="1521166" cy="0"/>
          </a:xfrm>
          <a:prstGeom prst="line">
            <a:avLst/>
          </a:prstGeom>
          <a:ln w="38100">
            <a:solidFill>
              <a:schemeClr val="accent2">
                <a:lumMod val="75000"/>
              </a:schemeClr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ector recto de flecha 21">
            <a:extLst>
              <a:ext uri="{FF2B5EF4-FFF2-40B4-BE49-F238E27FC236}">
                <a16:creationId xmlns:a16="http://schemas.microsoft.com/office/drawing/2014/main" xmlns="" id="{A14946CD-C4E5-441D-88A6-805E87FEE1CE}"/>
              </a:ext>
            </a:extLst>
          </p:cNvPr>
          <p:cNvCxnSpPr>
            <a:cxnSpLocks/>
          </p:cNvCxnSpPr>
          <p:nvPr/>
        </p:nvCxnSpPr>
        <p:spPr>
          <a:xfrm>
            <a:off x="7243445" y="5285433"/>
            <a:ext cx="0" cy="471120"/>
          </a:xfrm>
          <a:prstGeom prst="straightConnector1">
            <a:avLst/>
          </a:prstGeom>
          <a:ln w="38100">
            <a:solidFill>
              <a:schemeClr val="accent2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ector recto 22">
            <a:extLst>
              <a:ext uri="{FF2B5EF4-FFF2-40B4-BE49-F238E27FC236}">
                <a16:creationId xmlns:a16="http://schemas.microsoft.com/office/drawing/2014/main" xmlns="" id="{5767CEFE-A622-446D-866F-028D7354C392}"/>
              </a:ext>
            </a:extLst>
          </p:cNvPr>
          <p:cNvCxnSpPr/>
          <p:nvPr/>
        </p:nvCxnSpPr>
        <p:spPr>
          <a:xfrm>
            <a:off x="1753952" y="5725779"/>
            <a:ext cx="1521166" cy="0"/>
          </a:xfrm>
          <a:prstGeom prst="line">
            <a:avLst/>
          </a:prstGeom>
          <a:ln w="38100">
            <a:solidFill>
              <a:schemeClr val="accent2">
                <a:lumMod val="75000"/>
              </a:schemeClr>
            </a:solidFill>
            <a:head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ector recto 23">
            <a:extLst>
              <a:ext uri="{FF2B5EF4-FFF2-40B4-BE49-F238E27FC236}">
                <a16:creationId xmlns:a16="http://schemas.microsoft.com/office/drawing/2014/main" xmlns="" id="{4D86DC24-1283-4226-BFCB-7112248049D9}"/>
              </a:ext>
            </a:extLst>
          </p:cNvPr>
          <p:cNvCxnSpPr/>
          <p:nvPr/>
        </p:nvCxnSpPr>
        <p:spPr>
          <a:xfrm>
            <a:off x="1753952" y="2571069"/>
            <a:ext cx="1521166" cy="0"/>
          </a:xfrm>
          <a:prstGeom prst="line">
            <a:avLst/>
          </a:prstGeom>
          <a:ln w="38100">
            <a:solidFill>
              <a:schemeClr val="accent2">
                <a:lumMod val="75000"/>
              </a:schemeClr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ector recto de flecha 24">
            <a:extLst>
              <a:ext uri="{FF2B5EF4-FFF2-40B4-BE49-F238E27FC236}">
                <a16:creationId xmlns:a16="http://schemas.microsoft.com/office/drawing/2014/main" xmlns="" id="{995CEBC8-0321-441C-9710-285AB6CF9064}"/>
              </a:ext>
            </a:extLst>
          </p:cNvPr>
          <p:cNvCxnSpPr/>
          <p:nvPr/>
        </p:nvCxnSpPr>
        <p:spPr>
          <a:xfrm>
            <a:off x="1753952" y="2578921"/>
            <a:ext cx="0" cy="429567"/>
          </a:xfrm>
          <a:prstGeom prst="straightConnector1">
            <a:avLst/>
          </a:prstGeom>
          <a:ln w="38100">
            <a:solidFill>
              <a:schemeClr val="accent2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ector recto de flecha 25">
            <a:extLst>
              <a:ext uri="{FF2B5EF4-FFF2-40B4-BE49-F238E27FC236}">
                <a16:creationId xmlns:a16="http://schemas.microsoft.com/office/drawing/2014/main" xmlns="" id="{A0A262ED-DB66-439E-9F09-C3540D9C43EF}"/>
              </a:ext>
            </a:extLst>
          </p:cNvPr>
          <p:cNvCxnSpPr>
            <a:cxnSpLocks/>
          </p:cNvCxnSpPr>
          <p:nvPr/>
        </p:nvCxnSpPr>
        <p:spPr>
          <a:xfrm>
            <a:off x="1753952" y="5194998"/>
            <a:ext cx="0" cy="521308"/>
          </a:xfrm>
          <a:prstGeom prst="straightConnector1">
            <a:avLst/>
          </a:prstGeom>
          <a:ln w="38100">
            <a:solidFill>
              <a:schemeClr val="accent2">
                <a:lumMod val="75000"/>
              </a:schemeClr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ector recto de flecha 28">
            <a:extLst>
              <a:ext uri="{FF2B5EF4-FFF2-40B4-BE49-F238E27FC236}">
                <a16:creationId xmlns:a16="http://schemas.microsoft.com/office/drawing/2014/main" xmlns="" id="{AA424BF6-765A-4D81-8FC6-BB8F732FB074}"/>
              </a:ext>
            </a:extLst>
          </p:cNvPr>
          <p:cNvCxnSpPr>
            <a:cxnSpLocks/>
          </p:cNvCxnSpPr>
          <p:nvPr/>
        </p:nvCxnSpPr>
        <p:spPr>
          <a:xfrm flipH="1">
            <a:off x="1253726" y="2202264"/>
            <a:ext cx="1929283" cy="0"/>
          </a:xfrm>
          <a:prstGeom prst="straightConnector1">
            <a:avLst/>
          </a:prstGeom>
          <a:ln w="47625"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ector recto de flecha 29">
            <a:extLst>
              <a:ext uri="{FF2B5EF4-FFF2-40B4-BE49-F238E27FC236}">
                <a16:creationId xmlns:a16="http://schemas.microsoft.com/office/drawing/2014/main" xmlns="" id="{42F0A6E0-35D3-4829-9186-12BAED18C230}"/>
              </a:ext>
            </a:extLst>
          </p:cNvPr>
          <p:cNvCxnSpPr>
            <a:cxnSpLocks/>
          </p:cNvCxnSpPr>
          <p:nvPr/>
        </p:nvCxnSpPr>
        <p:spPr>
          <a:xfrm flipH="1">
            <a:off x="1345836" y="6069203"/>
            <a:ext cx="1929283" cy="0"/>
          </a:xfrm>
          <a:prstGeom prst="straightConnector1">
            <a:avLst/>
          </a:prstGeom>
          <a:ln w="47625"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ector recto de flecha 30">
            <a:extLst>
              <a:ext uri="{FF2B5EF4-FFF2-40B4-BE49-F238E27FC236}">
                <a16:creationId xmlns:a16="http://schemas.microsoft.com/office/drawing/2014/main" xmlns="" id="{C61A9F17-A3E2-4FF4-9C13-84B514EDAA87}"/>
              </a:ext>
            </a:extLst>
          </p:cNvPr>
          <p:cNvCxnSpPr>
            <a:cxnSpLocks/>
          </p:cNvCxnSpPr>
          <p:nvPr/>
        </p:nvCxnSpPr>
        <p:spPr>
          <a:xfrm flipH="1">
            <a:off x="5722279" y="6069203"/>
            <a:ext cx="1929283" cy="0"/>
          </a:xfrm>
          <a:prstGeom prst="straightConnector1">
            <a:avLst/>
          </a:prstGeom>
          <a:ln w="47625"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ector recto 31">
            <a:extLst>
              <a:ext uri="{FF2B5EF4-FFF2-40B4-BE49-F238E27FC236}">
                <a16:creationId xmlns:a16="http://schemas.microsoft.com/office/drawing/2014/main" xmlns="" id="{809D6346-C9CC-4C80-9ACF-2F5EF6DD4755}"/>
              </a:ext>
            </a:extLst>
          </p:cNvPr>
          <p:cNvCxnSpPr/>
          <p:nvPr/>
        </p:nvCxnSpPr>
        <p:spPr>
          <a:xfrm flipV="1">
            <a:off x="1255271" y="2202264"/>
            <a:ext cx="0" cy="696372"/>
          </a:xfrm>
          <a:prstGeom prst="line">
            <a:avLst/>
          </a:prstGeom>
          <a:ln w="47625"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ector recto 32">
            <a:extLst>
              <a:ext uri="{FF2B5EF4-FFF2-40B4-BE49-F238E27FC236}">
                <a16:creationId xmlns:a16="http://schemas.microsoft.com/office/drawing/2014/main" xmlns="" id="{10CF4247-C8D4-4237-8D0A-7F7273E76B19}"/>
              </a:ext>
            </a:extLst>
          </p:cNvPr>
          <p:cNvCxnSpPr>
            <a:cxnSpLocks/>
          </p:cNvCxnSpPr>
          <p:nvPr/>
        </p:nvCxnSpPr>
        <p:spPr>
          <a:xfrm flipV="1">
            <a:off x="1345835" y="5194999"/>
            <a:ext cx="0" cy="878967"/>
          </a:xfrm>
          <a:prstGeom prst="line">
            <a:avLst/>
          </a:prstGeom>
          <a:ln w="47625"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ector recto 33">
            <a:extLst>
              <a:ext uri="{FF2B5EF4-FFF2-40B4-BE49-F238E27FC236}">
                <a16:creationId xmlns:a16="http://schemas.microsoft.com/office/drawing/2014/main" xmlns="" id="{50146231-5ECA-456C-9A34-FD0C12B5A6A5}"/>
              </a:ext>
            </a:extLst>
          </p:cNvPr>
          <p:cNvCxnSpPr>
            <a:cxnSpLocks/>
          </p:cNvCxnSpPr>
          <p:nvPr/>
        </p:nvCxnSpPr>
        <p:spPr>
          <a:xfrm flipV="1">
            <a:off x="7651562" y="5194999"/>
            <a:ext cx="0" cy="869495"/>
          </a:xfrm>
          <a:prstGeom prst="line">
            <a:avLst/>
          </a:prstGeom>
          <a:ln w="47625"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CuadroTexto 27">
            <a:extLst>
              <a:ext uri="{FF2B5EF4-FFF2-40B4-BE49-F238E27FC236}">
                <a16:creationId xmlns:a16="http://schemas.microsoft.com/office/drawing/2014/main" xmlns="" id="{D6959381-A0C3-404E-892E-21BF62267DD3}"/>
              </a:ext>
            </a:extLst>
          </p:cNvPr>
          <p:cNvSpPr txBox="1"/>
          <p:nvPr/>
        </p:nvSpPr>
        <p:spPr>
          <a:xfrm>
            <a:off x="6350816" y="1838848"/>
            <a:ext cx="13007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/>
              <a:t>Spending</a:t>
            </a:r>
          </a:p>
        </p:txBody>
      </p:sp>
      <p:sp>
        <p:nvSpPr>
          <p:cNvPr id="38" name="CuadroTexto 37">
            <a:extLst>
              <a:ext uri="{FF2B5EF4-FFF2-40B4-BE49-F238E27FC236}">
                <a16:creationId xmlns:a16="http://schemas.microsoft.com/office/drawing/2014/main" xmlns="" id="{2518A013-7A92-49D5-89D6-EC804E4CF631}"/>
              </a:ext>
            </a:extLst>
          </p:cNvPr>
          <p:cNvSpPr txBox="1"/>
          <p:nvPr/>
        </p:nvSpPr>
        <p:spPr>
          <a:xfrm>
            <a:off x="1683596" y="1842170"/>
            <a:ext cx="13007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Profit</a:t>
            </a:r>
          </a:p>
        </p:txBody>
      </p:sp>
      <p:sp>
        <p:nvSpPr>
          <p:cNvPr id="39" name="CuadroTexto 38">
            <a:extLst>
              <a:ext uri="{FF2B5EF4-FFF2-40B4-BE49-F238E27FC236}">
                <a16:creationId xmlns:a16="http://schemas.microsoft.com/office/drawing/2014/main" xmlns="" id="{B32F87DC-AF49-4B86-BA4E-227D83B80EF2}"/>
              </a:ext>
            </a:extLst>
          </p:cNvPr>
          <p:cNvSpPr txBox="1"/>
          <p:nvPr/>
        </p:nvSpPr>
        <p:spPr>
          <a:xfrm>
            <a:off x="1345835" y="6142133"/>
            <a:ext cx="19894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Salary, rent, profit, or interest</a:t>
            </a:r>
          </a:p>
        </p:txBody>
      </p:sp>
      <p:sp>
        <p:nvSpPr>
          <p:cNvPr id="40" name="CuadroTexto 39">
            <a:extLst>
              <a:ext uri="{FF2B5EF4-FFF2-40B4-BE49-F238E27FC236}">
                <a16:creationId xmlns:a16="http://schemas.microsoft.com/office/drawing/2014/main" xmlns="" id="{25B64C38-2BE7-4A03-9356-B10D7D8BCB40}"/>
              </a:ext>
            </a:extLst>
          </p:cNvPr>
          <p:cNvSpPr txBox="1"/>
          <p:nvPr/>
        </p:nvSpPr>
        <p:spPr>
          <a:xfrm>
            <a:off x="6350816" y="6130409"/>
            <a:ext cx="120180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/>
              <a:t>Profit</a:t>
            </a:r>
          </a:p>
        </p:txBody>
      </p:sp>
      <p:sp>
        <p:nvSpPr>
          <p:cNvPr id="44" name="CuadroTexto 43">
            <a:extLst>
              <a:ext uri="{FF2B5EF4-FFF2-40B4-BE49-F238E27FC236}">
                <a16:creationId xmlns:a16="http://schemas.microsoft.com/office/drawing/2014/main" xmlns="" id="{D28AAAB3-7642-4E1E-8894-D60E9D83E2D9}"/>
              </a:ext>
            </a:extLst>
          </p:cNvPr>
          <p:cNvSpPr txBox="1"/>
          <p:nvPr/>
        </p:nvSpPr>
        <p:spPr>
          <a:xfrm>
            <a:off x="6686920" y="4687018"/>
            <a:ext cx="16578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/>
              <a:t>Households</a:t>
            </a:r>
          </a:p>
        </p:txBody>
      </p:sp>
      <p:sp>
        <p:nvSpPr>
          <p:cNvPr id="48" name="CuadroTexto 47">
            <a:extLst>
              <a:ext uri="{FF2B5EF4-FFF2-40B4-BE49-F238E27FC236}">
                <a16:creationId xmlns:a16="http://schemas.microsoft.com/office/drawing/2014/main" xmlns="" id="{8BAADBF5-A5C0-4F0B-8864-EC6BE80514D7}"/>
              </a:ext>
            </a:extLst>
          </p:cNvPr>
          <p:cNvSpPr txBox="1"/>
          <p:nvPr/>
        </p:nvSpPr>
        <p:spPr>
          <a:xfrm>
            <a:off x="733980" y="4706202"/>
            <a:ext cx="16578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/>
              <a:t>Firms</a:t>
            </a:r>
          </a:p>
        </p:txBody>
      </p:sp>
      <p:sp>
        <p:nvSpPr>
          <p:cNvPr id="49" name="CuadroTexto 48">
            <a:extLst>
              <a:ext uri="{FF2B5EF4-FFF2-40B4-BE49-F238E27FC236}">
                <a16:creationId xmlns:a16="http://schemas.microsoft.com/office/drawing/2014/main" xmlns="" id="{D030539C-90B8-49BB-AB13-796D93372925}"/>
              </a:ext>
            </a:extLst>
          </p:cNvPr>
          <p:cNvSpPr txBox="1"/>
          <p:nvPr/>
        </p:nvSpPr>
        <p:spPr>
          <a:xfrm>
            <a:off x="5796136" y="2607218"/>
            <a:ext cx="14872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Buying goods/ services</a:t>
            </a:r>
          </a:p>
        </p:txBody>
      </p:sp>
      <p:sp>
        <p:nvSpPr>
          <p:cNvPr id="50" name="CuadroTexto 49">
            <a:extLst>
              <a:ext uri="{FF2B5EF4-FFF2-40B4-BE49-F238E27FC236}">
                <a16:creationId xmlns:a16="http://schemas.microsoft.com/office/drawing/2014/main" xmlns="" id="{A71F8ACB-FBD3-4B43-BE74-3B2B9F55B1CD}"/>
              </a:ext>
            </a:extLst>
          </p:cNvPr>
          <p:cNvSpPr txBox="1"/>
          <p:nvPr/>
        </p:nvSpPr>
        <p:spPr>
          <a:xfrm>
            <a:off x="1901678" y="2631580"/>
            <a:ext cx="15181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Selling goods/ services</a:t>
            </a:r>
          </a:p>
        </p:txBody>
      </p:sp>
      <p:sp>
        <p:nvSpPr>
          <p:cNvPr id="51" name="CuadroTexto 50">
            <a:extLst>
              <a:ext uri="{FF2B5EF4-FFF2-40B4-BE49-F238E27FC236}">
                <a16:creationId xmlns:a16="http://schemas.microsoft.com/office/drawing/2014/main" xmlns="" id="{AE58FE68-36EB-49C8-B2E3-C9BF43998A04}"/>
              </a:ext>
            </a:extLst>
          </p:cNvPr>
          <p:cNvSpPr txBox="1"/>
          <p:nvPr/>
        </p:nvSpPr>
        <p:spPr>
          <a:xfrm>
            <a:off x="1835696" y="5085184"/>
            <a:ext cx="17281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Buys productive resources</a:t>
            </a:r>
          </a:p>
        </p:txBody>
      </p:sp>
      <p:sp>
        <p:nvSpPr>
          <p:cNvPr id="52" name="CuadroTexto 51">
            <a:extLst>
              <a:ext uri="{FF2B5EF4-FFF2-40B4-BE49-F238E27FC236}">
                <a16:creationId xmlns:a16="http://schemas.microsoft.com/office/drawing/2014/main" xmlns="" id="{11B2FBD4-A894-4BFF-8AE8-D98D9D40BAF7}"/>
              </a:ext>
            </a:extLst>
          </p:cNvPr>
          <p:cNvSpPr txBox="1"/>
          <p:nvPr/>
        </p:nvSpPr>
        <p:spPr>
          <a:xfrm>
            <a:off x="5580112" y="5157192"/>
            <a:ext cx="156348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Land, labour, capital</a:t>
            </a:r>
          </a:p>
        </p:txBody>
      </p:sp>
      <p:pic>
        <p:nvPicPr>
          <p:cNvPr id="35" name="Picture 2" descr="Resultado de imagen de house">
            <a:extLst>
              <a:ext uri="{FF2B5EF4-FFF2-40B4-BE49-F238E27FC236}">
                <a16:creationId xmlns:a16="http://schemas.microsoft.com/office/drawing/2014/main" xmlns="" id="{1C5F3A3F-7785-475B-909C-7695031DFA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04248" y="3212976"/>
            <a:ext cx="1383574" cy="14401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4435272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 idx="4294967295"/>
          </p:nvPr>
        </p:nvSpPr>
        <p:spPr>
          <a:xfrm>
            <a:off x="827584" y="620688"/>
            <a:ext cx="7694240" cy="851942"/>
          </a:xfrm>
        </p:spPr>
        <p:txBody>
          <a:bodyPr>
            <a:normAutofit/>
          </a:bodyPr>
          <a:lstStyle/>
          <a:p>
            <a:r>
              <a:rPr lang="en-GB" sz="4000" b="1" dirty="0">
                <a:latin typeface="+mn-lt"/>
              </a:rPr>
              <a:t>The circular market flow</a:t>
            </a:r>
          </a:p>
        </p:txBody>
      </p:sp>
      <p:sp>
        <p:nvSpPr>
          <p:cNvPr id="2" name="Rectángulo: esquinas redondeadas 1">
            <a:extLst>
              <a:ext uri="{FF2B5EF4-FFF2-40B4-BE49-F238E27FC236}">
                <a16:creationId xmlns:a16="http://schemas.microsoft.com/office/drawing/2014/main" xmlns="" id="{AC603496-6D83-454D-96A2-1B7B87DD8A3A}"/>
              </a:ext>
            </a:extLst>
          </p:cNvPr>
          <p:cNvSpPr/>
          <p:nvPr/>
        </p:nvSpPr>
        <p:spPr>
          <a:xfrm>
            <a:off x="3522389" y="2032279"/>
            <a:ext cx="2012763" cy="61295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Product market</a:t>
            </a:r>
          </a:p>
        </p:txBody>
      </p:sp>
      <p:sp>
        <p:nvSpPr>
          <p:cNvPr id="6" name="Rectángulo: esquinas redondeadas 5">
            <a:extLst>
              <a:ext uri="{FF2B5EF4-FFF2-40B4-BE49-F238E27FC236}">
                <a16:creationId xmlns:a16="http://schemas.microsoft.com/office/drawing/2014/main" xmlns="" id="{6A0D0271-880E-4E31-AD4D-612726F43CB3}"/>
              </a:ext>
            </a:extLst>
          </p:cNvPr>
          <p:cNvSpPr/>
          <p:nvPr/>
        </p:nvSpPr>
        <p:spPr>
          <a:xfrm>
            <a:off x="3522390" y="5572490"/>
            <a:ext cx="2012763" cy="61295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Factor market</a:t>
            </a:r>
          </a:p>
        </p:txBody>
      </p:sp>
      <p:pic>
        <p:nvPicPr>
          <p:cNvPr id="3078" name="Picture 6" descr="Resultado de imagen de dibujo fabrica">
            <a:extLst>
              <a:ext uri="{FF2B5EF4-FFF2-40B4-BE49-F238E27FC236}">
                <a16:creationId xmlns:a16="http://schemas.microsoft.com/office/drawing/2014/main" xmlns="" id="{0E1C27D3-ACFC-4FFA-B446-5F9D175C34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06089" y="3275764"/>
            <a:ext cx="2513634" cy="13967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cxnSp>
        <p:nvCxnSpPr>
          <p:cNvPr id="10" name="Conector recto 9">
            <a:extLst>
              <a:ext uri="{FF2B5EF4-FFF2-40B4-BE49-F238E27FC236}">
                <a16:creationId xmlns:a16="http://schemas.microsoft.com/office/drawing/2014/main" xmlns="" id="{960E0788-9855-4396-9A53-697C4A22B96C}"/>
              </a:ext>
            </a:extLst>
          </p:cNvPr>
          <p:cNvCxnSpPr/>
          <p:nvPr/>
        </p:nvCxnSpPr>
        <p:spPr>
          <a:xfrm flipV="1">
            <a:off x="7782062" y="2230734"/>
            <a:ext cx="0" cy="696372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cto de flecha 11">
            <a:extLst>
              <a:ext uri="{FF2B5EF4-FFF2-40B4-BE49-F238E27FC236}">
                <a16:creationId xmlns:a16="http://schemas.microsoft.com/office/drawing/2014/main" xmlns="" id="{CF2FC8A1-FE81-4FCC-ABF5-4F51CF0CD95C}"/>
              </a:ext>
            </a:extLst>
          </p:cNvPr>
          <p:cNvCxnSpPr>
            <a:cxnSpLocks/>
          </p:cNvCxnSpPr>
          <p:nvPr/>
        </p:nvCxnSpPr>
        <p:spPr>
          <a:xfrm flipH="1">
            <a:off x="5852779" y="2230734"/>
            <a:ext cx="1929283" cy="0"/>
          </a:xfrm>
          <a:prstGeom prst="straightConnector1">
            <a:avLst/>
          </a:prstGeom>
          <a:ln w="476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ctor recto 13">
            <a:extLst>
              <a:ext uri="{FF2B5EF4-FFF2-40B4-BE49-F238E27FC236}">
                <a16:creationId xmlns:a16="http://schemas.microsoft.com/office/drawing/2014/main" xmlns="" id="{FCDD2587-E506-4999-8AC4-341798CF2AA1}"/>
              </a:ext>
            </a:extLst>
          </p:cNvPr>
          <p:cNvCxnSpPr/>
          <p:nvPr/>
        </p:nvCxnSpPr>
        <p:spPr>
          <a:xfrm>
            <a:off x="5852779" y="2578920"/>
            <a:ext cx="1521166" cy="0"/>
          </a:xfrm>
          <a:prstGeom prst="line">
            <a:avLst/>
          </a:prstGeom>
          <a:ln w="381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recto de flecha 15">
            <a:extLst>
              <a:ext uri="{FF2B5EF4-FFF2-40B4-BE49-F238E27FC236}">
                <a16:creationId xmlns:a16="http://schemas.microsoft.com/office/drawing/2014/main" xmlns="" id="{1B1A403B-FFA5-438E-B7CA-783B0B682C31}"/>
              </a:ext>
            </a:extLst>
          </p:cNvPr>
          <p:cNvCxnSpPr/>
          <p:nvPr/>
        </p:nvCxnSpPr>
        <p:spPr>
          <a:xfrm>
            <a:off x="7373945" y="2578921"/>
            <a:ext cx="0" cy="429567"/>
          </a:xfrm>
          <a:prstGeom prst="straightConnector1">
            <a:avLst/>
          </a:prstGeom>
          <a:ln w="38100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ector recto 20">
            <a:extLst>
              <a:ext uri="{FF2B5EF4-FFF2-40B4-BE49-F238E27FC236}">
                <a16:creationId xmlns:a16="http://schemas.microsoft.com/office/drawing/2014/main" xmlns="" id="{4CC86A21-6AB2-46C4-BCF0-6E2895E5300D}"/>
              </a:ext>
            </a:extLst>
          </p:cNvPr>
          <p:cNvCxnSpPr/>
          <p:nvPr/>
        </p:nvCxnSpPr>
        <p:spPr>
          <a:xfrm>
            <a:off x="5722279" y="5756553"/>
            <a:ext cx="1521166" cy="0"/>
          </a:xfrm>
          <a:prstGeom prst="line">
            <a:avLst/>
          </a:prstGeom>
          <a:ln w="38100">
            <a:solidFill>
              <a:schemeClr val="accent2">
                <a:lumMod val="75000"/>
              </a:schemeClr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ector recto de flecha 21">
            <a:extLst>
              <a:ext uri="{FF2B5EF4-FFF2-40B4-BE49-F238E27FC236}">
                <a16:creationId xmlns:a16="http://schemas.microsoft.com/office/drawing/2014/main" xmlns="" id="{A14946CD-C4E5-441D-88A6-805E87FEE1CE}"/>
              </a:ext>
            </a:extLst>
          </p:cNvPr>
          <p:cNvCxnSpPr>
            <a:cxnSpLocks/>
          </p:cNvCxnSpPr>
          <p:nvPr/>
        </p:nvCxnSpPr>
        <p:spPr>
          <a:xfrm>
            <a:off x="7243445" y="5285433"/>
            <a:ext cx="0" cy="471120"/>
          </a:xfrm>
          <a:prstGeom prst="straightConnector1">
            <a:avLst/>
          </a:prstGeom>
          <a:ln w="38100">
            <a:solidFill>
              <a:schemeClr val="accent2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ector recto 22">
            <a:extLst>
              <a:ext uri="{FF2B5EF4-FFF2-40B4-BE49-F238E27FC236}">
                <a16:creationId xmlns:a16="http://schemas.microsoft.com/office/drawing/2014/main" xmlns="" id="{5767CEFE-A622-446D-866F-028D7354C392}"/>
              </a:ext>
            </a:extLst>
          </p:cNvPr>
          <p:cNvCxnSpPr/>
          <p:nvPr/>
        </p:nvCxnSpPr>
        <p:spPr>
          <a:xfrm>
            <a:off x="1753952" y="5725779"/>
            <a:ext cx="1521166" cy="0"/>
          </a:xfrm>
          <a:prstGeom prst="line">
            <a:avLst/>
          </a:prstGeom>
          <a:ln w="38100">
            <a:solidFill>
              <a:schemeClr val="accent2">
                <a:lumMod val="75000"/>
              </a:schemeClr>
            </a:solidFill>
            <a:head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ector recto 23">
            <a:extLst>
              <a:ext uri="{FF2B5EF4-FFF2-40B4-BE49-F238E27FC236}">
                <a16:creationId xmlns:a16="http://schemas.microsoft.com/office/drawing/2014/main" xmlns="" id="{4D86DC24-1283-4226-BFCB-7112248049D9}"/>
              </a:ext>
            </a:extLst>
          </p:cNvPr>
          <p:cNvCxnSpPr/>
          <p:nvPr/>
        </p:nvCxnSpPr>
        <p:spPr>
          <a:xfrm>
            <a:off x="1753952" y="2571069"/>
            <a:ext cx="1521166" cy="0"/>
          </a:xfrm>
          <a:prstGeom prst="line">
            <a:avLst/>
          </a:prstGeom>
          <a:ln w="38100">
            <a:solidFill>
              <a:schemeClr val="accent2">
                <a:lumMod val="75000"/>
              </a:schemeClr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ector recto de flecha 24">
            <a:extLst>
              <a:ext uri="{FF2B5EF4-FFF2-40B4-BE49-F238E27FC236}">
                <a16:creationId xmlns:a16="http://schemas.microsoft.com/office/drawing/2014/main" xmlns="" id="{995CEBC8-0321-441C-9710-285AB6CF9064}"/>
              </a:ext>
            </a:extLst>
          </p:cNvPr>
          <p:cNvCxnSpPr/>
          <p:nvPr/>
        </p:nvCxnSpPr>
        <p:spPr>
          <a:xfrm>
            <a:off x="1753952" y="2578921"/>
            <a:ext cx="0" cy="429567"/>
          </a:xfrm>
          <a:prstGeom prst="straightConnector1">
            <a:avLst/>
          </a:prstGeom>
          <a:ln w="38100">
            <a:solidFill>
              <a:schemeClr val="accent2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ector recto de flecha 25">
            <a:extLst>
              <a:ext uri="{FF2B5EF4-FFF2-40B4-BE49-F238E27FC236}">
                <a16:creationId xmlns:a16="http://schemas.microsoft.com/office/drawing/2014/main" xmlns="" id="{A0A262ED-DB66-439E-9F09-C3540D9C43EF}"/>
              </a:ext>
            </a:extLst>
          </p:cNvPr>
          <p:cNvCxnSpPr>
            <a:cxnSpLocks/>
          </p:cNvCxnSpPr>
          <p:nvPr/>
        </p:nvCxnSpPr>
        <p:spPr>
          <a:xfrm>
            <a:off x="1753952" y="5194998"/>
            <a:ext cx="0" cy="521308"/>
          </a:xfrm>
          <a:prstGeom prst="straightConnector1">
            <a:avLst/>
          </a:prstGeom>
          <a:ln w="38100">
            <a:solidFill>
              <a:schemeClr val="accent2">
                <a:lumMod val="75000"/>
              </a:schemeClr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ector recto de flecha 28">
            <a:extLst>
              <a:ext uri="{FF2B5EF4-FFF2-40B4-BE49-F238E27FC236}">
                <a16:creationId xmlns:a16="http://schemas.microsoft.com/office/drawing/2014/main" xmlns="" id="{AA424BF6-765A-4D81-8FC6-BB8F732FB074}"/>
              </a:ext>
            </a:extLst>
          </p:cNvPr>
          <p:cNvCxnSpPr>
            <a:cxnSpLocks/>
          </p:cNvCxnSpPr>
          <p:nvPr/>
        </p:nvCxnSpPr>
        <p:spPr>
          <a:xfrm flipH="1">
            <a:off x="1253726" y="2202264"/>
            <a:ext cx="1929283" cy="0"/>
          </a:xfrm>
          <a:prstGeom prst="straightConnector1">
            <a:avLst/>
          </a:prstGeom>
          <a:ln w="47625"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ector recto de flecha 29">
            <a:extLst>
              <a:ext uri="{FF2B5EF4-FFF2-40B4-BE49-F238E27FC236}">
                <a16:creationId xmlns:a16="http://schemas.microsoft.com/office/drawing/2014/main" xmlns="" id="{42F0A6E0-35D3-4829-9186-12BAED18C230}"/>
              </a:ext>
            </a:extLst>
          </p:cNvPr>
          <p:cNvCxnSpPr>
            <a:cxnSpLocks/>
          </p:cNvCxnSpPr>
          <p:nvPr/>
        </p:nvCxnSpPr>
        <p:spPr>
          <a:xfrm flipH="1">
            <a:off x="1345836" y="6069203"/>
            <a:ext cx="1929283" cy="0"/>
          </a:xfrm>
          <a:prstGeom prst="straightConnector1">
            <a:avLst/>
          </a:prstGeom>
          <a:ln w="47625"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ector recto de flecha 30">
            <a:extLst>
              <a:ext uri="{FF2B5EF4-FFF2-40B4-BE49-F238E27FC236}">
                <a16:creationId xmlns:a16="http://schemas.microsoft.com/office/drawing/2014/main" xmlns="" id="{C61A9F17-A3E2-4FF4-9C13-84B514EDAA87}"/>
              </a:ext>
            </a:extLst>
          </p:cNvPr>
          <p:cNvCxnSpPr>
            <a:cxnSpLocks/>
          </p:cNvCxnSpPr>
          <p:nvPr/>
        </p:nvCxnSpPr>
        <p:spPr>
          <a:xfrm flipH="1">
            <a:off x="5722279" y="6069203"/>
            <a:ext cx="1929283" cy="0"/>
          </a:xfrm>
          <a:prstGeom prst="straightConnector1">
            <a:avLst/>
          </a:prstGeom>
          <a:ln w="47625"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ector recto 31">
            <a:extLst>
              <a:ext uri="{FF2B5EF4-FFF2-40B4-BE49-F238E27FC236}">
                <a16:creationId xmlns:a16="http://schemas.microsoft.com/office/drawing/2014/main" xmlns="" id="{809D6346-C9CC-4C80-9ACF-2F5EF6DD4755}"/>
              </a:ext>
            </a:extLst>
          </p:cNvPr>
          <p:cNvCxnSpPr/>
          <p:nvPr/>
        </p:nvCxnSpPr>
        <p:spPr>
          <a:xfrm flipV="1">
            <a:off x="1255271" y="2202264"/>
            <a:ext cx="0" cy="696372"/>
          </a:xfrm>
          <a:prstGeom prst="line">
            <a:avLst/>
          </a:prstGeom>
          <a:ln w="47625"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ector recto 32">
            <a:extLst>
              <a:ext uri="{FF2B5EF4-FFF2-40B4-BE49-F238E27FC236}">
                <a16:creationId xmlns:a16="http://schemas.microsoft.com/office/drawing/2014/main" xmlns="" id="{10CF4247-C8D4-4237-8D0A-7F7273E76B19}"/>
              </a:ext>
            </a:extLst>
          </p:cNvPr>
          <p:cNvCxnSpPr>
            <a:cxnSpLocks/>
          </p:cNvCxnSpPr>
          <p:nvPr/>
        </p:nvCxnSpPr>
        <p:spPr>
          <a:xfrm flipV="1">
            <a:off x="1345835" y="5194999"/>
            <a:ext cx="0" cy="878967"/>
          </a:xfrm>
          <a:prstGeom prst="line">
            <a:avLst/>
          </a:prstGeom>
          <a:ln w="47625"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ector recto 33">
            <a:extLst>
              <a:ext uri="{FF2B5EF4-FFF2-40B4-BE49-F238E27FC236}">
                <a16:creationId xmlns:a16="http://schemas.microsoft.com/office/drawing/2014/main" xmlns="" id="{50146231-5ECA-456C-9A34-FD0C12B5A6A5}"/>
              </a:ext>
            </a:extLst>
          </p:cNvPr>
          <p:cNvCxnSpPr>
            <a:cxnSpLocks/>
          </p:cNvCxnSpPr>
          <p:nvPr/>
        </p:nvCxnSpPr>
        <p:spPr>
          <a:xfrm flipV="1">
            <a:off x="7651562" y="5194999"/>
            <a:ext cx="0" cy="869495"/>
          </a:xfrm>
          <a:prstGeom prst="line">
            <a:avLst/>
          </a:prstGeom>
          <a:ln w="47625"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CuadroTexto 27">
            <a:extLst>
              <a:ext uri="{FF2B5EF4-FFF2-40B4-BE49-F238E27FC236}">
                <a16:creationId xmlns:a16="http://schemas.microsoft.com/office/drawing/2014/main" xmlns="" id="{D6959381-A0C3-404E-892E-21BF62267DD3}"/>
              </a:ext>
            </a:extLst>
          </p:cNvPr>
          <p:cNvSpPr txBox="1"/>
          <p:nvPr/>
        </p:nvSpPr>
        <p:spPr>
          <a:xfrm>
            <a:off x="6350816" y="1838848"/>
            <a:ext cx="13007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/>
              <a:t>Spending</a:t>
            </a:r>
          </a:p>
        </p:txBody>
      </p:sp>
      <p:sp>
        <p:nvSpPr>
          <p:cNvPr id="38" name="CuadroTexto 37">
            <a:extLst>
              <a:ext uri="{FF2B5EF4-FFF2-40B4-BE49-F238E27FC236}">
                <a16:creationId xmlns:a16="http://schemas.microsoft.com/office/drawing/2014/main" xmlns="" id="{2518A013-7A92-49D5-89D6-EC804E4CF631}"/>
              </a:ext>
            </a:extLst>
          </p:cNvPr>
          <p:cNvSpPr txBox="1"/>
          <p:nvPr/>
        </p:nvSpPr>
        <p:spPr>
          <a:xfrm>
            <a:off x="1683596" y="1842170"/>
            <a:ext cx="13007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Profit</a:t>
            </a:r>
          </a:p>
        </p:txBody>
      </p:sp>
      <p:sp>
        <p:nvSpPr>
          <p:cNvPr id="39" name="CuadroTexto 38">
            <a:extLst>
              <a:ext uri="{FF2B5EF4-FFF2-40B4-BE49-F238E27FC236}">
                <a16:creationId xmlns:a16="http://schemas.microsoft.com/office/drawing/2014/main" xmlns="" id="{B32F87DC-AF49-4B86-BA4E-227D83B80EF2}"/>
              </a:ext>
            </a:extLst>
          </p:cNvPr>
          <p:cNvSpPr txBox="1"/>
          <p:nvPr/>
        </p:nvSpPr>
        <p:spPr>
          <a:xfrm>
            <a:off x="1345835" y="6142133"/>
            <a:ext cx="19894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Salary, rent, profit, or interest</a:t>
            </a:r>
          </a:p>
        </p:txBody>
      </p:sp>
      <p:sp>
        <p:nvSpPr>
          <p:cNvPr id="40" name="CuadroTexto 39">
            <a:extLst>
              <a:ext uri="{FF2B5EF4-FFF2-40B4-BE49-F238E27FC236}">
                <a16:creationId xmlns:a16="http://schemas.microsoft.com/office/drawing/2014/main" xmlns="" id="{25B64C38-2BE7-4A03-9356-B10D7D8BCB40}"/>
              </a:ext>
            </a:extLst>
          </p:cNvPr>
          <p:cNvSpPr txBox="1"/>
          <p:nvPr/>
        </p:nvSpPr>
        <p:spPr>
          <a:xfrm>
            <a:off x="6350816" y="6130409"/>
            <a:ext cx="120180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/>
              <a:t>Profit</a:t>
            </a:r>
          </a:p>
        </p:txBody>
      </p:sp>
      <p:sp>
        <p:nvSpPr>
          <p:cNvPr id="44" name="CuadroTexto 43">
            <a:extLst>
              <a:ext uri="{FF2B5EF4-FFF2-40B4-BE49-F238E27FC236}">
                <a16:creationId xmlns:a16="http://schemas.microsoft.com/office/drawing/2014/main" xmlns="" id="{D28AAAB3-7642-4E1E-8894-D60E9D83E2D9}"/>
              </a:ext>
            </a:extLst>
          </p:cNvPr>
          <p:cNvSpPr txBox="1"/>
          <p:nvPr/>
        </p:nvSpPr>
        <p:spPr>
          <a:xfrm>
            <a:off x="6686920" y="4687018"/>
            <a:ext cx="16578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/>
              <a:t>Households</a:t>
            </a:r>
          </a:p>
        </p:txBody>
      </p:sp>
      <p:sp>
        <p:nvSpPr>
          <p:cNvPr id="48" name="CuadroTexto 47">
            <a:extLst>
              <a:ext uri="{FF2B5EF4-FFF2-40B4-BE49-F238E27FC236}">
                <a16:creationId xmlns:a16="http://schemas.microsoft.com/office/drawing/2014/main" xmlns="" id="{8BAADBF5-A5C0-4F0B-8864-EC6BE80514D7}"/>
              </a:ext>
            </a:extLst>
          </p:cNvPr>
          <p:cNvSpPr txBox="1"/>
          <p:nvPr/>
        </p:nvSpPr>
        <p:spPr>
          <a:xfrm>
            <a:off x="733980" y="4706202"/>
            <a:ext cx="16578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/>
              <a:t>Firms</a:t>
            </a:r>
          </a:p>
        </p:txBody>
      </p:sp>
      <p:sp>
        <p:nvSpPr>
          <p:cNvPr id="49" name="CuadroTexto 48">
            <a:extLst>
              <a:ext uri="{FF2B5EF4-FFF2-40B4-BE49-F238E27FC236}">
                <a16:creationId xmlns:a16="http://schemas.microsoft.com/office/drawing/2014/main" xmlns="" id="{D030539C-90B8-49BB-AB13-796D93372925}"/>
              </a:ext>
            </a:extLst>
          </p:cNvPr>
          <p:cNvSpPr txBox="1"/>
          <p:nvPr/>
        </p:nvSpPr>
        <p:spPr>
          <a:xfrm>
            <a:off x="5868144" y="2607218"/>
            <a:ext cx="15841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Buying goods/ services</a:t>
            </a:r>
          </a:p>
        </p:txBody>
      </p:sp>
      <p:sp>
        <p:nvSpPr>
          <p:cNvPr id="50" name="CuadroTexto 49">
            <a:extLst>
              <a:ext uri="{FF2B5EF4-FFF2-40B4-BE49-F238E27FC236}">
                <a16:creationId xmlns:a16="http://schemas.microsoft.com/office/drawing/2014/main" xmlns="" id="{A71F8ACB-FBD3-4B43-BE74-3B2B9F55B1CD}"/>
              </a:ext>
            </a:extLst>
          </p:cNvPr>
          <p:cNvSpPr txBox="1"/>
          <p:nvPr/>
        </p:nvSpPr>
        <p:spPr>
          <a:xfrm>
            <a:off x="1901678" y="2631580"/>
            <a:ext cx="144618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Selling goods/ services</a:t>
            </a:r>
          </a:p>
        </p:txBody>
      </p:sp>
      <p:sp>
        <p:nvSpPr>
          <p:cNvPr id="51" name="CuadroTexto 50">
            <a:extLst>
              <a:ext uri="{FF2B5EF4-FFF2-40B4-BE49-F238E27FC236}">
                <a16:creationId xmlns:a16="http://schemas.microsoft.com/office/drawing/2014/main" xmlns="" id="{AE58FE68-36EB-49C8-B2E3-C9BF43998A04}"/>
              </a:ext>
            </a:extLst>
          </p:cNvPr>
          <p:cNvSpPr txBox="1"/>
          <p:nvPr/>
        </p:nvSpPr>
        <p:spPr>
          <a:xfrm>
            <a:off x="1763689" y="5200864"/>
            <a:ext cx="162332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Buys productive resources</a:t>
            </a:r>
          </a:p>
        </p:txBody>
      </p:sp>
      <p:sp>
        <p:nvSpPr>
          <p:cNvPr id="52" name="CuadroTexto 51">
            <a:extLst>
              <a:ext uri="{FF2B5EF4-FFF2-40B4-BE49-F238E27FC236}">
                <a16:creationId xmlns:a16="http://schemas.microsoft.com/office/drawing/2014/main" xmlns="" id="{11B2FBD4-A894-4BFF-8AE8-D98D9D40BAF7}"/>
              </a:ext>
            </a:extLst>
          </p:cNvPr>
          <p:cNvSpPr txBox="1"/>
          <p:nvPr/>
        </p:nvSpPr>
        <p:spPr>
          <a:xfrm>
            <a:off x="5770846" y="5171779"/>
            <a:ext cx="14654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Land, labour, capital</a:t>
            </a:r>
          </a:p>
        </p:txBody>
      </p:sp>
      <p:pic>
        <p:nvPicPr>
          <p:cNvPr id="4098" name="Picture 2" descr="Resultado de imagen de dibujo gobierno">
            <a:extLst>
              <a:ext uri="{FF2B5EF4-FFF2-40B4-BE49-F238E27FC236}">
                <a16:creationId xmlns:a16="http://schemas.microsoft.com/office/drawing/2014/main" xmlns="" id="{A3CD39CC-EBAE-42EF-8378-F9699BD1B8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27037" y="3342370"/>
            <a:ext cx="1446964" cy="13446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5" name="CuadroTexto 34">
            <a:extLst>
              <a:ext uri="{FF2B5EF4-FFF2-40B4-BE49-F238E27FC236}">
                <a16:creationId xmlns:a16="http://schemas.microsoft.com/office/drawing/2014/main" xmlns="" id="{F7F5B7AE-633A-4E08-9ED4-83E3CD179F0A}"/>
              </a:ext>
            </a:extLst>
          </p:cNvPr>
          <p:cNvSpPr txBox="1"/>
          <p:nvPr/>
        </p:nvSpPr>
        <p:spPr>
          <a:xfrm>
            <a:off x="3821594" y="4416982"/>
            <a:ext cx="16578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/>
              <a:t>Government</a:t>
            </a:r>
          </a:p>
        </p:txBody>
      </p:sp>
      <p:cxnSp>
        <p:nvCxnSpPr>
          <p:cNvPr id="5" name="Conector recto de flecha 4">
            <a:extLst>
              <a:ext uri="{FF2B5EF4-FFF2-40B4-BE49-F238E27FC236}">
                <a16:creationId xmlns:a16="http://schemas.microsoft.com/office/drawing/2014/main" xmlns="" id="{75B1D6A0-23FE-431C-B81F-7EC4FE20CD86}"/>
              </a:ext>
            </a:extLst>
          </p:cNvPr>
          <p:cNvCxnSpPr/>
          <p:nvPr/>
        </p:nvCxnSpPr>
        <p:spPr>
          <a:xfrm flipH="1">
            <a:off x="5518146" y="3945079"/>
            <a:ext cx="1078209" cy="0"/>
          </a:xfrm>
          <a:prstGeom prst="straightConnector1">
            <a:avLst/>
          </a:prstGeom>
          <a:ln w="41275"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ector recto de flecha 7">
            <a:extLst>
              <a:ext uri="{FF2B5EF4-FFF2-40B4-BE49-F238E27FC236}">
                <a16:creationId xmlns:a16="http://schemas.microsoft.com/office/drawing/2014/main" xmlns="" id="{FF20B0CD-F421-446A-815C-4BFA2F0F1CD0}"/>
              </a:ext>
            </a:extLst>
          </p:cNvPr>
          <p:cNvCxnSpPr/>
          <p:nvPr/>
        </p:nvCxnSpPr>
        <p:spPr>
          <a:xfrm>
            <a:off x="5549686" y="4134320"/>
            <a:ext cx="1097855" cy="0"/>
          </a:xfrm>
          <a:prstGeom prst="straightConnector1">
            <a:avLst/>
          </a:prstGeom>
          <a:ln w="412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ector recto de flecha 40">
            <a:extLst>
              <a:ext uri="{FF2B5EF4-FFF2-40B4-BE49-F238E27FC236}">
                <a16:creationId xmlns:a16="http://schemas.microsoft.com/office/drawing/2014/main" xmlns="" id="{C4032749-7123-4763-BB7F-B01FF08E8180}"/>
              </a:ext>
            </a:extLst>
          </p:cNvPr>
          <p:cNvCxnSpPr/>
          <p:nvPr/>
        </p:nvCxnSpPr>
        <p:spPr>
          <a:xfrm>
            <a:off x="2819723" y="4146785"/>
            <a:ext cx="1097855" cy="0"/>
          </a:xfrm>
          <a:prstGeom prst="straightConnector1">
            <a:avLst/>
          </a:prstGeom>
          <a:ln w="41275"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ector recto de flecha 41">
            <a:extLst>
              <a:ext uri="{FF2B5EF4-FFF2-40B4-BE49-F238E27FC236}">
                <a16:creationId xmlns:a16="http://schemas.microsoft.com/office/drawing/2014/main" xmlns="" id="{A135F8A3-89D6-4756-AD7D-AA56AD725FFD}"/>
              </a:ext>
            </a:extLst>
          </p:cNvPr>
          <p:cNvCxnSpPr/>
          <p:nvPr/>
        </p:nvCxnSpPr>
        <p:spPr>
          <a:xfrm flipH="1">
            <a:off x="2743385" y="3950678"/>
            <a:ext cx="1078209" cy="0"/>
          </a:xfrm>
          <a:prstGeom prst="straightConnector1">
            <a:avLst/>
          </a:prstGeom>
          <a:ln w="41275">
            <a:solidFill>
              <a:schemeClr val="tx1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CuadroTexto 42">
            <a:extLst>
              <a:ext uri="{FF2B5EF4-FFF2-40B4-BE49-F238E27FC236}">
                <a16:creationId xmlns:a16="http://schemas.microsoft.com/office/drawing/2014/main" xmlns="" id="{16F300FF-EC07-40EC-8C4D-559F796F4D8F}"/>
              </a:ext>
            </a:extLst>
          </p:cNvPr>
          <p:cNvSpPr txBox="1"/>
          <p:nvPr/>
        </p:nvSpPr>
        <p:spPr>
          <a:xfrm>
            <a:off x="2644437" y="3430164"/>
            <a:ext cx="13007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Buying goods/ services</a:t>
            </a:r>
          </a:p>
        </p:txBody>
      </p:sp>
      <p:sp>
        <p:nvSpPr>
          <p:cNvPr id="45" name="CuadroTexto 44">
            <a:extLst>
              <a:ext uri="{FF2B5EF4-FFF2-40B4-BE49-F238E27FC236}">
                <a16:creationId xmlns:a16="http://schemas.microsoft.com/office/drawing/2014/main" xmlns="" id="{0CA64EE0-DB4E-46F0-ACC1-F52296401272}"/>
              </a:ext>
            </a:extLst>
          </p:cNvPr>
          <p:cNvSpPr txBox="1"/>
          <p:nvPr/>
        </p:nvSpPr>
        <p:spPr>
          <a:xfrm>
            <a:off x="2624745" y="4218089"/>
            <a:ext cx="130074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Taxes</a:t>
            </a:r>
          </a:p>
        </p:txBody>
      </p:sp>
      <p:sp>
        <p:nvSpPr>
          <p:cNvPr id="46" name="CuadroTexto 45">
            <a:extLst>
              <a:ext uri="{FF2B5EF4-FFF2-40B4-BE49-F238E27FC236}">
                <a16:creationId xmlns:a16="http://schemas.microsoft.com/office/drawing/2014/main" xmlns="" id="{CBDF0B72-132F-43B8-B254-B0701204C24B}"/>
              </a:ext>
            </a:extLst>
          </p:cNvPr>
          <p:cNvSpPr txBox="1"/>
          <p:nvPr/>
        </p:nvSpPr>
        <p:spPr>
          <a:xfrm>
            <a:off x="5365127" y="3537210"/>
            <a:ext cx="130074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Taxes</a:t>
            </a:r>
          </a:p>
        </p:txBody>
      </p:sp>
      <p:sp>
        <p:nvSpPr>
          <p:cNvPr id="47" name="CuadroTexto 46">
            <a:extLst>
              <a:ext uri="{FF2B5EF4-FFF2-40B4-BE49-F238E27FC236}">
                <a16:creationId xmlns:a16="http://schemas.microsoft.com/office/drawing/2014/main" xmlns="" id="{0E6BCD5D-4A50-4CD4-9B32-6A63EF227A51}"/>
              </a:ext>
            </a:extLst>
          </p:cNvPr>
          <p:cNvSpPr txBox="1"/>
          <p:nvPr/>
        </p:nvSpPr>
        <p:spPr>
          <a:xfrm>
            <a:off x="5448374" y="4146785"/>
            <a:ext cx="13007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Labour, profit, transfer</a:t>
            </a:r>
          </a:p>
        </p:txBody>
      </p:sp>
      <p:cxnSp>
        <p:nvCxnSpPr>
          <p:cNvPr id="11" name="Conector recto de flecha 10">
            <a:extLst>
              <a:ext uri="{FF2B5EF4-FFF2-40B4-BE49-F238E27FC236}">
                <a16:creationId xmlns:a16="http://schemas.microsoft.com/office/drawing/2014/main" xmlns="" id="{B1B66883-2AE6-49CD-ABFD-20446AA878C1}"/>
              </a:ext>
            </a:extLst>
          </p:cNvPr>
          <p:cNvCxnSpPr>
            <a:cxnSpLocks/>
          </p:cNvCxnSpPr>
          <p:nvPr/>
        </p:nvCxnSpPr>
        <p:spPr>
          <a:xfrm>
            <a:off x="4387265" y="2754130"/>
            <a:ext cx="0" cy="673960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ector recto de flecha 52">
            <a:extLst>
              <a:ext uri="{FF2B5EF4-FFF2-40B4-BE49-F238E27FC236}">
                <a16:creationId xmlns:a16="http://schemas.microsoft.com/office/drawing/2014/main" xmlns="" id="{0DCDE58E-7CBD-4A68-ABAC-6AC9CCF56DBA}"/>
              </a:ext>
            </a:extLst>
          </p:cNvPr>
          <p:cNvCxnSpPr>
            <a:cxnSpLocks/>
          </p:cNvCxnSpPr>
          <p:nvPr/>
        </p:nvCxnSpPr>
        <p:spPr>
          <a:xfrm>
            <a:off x="4411997" y="4878433"/>
            <a:ext cx="0" cy="673960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ector recto de flecha 53">
            <a:extLst>
              <a:ext uri="{FF2B5EF4-FFF2-40B4-BE49-F238E27FC236}">
                <a16:creationId xmlns:a16="http://schemas.microsoft.com/office/drawing/2014/main" xmlns="" id="{4BA2C1E5-C171-4664-9DE2-EC7611192BFF}"/>
              </a:ext>
            </a:extLst>
          </p:cNvPr>
          <p:cNvCxnSpPr>
            <a:cxnSpLocks/>
          </p:cNvCxnSpPr>
          <p:nvPr/>
        </p:nvCxnSpPr>
        <p:spPr>
          <a:xfrm>
            <a:off x="4713450" y="2745756"/>
            <a:ext cx="0" cy="673960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prstDash val="sysDash"/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onector recto de flecha 54">
            <a:extLst>
              <a:ext uri="{FF2B5EF4-FFF2-40B4-BE49-F238E27FC236}">
                <a16:creationId xmlns:a16="http://schemas.microsoft.com/office/drawing/2014/main" xmlns="" id="{A24CC234-A798-49EF-8FC2-8998741C2D82}"/>
              </a:ext>
            </a:extLst>
          </p:cNvPr>
          <p:cNvCxnSpPr>
            <a:cxnSpLocks/>
          </p:cNvCxnSpPr>
          <p:nvPr/>
        </p:nvCxnSpPr>
        <p:spPr>
          <a:xfrm>
            <a:off x="4739729" y="4868651"/>
            <a:ext cx="0" cy="673960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CuadroTexto 55">
            <a:extLst>
              <a:ext uri="{FF2B5EF4-FFF2-40B4-BE49-F238E27FC236}">
                <a16:creationId xmlns:a16="http://schemas.microsoft.com/office/drawing/2014/main" xmlns="" id="{FBA8C4CD-42FA-49C5-B8B6-5321A8F23B34}"/>
              </a:ext>
            </a:extLst>
          </p:cNvPr>
          <p:cNvSpPr txBox="1"/>
          <p:nvPr/>
        </p:nvSpPr>
        <p:spPr>
          <a:xfrm>
            <a:off x="3275856" y="2780928"/>
            <a:ext cx="13007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Goods/ services</a:t>
            </a:r>
          </a:p>
        </p:txBody>
      </p:sp>
      <p:sp>
        <p:nvSpPr>
          <p:cNvPr id="57" name="CuadroTexto 56">
            <a:extLst>
              <a:ext uri="{FF2B5EF4-FFF2-40B4-BE49-F238E27FC236}">
                <a16:creationId xmlns:a16="http://schemas.microsoft.com/office/drawing/2014/main" xmlns="" id="{B2DA060D-6CCD-4F9F-966D-7C79FE5D7CA1}"/>
              </a:ext>
            </a:extLst>
          </p:cNvPr>
          <p:cNvSpPr txBox="1"/>
          <p:nvPr/>
        </p:nvSpPr>
        <p:spPr>
          <a:xfrm>
            <a:off x="3120979" y="4987549"/>
            <a:ext cx="130074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400" dirty="0"/>
              <a:t>Expenditures</a:t>
            </a:r>
          </a:p>
        </p:txBody>
      </p:sp>
      <p:sp>
        <p:nvSpPr>
          <p:cNvPr id="58" name="CuadroTexto 57">
            <a:extLst>
              <a:ext uri="{FF2B5EF4-FFF2-40B4-BE49-F238E27FC236}">
                <a16:creationId xmlns:a16="http://schemas.microsoft.com/office/drawing/2014/main" xmlns="" id="{A00EF0A4-0045-4C0B-9163-84324B62BFAA}"/>
              </a:ext>
            </a:extLst>
          </p:cNvPr>
          <p:cNvSpPr txBox="1"/>
          <p:nvPr/>
        </p:nvSpPr>
        <p:spPr>
          <a:xfrm>
            <a:off x="4716016" y="2852936"/>
            <a:ext cx="130074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Expenditures</a:t>
            </a:r>
          </a:p>
        </p:txBody>
      </p:sp>
      <p:sp>
        <p:nvSpPr>
          <p:cNvPr id="59" name="CuadroTexto 58">
            <a:extLst>
              <a:ext uri="{FF2B5EF4-FFF2-40B4-BE49-F238E27FC236}">
                <a16:creationId xmlns:a16="http://schemas.microsoft.com/office/drawing/2014/main" xmlns="" id="{BCAA992D-3376-4F55-8078-11174510DF7E}"/>
              </a:ext>
            </a:extLst>
          </p:cNvPr>
          <p:cNvSpPr txBox="1"/>
          <p:nvPr/>
        </p:nvSpPr>
        <p:spPr>
          <a:xfrm>
            <a:off x="4644008" y="5013176"/>
            <a:ext cx="130074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Resources</a:t>
            </a:r>
          </a:p>
        </p:txBody>
      </p:sp>
      <p:pic>
        <p:nvPicPr>
          <p:cNvPr id="60" name="Picture 2" descr="Resultado de imagen de house">
            <a:extLst>
              <a:ext uri="{FF2B5EF4-FFF2-40B4-BE49-F238E27FC236}">
                <a16:creationId xmlns:a16="http://schemas.microsoft.com/office/drawing/2014/main" xmlns="" id="{64226FAC-5262-4DDC-A6C2-FB5B422ACE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20111" y="3163696"/>
            <a:ext cx="1383574" cy="16088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6367214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251520" y="836712"/>
            <a:ext cx="6048672" cy="648072"/>
          </a:xfrm>
        </p:spPr>
        <p:txBody>
          <a:bodyPr>
            <a:normAutofit/>
          </a:bodyPr>
          <a:lstStyle/>
          <a:p>
            <a:r>
              <a:rPr lang="en-GB" sz="3400" b="1" dirty="0">
                <a:latin typeface="+mn-lt"/>
              </a:rPr>
              <a:t>The circular market flow</a:t>
            </a:r>
          </a:p>
        </p:txBody>
      </p:sp>
      <p:sp>
        <p:nvSpPr>
          <p:cNvPr id="2" name="Rectángulo: esquinas redondeadas 1">
            <a:extLst>
              <a:ext uri="{FF2B5EF4-FFF2-40B4-BE49-F238E27FC236}">
                <a16:creationId xmlns:a16="http://schemas.microsoft.com/office/drawing/2014/main" xmlns="" id="{AC603496-6D83-454D-96A2-1B7B87DD8A3A}"/>
              </a:ext>
            </a:extLst>
          </p:cNvPr>
          <p:cNvSpPr/>
          <p:nvPr/>
        </p:nvSpPr>
        <p:spPr>
          <a:xfrm>
            <a:off x="3522389" y="2032279"/>
            <a:ext cx="2012763" cy="61295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Product market</a:t>
            </a:r>
          </a:p>
        </p:txBody>
      </p:sp>
      <p:sp>
        <p:nvSpPr>
          <p:cNvPr id="6" name="Rectángulo: esquinas redondeadas 5">
            <a:extLst>
              <a:ext uri="{FF2B5EF4-FFF2-40B4-BE49-F238E27FC236}">
                <a16:creationId xmlns:a16="http://schemas.microsoft.com/office/drawing/2014/main" xmlns="" id="{6A0D0271-880E-4E31-AD4D-612726F43CB3}"/>
              </a:ext>
            </a:extLst>
          </p:cNvPr>
          <p:cNvSpPr/>
          <p:nvPr/>
        </p:nvSpPr>
        <p:spPr>
          <a:xfrm>
            <a:off x="3522390" y="5572490"/>
            <a:ext cx="2012763" cy="61295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Factor market</a:t>
            </a:r>
          </a:p>
        </p:txBody>
      </p:sp>
      <p:pic>
        <p:nvPicPr>
          <p:cNvPr id="3078" name="Picture 6" descr="Resultado de imagen de dibujo fabrica">
            <a:extLst>
              <a:ext uri="{FF2B5EF4-FFF2-40B4-BE49-F238E27FC236}">
                <a16:creationId xmlns:a16="http://schemas.microsoft.com/office/drawing/2014/main" xmlns="" id="{0E1C27D3-ACFC-4FFA-B446-5F9D175C34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06089" y="3275764"/>
            <a:ext cx="2513634" cy="13967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cxnSp>
        <p:nvCxnSpPr>
          <p:cNvPr id="10" name="Conector recto 9">
            <a:extLst>
              <a:ext uri="{FF2B5EF4-FFF2-40B4-BE49-F238E27FC236}">
                <a16:creationId xmlns:a16="http://schemas.microsoft.com/office/drawing/2014/main" xmlns="" id="{960E0788-9855-4396-9A53-697C4A22B96C}"/>
              </a:ext>
            </a:extLst>
          </p:cNvPr>
          <p:cNvCxnSpPr/>
          <p:nvPr/>
        </p:nvCxnSpPr>
        <p:spPr>
          <a:xfrm flipV="1">
            <a:off x="7782062" y="2230734"/>
            <a:ext cx="0" cy="696372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cto de flecha 11">
            <a:extLst>
              <a:ext uri="{FF2B5EF4-FFF2-40B4-BE49-F238E27FC236}">
                <a16:creationId xmlns:a16="http://schemas.microsoft.com/office/drawing/2014/main" xmlns="" id="{CF2FC8A1-FE81-4FCC-ABF5-4F51CF0CD95C}"/>
              </a:ext>
            </a:extLst>
          </p:cNvPr>
          <p:cNvCxnSpPr>
            <a:cxnSpLocks/>
          </p:cNvCxnSpPr>
          <p:nvPr/>
        </p:nvCxnSpPr>
        <p:spPr>
          <a:xfrm flipH="1">
            <a:off x="5852779" y="2230734"/>
            <a:ext cx="1929283" cy="0"/>
          </a:xfrm>
          <a:prstGeom prst="straightConnector1">
            <a:avLst/>
          </a:prstGeom>
          <a:ln w="476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ctor recto 13">
            <a:extLst>
              <a:ext uri="{FF2B5EF4-FFF2-40B4-BE49-F238E27FC236}">
                <a16:creationId xmlns:a16="http://schemas.microsoft.com/office/drawing/2014/main" xmlns="" id="{FCDD2587-E506-4999-8AC4-341798CF2AA1}"/>
              </a:ext>
            </a:extLst>
          </p:cNvPr>
          <p:cNvCxnSpPr/>
          <p:nvPr/>
        </p:nvCxnSpPr>
        <p:spPr>
          <a:xfrm>
            <a:off x="5852779" y="2578920"/>
            <a:ext cx="1521166" cy="0"/>
          </a:xfrm>
          <a:prstGeom prst="line">
            <a:avLst/>
          </a:prstGeom>
          <a:ln w="381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recto de flecha 15">
            <a:extLst>
              <a:ext uri="{FF2B5EF4-FFF2-40B4-BE49-F238E27FC236}">
                <a16:creationId xmlns:a16="http://schemas.microsoft.com/office/drawing/2014/main" xmlns="" id="{1B1A403B-FFA5-438E-B7CA-783B0B682C31}"/>
              </a:ext>
            </a:extLst>
          </p:cNvPr>
          <p:cNvCxnSpPr/>
          <p:nvPr/>
        </p:nvCxnSpPr>
        <p:spPr>
          <a:xfrm>
            <a:off x="7373945" y="2578921"/>
            <a:ext cx="0" cy="429567"/>
          </a:xfrm>
          <a:prstGeom prst="straightConnector1">
            <a:avLst/>
          </a:prstGeom>
          <a:ln w="38100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ector recto 20">
            <a:extLst>
              <a:ext uri="{FF2B5EF4-FFF2-40B4-BE49-F238E27FC236}">
                <a16:creationId xmlns:a16="http://schemas.microsoft.com/office/drawing/2014/main" xmlns="" id="{4CC86A21-6AB2-46C4-BCF0-6E2895E5300D}"/>
              </a:ext>
            </a:extLst>
          </p:cNvPr>
          <p:cNvCxnSpPr/>
          <p:nvPr/>
        </p:nvCxnSpPr>
        <p:spPr>
          <a:xfrm>
            <a:off x="5722279" y="5756553"/>
            <a:ext cx="1521166" cy="0"/>
          </a:xfrm>
          <a:prstGeom prst="line">
            <a:avLst/>
          </a:prstGeom>
          <a:ln w="38100">
            <a:solidFill>
              <a:schemeClr val="accent2">
                <a:lumMod val="75000"/>
              </a:schemeClr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ector recto de flecha 21">
            <a:extLst>
              <a:ext uri="{FF2B5EF4-FFF2-40B4-BE49-F238E27FC236}">
                <a16:creationId xmlns:a16="http://schemas.microsoft.com/office/drawing/2014/main" xmlns="" id="{A14946CD-C4E5-441D-88A6-805E87FEE1CE}"/>
              </a:ext>
            </a:extLst>
          </p:cNvPr>
          <p:cNvCxnSpPr>
            <a:cxnSpLocks/>
          </p:cNvCxnSpPr>
          <p:nvPr/>
        </p:nvCxnSpPr>
        <p:spPr>
          <a:xfrm>
            <a:off x="7243445" y="5285433"/>
            <a:ext cx="0" cy="471120"/>
          </a:xfrm>
          <a:prstGeom prst="straightConnector1">
            <a:avLst/>
          </a:prstGeom>
          <a:ln w="38100">
            <a:solidFill>
              <a:schemeClr val="accent2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ector recto 22">
            <a:extLst>
              <a:ext uri="{FF2B5EF4-FFF2-40B4-BE49-F238E27FC236}">
                <a16:creationId xmlns:a16="http://schemas.microsoft.com/office/drawing/2014/main" xmlns="" id="{5767CEFE-A622-446D-866F-028D7354C392}"/>
              </a:ext>
            </a:extLst>
          </p:cNvPr>
          <p:cNvCxnSpPr/>
          <p:nvPr/>
        </p:nvCxnSpPr>
        <p:spPr>
          <a:xfrm>
            <a:off x="1753952" y="5725779"/>
            <a:ext cx="1521166" cy="0"/>
          </a:xfrm>
          <a:prstGeom prst="line">
            <a:avLst/>
          </a:prstGeom>
          <a:ln w="38100">
            <a:solidFill>
              <a:schemeClr val="accent2">
                <a:lumMod val="75000"/>
              </a:schemeClr>
            </a:solidFill>
            <a:head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ector recto 23">
            <a:extLst>
              <a:ext uri="{FF2B5EF4-FFF2-40B4-BE49-F238E27FC236}">
                <a16:creationId xmlns:a16="http://schemas.microsoft.com/office/drawing/2014/main" xmlns="" id="{4D86DC24-1283-4226-BFCB-7112248049D9}"/>
              </a:ext>
            </a:extLst>
          </p:cNvPr>
          <p:cNvCxnSpPr/>
          <p:nvPr/>
        </p:nvCxnSpPr>
        <p:spPr>
          <a:xfrm>
            <a:off x="1753952" y="2571069"/>
            <a:ext cx="1521166" cy="0"/>
          </a:xfrm>
          <a:prstGeom prst="line">
            <a:avLst/>
          </a:prstGeom>
          <a:ln w="38100">
            <a:solidFill>
              <a:schemeClr val="accent2">
                <a:lumMod val="75000"/>
              </a:schemeClr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ector recto de flecha 24">
            <a:extLst>
              <a:ext uri="{FF2B5EF4-FFF2-40B4-BE49-F238E27FC236}">
                <a16:creationId xmlns:a16="http://schemas.microsoft.com/office/drawing/2014/main" xmlns="" id="{995CEBC8-0321-441C-9710-285AB6CF9064}"/>
              </a:ext>
            </a:extLst>
          </p:cNvPr>
          <p:cNvCxnSpPr/>
          <p:nvPr/>
        </p:nvCxnSpPr>
        <p:spPr>
          <a:xfrm>
            <a:off x="1753952" y="2578921"/>
            <a:ext cx="0" cy="429567"/>
          </a:xfrm>
          <a:prstGeom prst="straightConnector1">
            <a:avLst/>
          </a:prstGeom>
          <a:ln w="38100">
            <a:solidFill>
              <a:schemeClr val="accent2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ector recto de flecha 25">
            <a:extLst>
              <a:ext uri="{FF2B5EF4-FFF2-40B4-BE49-F238E27FC236}">
                <a16:creationId xmlns:a16="http://schemas.microsoft.com/office/drawing/2014/main" xmlns="" id="{A0A262ED-DB66-439E-9F09-C3540D9C43EF}"/>
              </a:ext>
            </a:extLst>
          </p:cNvPr>
          <p:cNvCxnSpPr>
            <a:cxnSpLocks/>
          </p:cNvCxnSpPr>
          <p:nvPr/>
        </p:nvCxnSpPr>
        <p:spPr>
          <a:xfrm>
            <a:off x="1753952" y="5194998"/>
            <a:ext cx="0" cy="521308"/>
          </a:xfrm>
          <a:prstGeom prst="straightConnector1">
            <a:avLst/>
          </a:prstGeom>
          <a:ln w="38100">
            <a:solidFill>
              <a:schemeClr val="accent2">
                <a:lumMod val="75000"/>
              </a:schemeClr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ector recto de flecha 28">
            <a:extLst>
              <a:ext uri="{FF2B5EF4-FFF2-40B4-BE49-F238E27FC236}">
                <a16:creationId xmlns:a16="http://schemas.microsoft.com/office/drawing/2014/main" xmlns="" id="{AA424BF6-765A-4D81-8FC6-BB8F732FB074}"/>
              </a:ext>
            </a:extLst>
          </p:cNvPr>
          <p:cNvCxnSpPr>
            <a:cxnSpLocks/>
          </p:cNvCxnSpPr>
          <p:nvPr/>
        </p:nvCxnSpPr>
        <p:spPr>
          <a:xfrm flipH="1">
            <a:off x="1253726" y="2202264"/>
            <a:ext cx="1929283" cy="0"/>
          </a:xfrm>
          <a:prstGeom prst="straightConnector1">
            <a:avLst/>
          </a:prstGeom>
          <a:ln w="47625"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ector recto de flecha 29">
            <a:extLst>
              <a:ext uri="{FF2B5EF4-FFF2-40B4-BE49-F238E27FC236}">
                <a16:creationId xmlns:a16="http://schemas.microsoft.com/office/drawing/2014/main" xmlns="" id="{42F0A6E0-35D3-4829-9186-12BAED18C230}"/>
              </a:ext>
            </a:extLst>
          </p:cNvPr>
          <p:cNvCxnSpPr>
            <a:cxnSpLocks/>
          </p:cNvCxnSpPr>
          <p:nvPr/>
        </p:nvCxnSpPr>
        <p:spPr>
          <a:xfrm flipH="1">
            <a:off x="1345836" y="6069203"/>
            <a:ext cx="1929283" cy="0"/>
          </a:xfrm>
          <a:prstGeom prst="straightConnector1">
            <a:avLst/>
          </a:prstGeom>
          <a:ln w="47625"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ector recto de flecha 30">
            <a:extLst>
              <a:ext uri="{FF2B5EF4-FFF2-40B4-BE49-F238E27FC236}">
                <a16:creationId xmlns:a16="http://schemas.microsoft.com/office/drawing/2014/main" xmlns="" id="{C61A9F17-A3E2-4FF4-9C13-84B514EDAA87}"/>
              </a:ext>
            </a:extLst>
          </p:cNvPr>
          <p:cNvCxnSpPr>
            <a:cxnSpLocks/>
          </p:cNvCxnSpPr>
          <p:nvPr/>
        </p:nvCxnSpPr>
        <p:spPr>
          <a:xfrm flipH="1">
            <a:off x="5722279" y="6069203"/>
            <a:ext cx="1929283" cy="0"/>
          </a:xfrm>
          <a:prstGeom prst="straightConnector1">
            <a:avLst/>
          </a:prstGeom>
          <a:ln w="47625"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ector recto 31">
            <a:extLst>
              <a:ext uri="{FF2B5EF4-FFF2-40B4-BE49-F238E27FC236}">
                <a16:creationId xmlns:a16="http://schemas.microsoft.com/office/drawing/2014/main" xmlns="" id="{809D6346-C9CC-4C80-9ACF-2F5EF6DD4755}"/>
              </a:ext>
            </a:extLst>
          </p:cNvPr>
          <p:cNvCxnSpPr/>
          <p:nvPr/>
        </p:nvCxnSpPr>
        <p:spPr>
          <a:xfrm flipV="1">
            <a:off x="1255271" y="2202264"/>
            <a:ext cx="0" cy="696372"/>
          </a:xfrm>
          <a:prstGeom prst="line">
            <a:avLst/>
          </a:prstGeom>
          <a:ln w="47625"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ector recto 32">
            <a:extLst>
              <a:ext uri="{FF2B5EF4-FFF2-40B4-BE49-F238E27FC236}">
                <a16:creationId xmlns:a16="http://schemas.microsoft.com/office/drawing/2014/main" xmlns="" id="{10CF4247-C8D4-4237-8D0A-7F7273E76B19}"/>
              </a:ext>
            </a:extLst>
          </p:cNvPr>
          <p:cNvCxnSpPr>
            <a:cxnSpLocks/>
          </p:cNvCxnSpPr>
          <p:nvPr/>
        </p:nvCxnSpPr>
        <p:spPr>
          <a:xfrm flipV="1">
            <a:off x="1345835" y="5194999"/>
            <a:ext cx="0" cy="878967"/>
          </a:xfrm>
          <a:prstGeom prst="line">
            <a:avLst/>
          </a:prstGeom>
          <a:ln w="47625"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ector recto 33">
            <a:extLst>
              <a:ext uri="{FF2B5EF4-FFF2-40B4-BE49-F238E27FC236}">
                <a16:creationId xmlns:a16="http://schemas.microsoft.com/office/drawing/2014/main" xmlns="" id="{50146231-5ECA-456C-9A34-FD0C12B5A6A5}"/>
              </a:ext>
            </a:extLst>
          </p:cNvPr>
          <p:cNvCxnSpPr>
            <a:cxnSpLocks/>
          </p:cNvCxnSpPr>
          <p:nvPr/>
        </p:nvCxnSpPr>
        <p:spPr>
          <a:xfrm flipV="1">
            <a:off x="7651562" y="5194999"/>
            <a:ext cx="0" cy="869495"/>
          </a:xfrm>
          <a:prstGeom prst="line">
            <a:avLst/>
          </a:prstGeom>
          <a:ln w="47625"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CuadroTexto 27">
            <a:extLst>
              <a:ext uri="{FF2B5EF4-FFF2-40B4-BE49-F238E27FC236}">
                <a16:creationId xmlns:a16="http://schemas.microsoft.com/office/drawing/2014/main" xmlns="" id="{D6959381-A0C3-404E-892E-21BF62267DD3}"/>
              </a:ext>
            </a:extLst>
          </p:cNvPr>
          <p:cNvSpPr txBox="1"/>
          <p:nvPr/>
        </p:nvSpPr>
        <p:spPr>
          <a:xfrm>
            <a:off x="6350816" y="1838848"/>
            <a:ext cx="130074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500" dirty="0"/>
              <a:t>Spending</a:t>
            </a:r>
          </a:p>
        </p:txBody>
      </p:sp>
      <p:sp>
        <p:nvSpPr>
          <p:cNvPr id="38" name="CuadroTexto 37">
            <a:extLst>
              <a:ext uri="{FF2B5EF4-FFF2-40B4-BE49-F238E27FC236}">
                <a16:creationId xmlns:a16="http://schemas.microsoft.com/office/drawing/2014/main" xmlns="" id="{2518A013-7A92-49D5-89D6-EC804E4CF631}"/>
              </a:ext>
            </a:extLst>
          </p:cNvPr>
          <p:cNvSpPr txBox="1"/>
          <p:nvPr/>
        </p:nvSpPr>
        <p:spPr>
          <a:xfrm>
            <a:off x="1683596" y="1842170"/>
            <a:ext cx="130074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" dirty="0"/>
              <a:t>Profit</a:t>
            </a:r>
          </a:p>
        </p:txBody>
      </p:sp>
      <p:sp>
        <p:nvSpPr>
          <p:cNvPr id="39" name="CuadroTexto 38">
            <a:extLst>
              <a:ext uri="{FF2B5EF4-FFF2-40B4-BE49-F238E27FC236}">
                <a16:creationId xmlns:a16="http://schemas.microsoft.com/office/drawing/2014/main" xmlns="" id="{B32F87DC-AF49-4B86-BA4E-227D83B80EF2}"/>
              </a:ext>
            </a:extLst>
          </p:cNvPr>
          <p:cNvSpPr txBox="1"/>
          <p:nvPr/>
        </p:nvSpPr>
        <p:spPr>
          <a:xfrm>
            <a:off x="1345835" y="6142133"/>
            <a:ext cx="198942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" dirty="0"/>
              <a:t>Salary, rent, profit, or interest</a:t>
            </a:r>
          </a:p>
        </p:txBody>
      </p:sp>
      <p:sp>
        <p:nvSpPr>
          <p:cNvPr id="40" name="CuadroTexto 39">
            <a:extLst>
              <a:ext uri="{FF2B5EF4-FFF2-40B4-BE49-F238E27FC236}">
                <a16:creationId xmlns:a16="http://schemas.microsoft.com/office/drawing/2014/main" xmlns="" id="{25B64C38-2BE7-4A03-9356-B10D7D8BCB40}"/>
              </a:ext>
            </a:extLst>
          </p:cNvPr>
          <p:cNvSpPr txBox="1"/>
          <p:nvPr/>
        </p:nvSpPr>
        <p:spPr>
          <a:xfrm>
            <a:off x="6350816" y="6130409"/>
            <a:ext cx="1201809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500" dirty="0"/>
              <a:t>Profit</a:t>
            </a:r>
          </a:p>
        </p:txBody>
      </p:sp>
      <p:sp>
        <p:nvSpPr>
          <p:cNvPr id="44" name="CuadroTexto 43">
            <a:extLst>
              <a:ext uri="{FF2B5EF4-FFF2-40B4-BE49-F238E27FC236}">
                <a16:creationId xmlns:a16="http://schemas.microsoft.com/office/drawing/2014/main" xmlns="" id="{D28AAAB3-7642-4E1E-8894-D60E9D83E2D9}"/>
              </a:ext>
            </a:extLst>
          </p:cNvPr>
          <p:cNvSpPr txBox="1"/>
          <p:nvPr/>
        </p:nvSpPr>
        <p:spPr>
          <a:xfrm>
            <a:off x="6686920" y="4687018"/>
            <a:ext cx="16578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/>
              <a:t>Households</a:t>
            </a:r>
          </a:p>
        </p:txBody>
      </p:sp>
      <p:sp>
        <p:nvSpPr>
          <p:cNvPr id="48" name="CuadroTexto 47">
            <a:extLst>
              <a:ext uri="{FF2B5EF4-FFF2-40B4-BE49-F238E27FC236}">
                <a16:creationId xmlns:a16="http://schemas.microsoft.com/office/drawing/2014/main" xmlns="" id="{8BAADBF5-A5C0-4F0B-8864-EC6BE80514D7}"/>
              </a:ext>
            </a:extLst>
          </p:cNvPr>
          <p:cNvSpPr txBox="1"/>
          <p:nvPr/>
        </p:nvSpPr>
        <p:spPr>
          <a:xfrm>
            <a:off x="733980" y="4706202"/>
            <a:ext cx="16578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/>
              <a:t>Firms</a:t>
            </a:r>
          </a:p>
        </p:txBody>
      </p:sp>
      <p:sp>
        <p:nvSpPr>
          <p:cNvPr id="49" name="CuadroTexto 48">
            <a:extLst>
              <a:ext uri="{FF2B5EF4-FFF2-40B4-BE49-F238E27FC236}">
                <a16:creationId xmlns:a16="http://schemas.microsoft.com/office/drawing/2014/main" xmlns="" id="{D030539C-90B8-49BB-AB13-796D93372925}"/>
              </a:ext>
            </a:extLst>
          </p:cNvPr>
          <p:cNvSpPr txBox="1"/>
          <p:nvPr/>
        </p:nvSpPr>
        <p:spPr>
          <a:xfrm>
            <a:off x="5940152" y="2607218"/>
            <a:ext cx="136815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" dirty="0"/>
              <a:t>Buying goods/ services</a:t>
            </a:r>
          </a:p>
        </p:txBody>
      </p:sp>
      <p:sp>
        <p:nvSpPr>
          <p:cNvPr id="50" name="CuadroTexto 49">
            <a:extLst>
              <a:ext uri="{FF2B5EF4-FFF2-40B4-BE49-F238E27FC236}">
                <a16:creationId xmlns:a16="http://schemas.microsoft.com/office/drawing/2014/main" xmlns="" id="{A71F8ACB-FBD3-4B43-BE74-3B2B9F55B1CD}"/>
              </a:ext>
            </a:extLst>
          </p:cNvPr>
          <p:cNvSpPr txBox="1"/>
          <p:nvPr/>
        </p:nvSpPr>
        <p:spPr>
          <a:xfrm>
            <a:off x="1901678" y="2631580"/>
            <a:ext cx="13007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Selling goods/ services</a:t>
            </a:r>
          </a:p>
        </p:txBody>
      </p:sp>
      <p:sp>
        <p:nvSpPr>
          <p:cNvPr id="51" name="CuadroTexto 50">
            <a:extLst>
              <a:ext uri="{FF2B5EF4-FFF2-40B4-BE49-F238E27FC236}">
                <a16:creationId xmlns:a16="http://schemas.microsoft.com/office/drawing/2014/main" xmlns="" id="{AE58FE68-36EB-49C8-B2E3-C9BF43998A04}"/>
              </a:ext>
            </a:extLst>
          </p:cNvPr>
          <p:cNvSpPr txBox="1"/>
          <p:nvPr/>
        </p:nvSpPr>
        <p:spPr>
          <a:xfrm>
            <a:off x="1835696" y="5013176"/>
            <a:ext cx="1368152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" dirty="0"/>
              <a:t>Buys productive resources</a:t>
            </a:r>
          </a:p>
        </p:txBody>
      </p:sp>
      <p:sp>
        <p:nvSpPr>
          <p:cNvPr id="52" name="CuadroTexto 51">
            <a:extLst>
              <a:ext uri="{FF2B5EF4-FFF2-40B4-BE49-F238E27FC236}">
                <a16:creationId xmlns:a16="http://schemas.microsoft.com/office/drawing/2014/main" xmlns="" id="{11B2FBD4-A894-4BFF-8AE8-D98D9D40BAF7}"/>
              </a:ext>
            </a:extLst>
          </p:cNvPr>
          <p:cNvSpPr txBox="1"/>
          <p:nvPr/>
        </p:nvSpPr>
        <p:spPr>
          <a:xfrm>
            <a:off x="5770846" y="5171779"/>
            <a:ext cx="146544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" dirty="0"/>
              <a:t>Land, labour, capital</a:t>
            </a:r>
          </a:p>
        </p:txBody>
      </p:sp>
      <p:pic>
        <p:nvPicPr>
          <p:cNvPr id="4098" name="Picture 2" descr="Resultado de imagen de dibujo gobierno">
            <a:extLst>
              <a:ext uri="{FF2B5EF4-FFF2-40B4-BE49-F238E27FC236}">
                <a16:creationId xmlns:a16="http://schemas.microsoft.com/office/drawing/2014/main" xmlns="" id="{A3CD39CC-EBAE-42EF-8378-F9699BD1B8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056661" y="3280496"/>
            <a:ext cx="1119139" cy="9545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5" name="CuadroTexto 34">
            <a:extLst>
              <a:ext uri="{FF2B5EF4-FFF2-40B4-BE49-F238E27FC236}">
                <a16:creationId xmlns:a16="http://schemas.microsoft.com/office/drawing/2014/main" xmlns="" id="{F7F5B7AE-633A-4E08-9ED4-83E3CD179F0A}"/>
              </a:ext>
            </a:extLst>
          </p:cNvPr>
          <p:cNvSpPr txBox="1"/>
          <p:nvPr/>
        </p:nvSpPr>
        <p:spPr>
          <a:xfrm>
            <a:off x="3917578" y="3957117"/>
            <a:ext cx="14183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/>
              <a:t>Government</a:t>
            </a:r>
          </a:p>
        </p:txBody>
      </p:sp>
      <p:cxnSp>
        <p:nvCxnSpPr>
          <p:cNvPr id="5" name="Conector recto de flecha 4">
            <a:extLst>
              <a:ext uri="{FF2B5EF4-FFF2-40B4-BE49-F238E27FC236}">
                <a16:creationId xmlns:a16="http://schemas.microsoft.com/office/drawing/2014/main" xmlns="" id="{75B1D6A0-23FE-431C-B81F-7EC4FE20CD86}"/>
              </a:ext>
            </a:extLst>
          </p:cNvPr>
          <p:cNvCxnSpPr/>
          <p:nvPr/>
        </p:nvCxnSpPr>
        <p:spPr>
          <a:xfrm flipH="1">
            <a:off x="5535152" y="3942949"/>
            <a:ext cx="1078209" cy="0"/>
          </a:xfrm>
          <a:prstGeom prst="straightConnector1">
            <a:avLst/>
          </a:prstGeom>
          <a:ln w="41275"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ector recto de flecha 7">
            <a:extLst>
              <a:ext uri="{FF2B5EF4-FFF2-40B4-BE49-F238E27FC236}">
                <a16:creationId xmlns:a16="http://schemas.microsoft.com/office/drawing/2014/main" xmlns="" id="{FF20B0CD-F421-446A-815C-4BFA2F0F1CD0}"/>
              </a:ext>
            </a:extLst>
          </p:cNvPr>
          <p:cNvCxnSpPr/>
          <p:nvPr/>
        </p:nvCxnSpPr>
        <p:spPr>
          <a:xfrm>
            <a:off x="5549686" y="4134320"/>
            <a:ext cx="1097855" cy="0"/>
          </a:xfrm>
          <a:prstGeom prst="straightConnector1">
            <a:avLst/>
          </a:prstGeom>
          <a:ln w="412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ector recto de flecha 40">
            <a:extLst>
              <a:ext uri="{FF2B5EF4-FFF2-40B4-BE49-F238E27FC236}">
                <a16:creationId xmlns:a16="http://schemas.microsoft.com/office/drawing/2014/main" xmlns="" id="{C4032749-7123-4763-BB7F-B01FF08E8180}"/>
              </a:ext>
            </a:extLst>
          </p:cNvPr>
          <p:cNvCxnSpPr>
            <a:cxnSpLocks/>
          </p:cNvCxnSpPr>
          <p:nvPr/>
        </p:nvCxnSpPr>
        <p:spPr>
          <a:xfrm>
            <a:off x="2819722" y="4146785"/>
            <a:ext cx="834786" cy="0"/>
          </a:xfrm>
          <a:prstGeom prst="straightConnector1">
            <a:avLst/>
          </a:prstGeom>
          <a:ln w="41275"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ector recto de flecha 41">
            <a:extLst>
              <a:ext uri="{FF2B5EF4-FFF2-40B4-BE49-F238E27FC236}">
                <a16:creationId xmlns:a16="http://schemas.microsoft.com/office/drawing/2014/main" xmlns="" id="{A135F8A3-89D6-4756-AD7D-AA56AD725FFD}"/>
              </a:ext>
            </a:extLst>
          </p:cNvPr>
          <p:cNvCxnSpPr>
            <a:cxnSpLocks/>
          </p:cNvCxnSpPr>
          <p:nvPr/>
        </p:nvCxnSpPr>
        <p:spPr>
          <a:xfrm flipH="1">
            <a:off x="2749081" y="3974123"/>
            <a:ext cx="920446" cy="0"/>
          </a:xfrm>
          <a:prstGeom prst="straightConnector1">
            <a:avLst/>
          </a:prstGeom>
          <a:ln w="41275">
            <a:solidFill>
              <a:schemeClr val="tx1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CuadroTexto 42">
            <a:extLst>
              <a:ext uri="{FF2B5EF4-FFF2-40B4-BE49-F238E27FC236}">
                <a16:creationId xmlns:a16="http://schemas.microsoft.com/office/drawing/2014/main" xmlns="" id="{16F300FF-EC07-40EC-8C4D-559F796F4D8F}"/>
              </a:ext>
            </a:extLst>
          </p:cNvPr>
          <p:cNvSpPr txBox="1"/>
          <p:nvPr/>
        </p:nvSpPr>
        <p:spPr>
          <a:xfrm>
            <a:off x="2643485" y="3600578"/>
            <a:ext cx="130074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i="1" dirty="0"/>
              <a:t>Public goods</a:t>
            </a:r>
          </a:p>
        </p:txBody>
      </p:sp>
      <p:sp>
        <p:nvSpPr>
          <p:cNvPr id="45" name="CuadroTexto 44">
            <a:extLst>
              <a:ext uri="{FF2B5EF4-FFF2-40B4-BE49-F238E27FC236}">
                <a16:creationId xmlns:a16="http://schemas.microsoft.com/office/drawing/2014/main" xmlns="" id="{0CA64EE0-DB4E-46F0-ACC1-F52296401272}"/>
              </a:ext>
            </a:extLst>
          </p:cNvPr>
          <p:cNvSpPr txBox="1"/>
          <p:nvPr/>
        </p:nvSpPr>
        <p:spPr>
          <a:xfrm>
            <a:off x="2624745" y="4168104"/>
            <a:ext cx="130074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Taxes</a:t>
            </a:r>
          </a:p>
        </p:txBody>
      </p:sp>
      <p:sp>
        <p:nvSpPr>
          <p:cNvPr id="46" name="CuadroTexto 45">
            <a:extLst>
              <a:ext uri="{FF2B5EF4-FFF2-40B4-BE49-F238E27FC236}">
                <a16:creationId xmlns:a16="http://schemas.microsoft.com/office/drawing/2014/main" xmlns="" id="{CBDF0B72-132F-43B8-B254-B0701204C24B}"/>
              </a:ext>
            </a:extLst>
          </p:cNvPr>
          <p:cNvSpPr txBox="1"/>
          <p:nvPr/>
        </p:nvSpPr>
        <p:spPr>
          <a:xfrm>
            <a:off x="5386173" y="3579182"/>
            <a:ext cx="130074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Taxes</a:t>
            </a:r>
          </a:p>
        </p:txBody>
      </p:sp>
      <p:sp>
        <p:nvSpPr>
          <p:cNvPr id="47" name="CuadroTexto 46">
            <a:extLst>
              <a:ext uri="{FF2B5EF4-FFF2-40B4-BE49-F238E27FC236}">
                <a16:creationId xmlns:a16="http://schemas.microsoft.com/office/drawing/2014/main" xmlns="" id="{0E6BCD5D-4A50-4CD4-9B32-6A63EF227A51}"/>
              </a:ext>
            </a:extLst>
          </p:cNvPr>
          <p:cNvSpPr txBox="1"/>
          <p:nvPr/>
        </p:nvSpPr>
        <p:spPr>
          <a:xfrm>
            <a:off x="5448374" y="4146786"/>
            <a:ext cx="130074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i="1" dirty="0"/>
              <a:t>Public goods</a:t>
            </a:r>
          </a:p>
        </p:txBody>
      </p:sp>
      <p:cxnSp>
        <p:nvCxnSpPr>
          <p:cNvPr id="11" name="Conector recto de flecha 10">
            <a:extLst>
              <a:ext uri="{FF2B5EF4-FFF2-40B4-BE49-F238E27FC236}">
                <a16:creationId xmlns:a16="http://schemas.microsoft.com/office/drawing/2014/main" xmlns="" id="{B1B66883-2AE6-49CD-ABFD-20446AA878C1}"/>
              </a:ext>
            </a:extLst>
          </p:cNvPr>
          <p:cNvCxnSpPr>
            <a:cxnSpLocks/>
          </p:cNvCxnSpPr>
          <p:nvPr/>
        </p:nvCxnSpPr>
        <p:spPr>
          <a:xfrm>
            <a:off x="4387265" y="2754130"/>
            <a:ext cx="0" cy="437862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ector recto de flecha 52">
            <a:extLst>
              <a:ext uri="{FF2B5EF4-FFF2-40B4-BE49-F238E27FC236}">
                <a16:creationId xmlns:a16="http://schemas.microsoft.com/office/drawing/2014/main" xmlns="" id="{0DCDE58E-7CBD-4A68-ABAC-6AC9CCF56DBA}"/>
              </a:ext>
            </a:extLst>
          </p:cNvPr>
          <p:cNvCxnSpPr>
            <a:cxnSpLocks/>
            <a:stCxn id="57" idx="3"/>
          </p:cNvCxnSpPr>
          <p:nvPr/>
        </p:nvCxnSpPr>
        <p:spPr>
          <a:xfrm flipH="1">
            <a:off x="4422859" y="5311080"/>
            <a:ext cx="9727" cy="410956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ector recto de flecha 53">
            <a:extLst>
              <a:ext uri="{FF2B5EF4-FFF2-40B4-BE49-F238E27FC236}">
                <a16:creationId xmlns:a16="http://schemas.microsoft.com/office/drawing/2014/main" xmlns="" id="{4BA2C1E5-C171-4664-9DE2-EC7611192BFF}"/>
              </a:ext>
            </a:extLst>
          </p:cNvPr>
          <p:cNvCxnSpPr>
            <a:cxnSpLocks/>
          </p:cNvCxnSpPr>
          <p:nvPr/>
        </p:nvCxnSpPr>
        <p:spPr>
          <a:xfrm>
            <a:off x="4572000" y="2708920"/>
            <a:ext cx="0" cy="446236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prstDash val="sysDash"/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onector recto de flecha 54">
            <a:extLst>
              <a:ext uri="{FF2B5EF4-FFF2-40B4-BE49-F238E27FC236}">
                <a16:creationId xmlns:a16="http://schemas.microsoft.com/office/drawing/2014/main" xmlns="" id="{A24CC234-A798-49EF-8FC2-8998741C2D82}"/>
              </a:ext>
            </a:extLst>
          </p:cNvPr>
          <p:cNvCxnSpPr>
            <a:cxnSpLocks/>
          </p:cNvCxnSpPr>
          <p:nvPr/>
        </p:nvCxnSpPr>
        <p:spPr>
          <a:xfrm>
            <a:off x="4644008" y="5085184"/>
            <a:ext cx="0" cy="436299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CuadroTexto 55">
            <a:extLst>
              <a:ext uri="{FF2B5EF4-FFF2-40B4-BE49-F238E27FC236}">
                <a16:creationId xmlns:a16="http://schemas.microsoft.com/office/drawing/2014/main" xmlns="" id="{FBA8C4CD-42FA-49C5-B8B6-5321A8F23B34}"/>
              </a:ext>
            </a:extLst>
          </p:cNvPr>
          <p:cNvSpPr txBox="1"/>
          <p:nvPr/>
        </p:nvSpPr>
        <p:spPr>
          <a:xfrm>
            <a:off x="3131840" y="2708920"/>
            <a:ext cx="11297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Goods</a:t>
            </a:r>
            <a:r>
              <a:rPr lang="en-GB" sz="1400" dirty="0" smtClean="0"/>
              <a:t>/</a:t>
            </a:r>
          </a:p>
          <a:p>
            <a:pPr algn="ctr"/>
            <a:r>
              <a:rPr lang="en-GB" sz="1400" dirty="0" smtClean="0"/>
              <a:t>services</a:t>
            </a:r>
            <a:endParaRPr lang="en-GB" sz="1400" dirty="0"/>
          </a:p>
        </p:txBody>
      </p:sp>
      <p:sp>
        <p:nvSpPr>
          <p:cNvPr id="57" name="CuadroTexto 56">
            <a:extLst>
              <a:ext uri="{FF2B5EF4-FFF2-40B4-BE49-F238E27FC236}">
                <a16:creationId xmlns:a16="http://schemas.microsoft.com/office/drawing/2014/main" xmlns="" id="{B2DA060D-6CCD-4F9F-966D-7C79FE5D7CA1}"/>
              </a:ext>
            </a:extLst>
          </p:cNvPr>
          <p:cNvSpPr txBox="1"/>
          <p:nvPr/>
        </p:nvSpPr>
        <p:spPr>
          <a:xfrm>
            <a:off x="3131840" y="5157192"/>
            <a:ext cx="130074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400" dirty="0"/>
              <a:t>Expenditures</a:t>
            </a:r>
          </a:p>
        </p:txBody>
      </p:sp>
      <p:sp>
        <p:nvSpPr>
          <p:cNvPr id="58" name="CuadroTexto 57">
            <a:extLst>
              <a:ext uri="{FF2B5EF4-FFF2-40B4-BE49-F238E27FC236}">
                <a16:creationId xmlns:a16="http://schemas.microsoft.com/office/drawing/2014/main" xmlns="" id="{A00EF0A4-0045-4C0B-9163-84324B62BFAA}"/>
              </a:ext>
            </a:extLst>
          </p:cNvPr>
          <p:cNvSpPr txBox="1"/>
          <p:nvPr/>
        </p:nvSpPr>
        <p:spPr>
          <a:xfrm>
            <a:off x="4644008" y="2780928"/>
            <a:ext cx="130074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Expenditures</a:t>
            </a:r>
          </a:p>
        </p:txBody>
      </p:sp>
      <p:sp>
        <p:nvSpPr>
          <p:cNvPr id="59" name="CuadroTexto 58">
            <a:extLst>
              <a:ext uri="{FF2B5EF4-FFF2-40B4-BE49-F238E27FC236}">
                <a16:creationId xmlns:a16="http://schemas.microsoft.com/office/drawing/2014/main" xmlns="" id="{BCAA992D-3376-4F55-8078-11174510DF7E}"/>
              </a:ext>
            </a:extLst>
          </p:cNvPr>
          <p:cNvSpPr txBox="1"/>
          <p:nvPr/>
        </p:nvSpPr>
        <p:spPr>
          <a:xfrm>
            <a:off x="4499992" y="5157192"/>
            <a:ext cx="130074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Resources</a:t>
            </a:r>
          </a:p>
        </p:txBody>
      </p:sp>
      <p:pic>
        <p:nvPicPr>
          <p:cNvPr id="5122" name="Picture 2" descr="Resultado de imagen de instituto nacional de estadistica dibujo">
            <a:extLst>
              <a:ext uri="{FF2B5EF4-FFF2-40B4-BE49-F238E27FC236}">
                <a16:creationId xmlns:a16="http://schemas.microsoft.com/office/drawing/2014/main" xmlns="" id="{0E75ABB2-4261-4715-AA02-43E7005862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001803" y="4276849"/>
            <a:ext cx="1100458" cy="610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CuadroTexto 14">
            <a:extLst>
              <a:ext uri="{FF2B5EF4-FFF2-40B4-BE49-F238E27FC236}">
                <a16:creationId xmlns:a16="http://schemas.microsoft.com/office/drawing/2014/main" xmlns="" id="{167B90AF-8A3C-40D8-B338-14C0EBF8A001}"/>
              </a:ext>
            </a:extLst>
          </p:cNvPr>
          <p:cNvSpPr txBox="1"/>
          <p:nvPr/>
        </p:nvSpPr>
        <p:spPr>
          <a:xfrm>
            <a:off x="4839711" y="4310396"/>
            <a:ext cx="685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7030A0"/>
                </a:solidFill>
              </a:rPr>
              <a:t>NSI</a:t>
            </a:r>
          </a:p>
        </p:txBody>
      </p:sp>
      <p:sp>
        <p:nvSpPr>
          <p:cNvPr id="17" name="Elipse 16">
            <a:extLst>
              <a:ext uri="{FF2B5EF4-FFF2-40B4-BE49-F238E27FC236}">
                <a16:creationId xmlns:a16="http://schemas.microsoft.com/office/drawing/2014/main" xmlns="" id="{7DB90784-65FC-4FC9-A893-2C2D455184B4}"/>
              </a:ext>
            </a:extLst>
          </p:cNvPr>
          <p:cNvSpPr/>
          <p:nvPr/>
        </p:nvSpPr>
        <p:spPr>
          <a:xfrm>
            <a:off x="3740338" y="3176318"/>
            <a:ext cx="1714329" cy="1811230"/>
          </a:xfrm>
          <a:prstGeom prst="ellipse">
            <a:avLst/>
          </a:prstGeom>
          <a:noFill/>
          <a:ln w="222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62" name="Conector recto de flecha 61">
            <a:extLst>
              <a:ext uri="{FF2B5EF4-FFF2-40B4-BE49-F238E27FC236}">
                <a16:creationId xmlns:a16="http://schemas.microsoft.com/office/drawing/2014/main" xmlns="" id="{AB2A22FE-5009-4889-B14D-23042513C50A}"/>
              </a:ext>
            </a:extLst>
          </p:cNvPr>
          <p:cNvCxnSpPr/>
          <p:nvPr/>
        </p:nvCxnSpPr>
        <p:spPr>
          <a:xfrm>
            <a:off x="5259152" y="4454562"/>
            <a:ext cx="1354209" cy="0"/>
          </a:xfrm>
          <a:prstGeom prst="straightConnector1">
            <a:avLst/>
          </a:prstGeom>
          <a:ln w="22225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ector recto de flecha 66">
            <a:extLst>
              <a:ext uri="{FF2B5EF4-FFF2-40B4-BE49-F238E27FC236}">
                <a16:creationId xmlns:a16="http://schemas.microsoft.com/office/drawing/2014/main" xmlns="" id="{EFCD06B9-B8D6-4926-AB67-C166F920F789}"/>
              </a:ext>
            </a:extLst>
          </p:cNvPr>
          <p:cNvCxnSpPr/>
          <p:nvPr/>
        </p:nvCxnSpPr>
        <p:spPr>
          <a:xfrm>
            <a:off x="2812798" y="4495062"/>
            <a:ext cx="1354209" cy="0"/>
          </a:xfrm>
          <a:prstGeom prst="straightConnector1">
            <a:avLst/>
          </a:prstGeom>
          <a:ln w="22225">
            <a:solidFill>
              <a:srgbClr val="7030A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onector recto de flecha 67">
            <a:extLst>
              <a:ext uri="{FF2B5EF4-FFF2-40B4-BE49-F238E27FC236}">
                <a16:creationId xmlns:a16="http://schemas.microsoft.com/office/drawing/2014/main" xmlns="" id="{38411C00-1C6F-4A1E-8CD5-AF2B8E40F9DB}"/>
              </a:ext>
            </a:extLst>
          </p:cNvPr>
          <p:cNvCxnSpPr/>
          <p:nvPr/>
        </p:nvCxnSpPr>
        <p:spPr>
          <a:xfrm>
            <a:off x="5259152" y="4591682"/>
            <a:ext cx="1354209" cy="0"/>
          </a:xfrm>
          <a:prstGeom prst="straightConnector1">
            <a:avLst/>
          </a:prstGeom>
          <a:ln w="22225">
            <a:solidFill>
              <a:srgbClr val="7030A0"/>
            </a:solidFill>
            <a:prstDash val="sysDash"/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Conector recto de flecha 68">
            <a:extLst>
              <a:ext uri="{FF2B5EF4-FFF2-40B4-BE49-F238E27FC236}">
                <a16:creationId xmlns:a16="http://schemas.microsoft.com/office/drawing/2014/main" xmlns="" id="{7DD2CED7-73EE-4DE3-8EAE-4513C139499F}"/>
              </a:ext>
            </a:extLst>
          </p:cNvPr>
          <p:cNvCxnSpPr/>
          <p:nvPr/>
        </p:nvCxnSpPr>
        <p:spPr>
          <a:xfrm>
            <a:off x="2802806" y="4612392"/>
            <a:ext cx="1354209" cy="0"/>
          </a:xfrm>
          <a:prstGeom prst="straightConnector1">
            <a:avLst/>
          </a:prstGeom>
          <a:ln w="22225">
            <a:solidFill>
              <a:srgbClr val="7030A0"/>
            </a:solidFill>
            <a:prstDash val="sysDash"/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Conector recto de flecha 69">
            <a:extLst>
              <a:ext uri="{FF2B5EF4-FFF2-40B4-BE49-F238E27FC236}">
                <a16:creationId xmlns:a16="http://schemas.microsoft.com/office/drawing/2014/main" xmlns="" id="{E93EB413-4E23-4632-9FBC-B1623FBB2E55}"/>
              </a:ext>
            </a:extLst>
          </p:cNvPr>
          <p:cNvCxnSpPr>
            <a:cxnSpLocks/>
          </p:cNvCxnSpPr>
          <p:nvPr/>
        </p:nvCxnSpPr>
        <p:spPr>
          <a:xfrm flipV="1">
            <a:off x="4175083" y="2793703"/>
            <a:ext cx="0" cy="1610500"/>
          </a:xfrm>
          <a:prstGeom prst="straightConnector1">
            <a:avLst/>
          </a:prstGeom>
          <a:ln w="22225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Conector recto de flecha 79">
            <a:extLst>
              <a:ext uri="{FF2B5EF4-FFF2-40B4-BE49-F238E27FC236}">
                <a16:creationId xmlns:a16="http://schemas.microsoft.com/office/drawing/2014/main" xmlns="" id="{C8474037-2A47-4944-A27F-B85078CE6015}"/>
              </a:ext>
            </a:extLst>
          </p:cNvPr>
          <p:cNvCxnSpPr>
            <a:cxnSpLocks/>
          </p:cNvCxnSpPr>
          <p:nvPr/>
        </p:nvCxnSpPr>
        <p:spPr>
          <a:xfrm flipV="1">
            <a:off x="4290632" y="2795327"/>
            <a:ext cx="0" cy="1610500"/>
          </a:xfrm>
          <a:prstGeom prst="straightConnector1">
            <a:avLst/>
          </a:prstGeom>
          <a:ln w="22225">
            <a:solidFill>
              <a:srgbClr val="7030A0"/>
            </a:solidFill>
            <a:prstDash val="sysDash"/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Conector recto de flecha 80">
            <a:extLst>
              <a:ext uri="{FF2B5EF4-FFF2-40B4-BE49-F238E27FC236}">
                <a16:creationId xmlns:a16="http://schemas.microsoft.com/office/drawing/2014/main" xmlns="" id="{74D2B255-BFEE-4465-861D-9CE6C94E256C}"/>
              </a:ext>
            </a:extLst>
          </p:cNvPr>
          <p:cNvCxnSpPr>
            <a:cxnSpLocks/>
          </p:cNvCxnSpPr>
          <p:nvPr/>
        </p:nvCxnSpPr>
        <p:spPr>
          <a:xfrm flipV="1">
            <a:off x="4970802" y="4662470"/>
            <a:ext cx="0" cy="793182"/>
          </a:xfrm>
          <a:prstGeom prst="straightConnector1">
            <a:avLst/>
          </a:prstGeom>
          <a:ln w="22225">
            <a:solidFill>
              <a:srgbClr val="7030A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Conector recto de flecha 86">
            <a:extLst>
              <a:ext uri="{FF2B5EF4-FFF2-40B4-BE49-F238E27FC236}">
                <a16:creationId xmlns:a16="http://schemas.microsoft.com/office/drawing/2014/main" xmlns="" id="{4208CFB3-B41F-4B30-A449-B74A178F3532}"/>
              </a:ext>
            </a:extLst>
          </p:cNvPr>
          <p:cNvCxnSpPr>
            <a:cxnSpLocks/>
          </p:cNvCxnSpPr>
          <p:nvPr/>
        </p:nvCxnSpPr>
        <p:spPr>
          <a:xfrm flipV="1">
            <a:off x="5112212" y="4670983"/>
            <a:ext cx="0" cy="793182"/>
          </a:xfrm>
          <a:prstGeom prst="straightConnector1">
            <a:avLst/>
          </a:prstGeom>
          <a:ln w="22225">
            <a:solidFill>
              <a:srgbClr val="7030A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Conector recto de flecha 87">
            <a:extLst>
              <a:ext uri="{FF2B5EF4-FFF2-40B4-BE49-F238E27FC236}">
                <a16:creationId xmlns:a16="http://schemas.microsoft.com/office/drawing/2014/main" xmlns="" id="{2CA30408-3A88-4E78-BAD1-FD2004D8DD38}"/>
              </a:ext>
            </a:extLst>
          </p:cNvPr>
          <p:cNvCxnSpPr>
            <a:cxnSpLocks/>
          </p:cNvCxnSpPr>
          <p:nvPr/>
        </p:nvCxnSpPr>
        <p:spPr>
          <a:xfrm flipV="1">
            <a:off x="4706454" y="4201377"/>
            <a:ext cx="0" cy="287576"/>
          </a:xfrm>
          <a:prstGeom prst="straightConnector1">
            <a:avLst/>
          </a:prstGeom>
          <a:ln w="22225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Conector recto de flecha 90">
            <a:extLst>
              <a:ext uri="{FF2B5EF4-FFF2-40B4-BE49-F238E27FC236}">
                <a16:creationId xmlns:a16="http://schemas.microsoft.com/office/drawing/2014/main" xmlns="" id="{2A9CB2C0-8C92-4A4C-817B-20AAAAC411CA}"/>
              </a:ext>
            </a:extLst>
          </p:cNvPr>
          <p:cNvCxnSpPr>
            <a:cxnSpLocks/>
          </p:cNvCxnSpPr>
          <p:nvPr/>
        </p:nvCxnSpPr>
        <p:spPr>
          <a:xfrm flipV="1">
            <a:off x="4829852" y="4235006"/>
            <a:ext cx="0" cy="287576"/>
          </a:xfrm>
          <a:prstGeom prst="straightConnector1">
            <a:avLst/>
          </a:prstGeom>
          <a:ln w="22225">
            <a:solidFill>
              <a:srgbClr val="7030A0"/>
            </a:solidFill>
            <a:prstDash val="sysDash"/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12" name="CuadroTexto 4111">
            <a:extLst>
              <a:ext uri="{FF2B5EF4-FFF2-40B4-BE49-F238E27FC236}">
                <a16:creationId xmlns:a16="http://schemas.microsoft.com/office/drawing/2014/main" xmlns="" id="{86787B54-3111-44CF-ABCA-0263EA5E11CB}"/>
              </a:ext>
            </a:extLst>
          </p:cNvPr>
          <p:cNvSpPr txBox="1"/>
          <p:nvPr/>
        </p:nvSpPr>
        <p:spPr>
          <a:xfrm>
            <a:off x="6588224" y="908720"/>
            <a:ext cx="6480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rgbClr val="7030A0"/>
                </a:solidFill>
              </a:rPr>
              <a:t>Raw data</a:t>
            </a:r>
          </a:p>
        </p:txBody>
      </p:sp>
      <p:cxnSp>
        <p:nvCxnSpPr>
          <p:cNvPr id="4114" name="Conector recto 4113">
            <a:extLst>
              <a:ext uri="{FF2B5EF4-FFF2-40B4-BE49-F238E27FC236}">
                <a16:creationId xmlns:a16="http://schemas.microsoft.com/office/drawing/2014/main" xmlns="" id="{863DA85E-DDC5-4CF0-9B9D-57FE5E7FDA48}"/>
              </a:ext>
            </a:extLst>
          </p:cNvPr>
          <p:cNvCxnSpPr/>
          <p:nvPr/>
        </p:nvCxnSpPr>
        <p:spPr>
          <a:xfrm>
            <a:off x="6012160" y="1124744"/>
            <a:ext cx="497500" cy="0"/>
          </a:xfrm>
          <a:prstGeom prst="line">
            <a:avLst/>
          </a:prstGeom>
          <a:ln w="19050">
            <a:solidFill>
              <a:srgbClr val="7030A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16" name="Conector recto 4115">
            <a:extLst>
              <a:ext uri="{FF2B5EF4-FFF2-40B4-BE49-F238E27FC236}">
                <a16:creationId xmlns:a16="http://schemas.microsoft.com/office/drawing/2014/main" xmlns="" id="{AEBC3D9C-5671-4A50-8E9A-04ED002FE5CF}"/>
              </a:ext>
            </a:extLst>
          </p:cNvPr>
          <p:cNvCxnSpPr/>
          <p:nvPr/>
        </p:nvCxnSpPr>
        <p:spPr>
          <a:xfrm>
            <a:off x="7308304" y="1124744"/>
            <a:ext cx="488503" cy="0"/>
          </a:xfrm>
          <a:prstGeom prst="line">
            <a:avLst/>
          </a:pr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CuadroTexto 97">
            <a:extLst>
              <a:ext uri="{FF2B5EF4-FFF2-40B4-BE49-F238E27FC236}">
                <a16:creationId xmlns:a16="http://schemas.microsoft.com/office/drawing/2014/main" xmlns="" id="{93253573-2077-4842-AEA3-DEA591BE67E3}"/>
              </a:ext>
            </a:extLst>
          </p:cNvPr>
          <p:cNvSpPr txBox="1"/>
          <p:nvPr/>
        </p:nvSpPr>
        <p:spPr>
          <a:xfrm>
            <a:off x="7812360" y="908720"/>
            <a:ext cx="10871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rgbClr val="7030A0"/>
                </a:solidFill>
              </a:rPr>
              <a:t>Statistical products</a:t>
            </a:r>
          </a:p>
        </p:txBody>
      </p:sp>
      <p:pic>
        <p:nvPicPr>
          <p:cNvPr id="71" name="Picture 2" descr="Resultado de imagen de house">
            <a:extLst>
              <a:ext uri="{FF2B5EF4-FFF2-40B4-BE49-F238E27FC236}">
                <a16:creationId xmlns:a16="http://schemas.microsoft.com/office/drawing/2014/main" xmlns="" id="{0B0BFB26-4FD2-48C3-A7A3-3C223457B4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20111" y="3163696"/>
            <a:ext cx="1383574" cy="16088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0222444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683568" y="620688"/>
            <a:ext cx="7800242" cy="993773"/>
          </a:xfrm>
        </p:spPr>
        <p:txBody>
          <a:bodyPr>
            <a:normAutofit/>
          </a:bodyPr>
          <a:lstStyle/>
          <a:p>
            <a:r>
              <a:rPr lang="en-GB" sz="4000" b="1" dirty="0">
                <a:latin typeface="+mn-lt"/>
              </a:rPr>
              <a:t>The statistical system</a:t>
            </a:r>
          </a:p>
        </p:txBody>
      </p:sp>
      <p:sp>
        <p:nvSpPr>
          <p:cNvPr id="2" name="Rectángulo: esquinas redondeadas 1">
            <a:extLst>
              <a:ext uri="{FF2B5EF4-FFF2-40B4-BE49-F238E27FC236}">
                <a16:creationId xmlns:a16="http://schemas.microsoft.com/office/drawing/2014/main" xmlns="" id="{AC603496-6D83-454D-96A2-1B7B87DD8A3A}"/>
              </a:ext>
            </a:extLst>
          </p:cNvPr>
          <p:cNvSpPr/>
          <p:nvPr/>
        </p:nvSpPr>
        <p:spPr>
          <a:xfrm>
            <a:off x="3522389" y="2032279"/>
            <a:ext cx="2012763" cy="61295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Product market</a:t>
            </a:r>
          </a:p>
        </p:txBody>
      </p:sp>
      <p:sp>
        <p:nvSpPr>
          <p:cNvPr id="6" name="Rectángulo: esquinas redondeadas 5">
            <a:extLst>
              <a:ext uri="{FF2B5EF4-FFF2-40B4-BE49-F238E27FC236}">
                <a16:creationId xmlns:a16="http://schemas.microsoft.com/office/drawing/2014/main" xmlns="" id="{6A0D0271-880E-4E31-AD4D-612726F43CB3}"/>
              </a:ext>
            </a:extLst>
          </p:cNvPr>
          <p:cNvSpPr/>
          <p:nvPr/>
        </p:nvSpPr>
        <p:spPr>
          <a:xfrm>
            <a:off x="3522390" y="5572490"/>
            <a:ext cx="2012763" cy="61295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Factor market</a:t>
            </a:r>
          </a:p>
        </p:txBody>
      </p:sp>
      <p:pic>
        <p:nvPicPr>
          <p:cNvPr id="3078" name="Picture 6" descr="Resultado de imagen de dibujo fabrica">
            <a:extLst>
              <a:ext uri="{FF2B5EF4-FFF2-40B4-BE49-F238E27FC236}">
                <a16:creationId xmlns:a16="http://schemas.microsoft.com/office/drawing/2014/main" xmlns="" id="{0E1C27D3-ACFC-4FFA-B446-5F9D175C34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06089" y="3275764"/>
            <a:ext cx="2513634" cy="13967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4" name="CuadroTexto 43">
            <a:extLst>
              <a:ext uri="{FF2B5EF4-FFF2-40B4-BE49-F238E27FC236}">
                <a16:creationId xmlns:a16="http://schemas.microsoft.com/office/drawing/2014/main" xmlns="" id="{D28AAAB3-7642-4E1E-8894-D60E9D83E2D9}"/>
              </a:ext>
            </a:extLst>
          </p:cNvPr>
          <p:cNvSpPr txBox="1"/>
          <p:nvPr/>
        </p:nvSpPr>
        <p:spPr>
          <a:xfrm>
            <a:off x="6732240" y="4725144"/>
            <a:ext cx="16578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/>
              <a:t>Households</a:t>
            </a:r>
          </a:p>
        </p:txBody>
      </p:sp>
      <p:sp>
        <p:nvSpPr>
          <p:cNvPr id="48" name="CuadroTexto 47">
            <a:extLst>
              <a:ext uri="{FF2B5EF4-FFF2-40B4-BE49-F238E27FC236}">
                <a16:creationId xmlns:a16="http://schemas.microsoft.com/office/drawing/2014/main" xmlns="" id="{8BAADBF5-A5C0-4F0B-8864-EC6BE80514D7}"/>
              </a:ext>
            </a:extLst>
          </p:cNvPr>
          <p:cNvSpPr txBox="1"/>
          <p:nvPr/>
        </p:nvSpPr>
        <p:spPr>
          <a:xfrm>
            <a:off x="733980" y="4706202"/>
            <a:ext cx="16578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/>
              <a:t>Firms</a:t>
            </a:r>
          </a:p>
        </p:txBody>
      </p:sp>
      <p:pic>
        <p:nvPicPr>
          <p:cNvPr id="4098" name="Picture 2" descr="Resultado de imagen de dibujo gobierno">
            <a:extLst>
              <a:ext uri="{FF2B5EF4-FFF2-40B4-BE49-F238E27FC236}">
                <a16:creationId xmlns:a16="http://schemas.microsoft.com/office/drawing/2014/main" xmlns="" id="{A3CD39CC-EBAE-42EF-8378-F9699BD1B8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056661" y="3136314"/>
            <a:ext cx="1119139" cy="9545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5" name="CuadroTexto 34">
            <a:extLst>
              <a:ext uri="{FF2B5EF4-FFF2-40B4-BE49-F238E27FC236}">
                <a16:creationId xmlns:a16="http://schemas.microsoft.com/office/drawing/2014/main" xmlns="" id="{F7F5B7AE-633A-4E08-9ED4-83E3CD179F0A}"/>
              </a:ext>
            </a:extLst>
          </p:cNvPr>
          <p:cNvSpPr txBox="1"/>
          <p:nvPr/>
        </p:nvSpPr>
        <p:spPr>
          <a:xfrm>
            <a:off x="3962166" y="3813365"/>
            <a:ext cx="14183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/>
              <a:t>Government</a:t>
            </a:r>
          </a:p>
        </p:txBody>
      </p:sp>
      <p:cxnSp>
        <p:nvCxnSpPr>
          <p:cNvPr id="5" name="Conector recto de flecha 4">
            <a:extLst>
              <a:ext uri="{FF2B5EF4-FFF2-40B4-BE49-F238E27FC236}">
                <a16:creationId xmlns:a16="http://schemas.microsoft.com/office/drawing/2014/main" xmlns="" id="{75B1D6A0-23FE-431C-B81F-7EC4FE20CD86}"/>
              </a:ext>
            </a:extLst>
          </p:cNvPr>
          <p:cNvCxnSpPr/>
          <p:nvPr/>
        </p:nvCxnSpPr>
        <p:spPr>
          <a:xfrm flipH="1">
            <a:off x="5535152" y="3942949"/>
            <a:ext cx="1078209" cy="0"/>
          </a:xfrm>
          <a:prstGeom prst="straightConnector1">
            <a:avLst/>
          </a:prstGeom>
          <a:ln w="41275">
            <a:solidFill>
              <a:srgbClr val="7030A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ector recto de flecha 7">
            <a:extLst>
              <a:ext uri="{FF2B5EF4-FFF2-40B4-BE49-F238E27FC236}">
                <a16:creationId xmlns:a16="http://schemas.microsoft.com/office/drawing/2014/main" xmlns="" id="{FF20B0CD-F421-446A-815C-4BFA2F0F1CD0}"/>
              </a:ext>
            </a:extLst>
          </p:cNvPr>
          <p:cNvCxnSpPr/>
          <p:nvPr/>
        </p:nvCxnSpPr>
        <p:spPr>
          <a:xfrm>
            <a:off x="5549686" y="4090824"/>
            <a:ext cx="1097855" cy="0"/>
          </a:xfrm>
          <a:prstGeom prst="straightConnector1">
            <a:avLst/>
          </a:prstGeom>
          <a:ln w="41275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ector recto de flecha 40">
            <a:extLst>
              <a:ext uri="{FF2B5EF4-FFF2-40B4-BE49-F238E27FC236}">
                <a16:creationId xmlns:a16="http://schemas.microsoft.com/office/drawing/2014/main" xmlns="" id="{C4032749-7123-4763-BB7F-B01FF08E8180}"/>
              </a:ext>
            </a:extLst>
          </p:cNvPr>
          <p:cNvCxnSpPr>
            <a:cxnSpLocks/>
          </p:cNvCxnSpPr>
          <p:nvPr/>
        </p:nvCxnSpPr>
        <p:spPr>
          <a:xfrm>
            <a:off x="2819722" y="4146785"/>
            <a:ext cx="834786" cy="0"/>
          </a:xfrm>
          <a:prstGeom prst="straightConnector1">
            <a:avLst/>
          </a:prstGeom>
          <a:ln w="41275">
            <a:solidFill>
              <a:srgbClr val="7030A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ector recto de flecha 41">
            <a:extLst>
              <a:ext uri="{FF2B5EF4-FFF2-40B4-BE49-F238E27FC236}">
                <a16:creationId xmlns:a16="http://schemas.microsoft.com/office/drawing/2014/main" xmlns="" id="{A135F8A3-89D6-4756-AD7D-AA56AD725FFD}"/>
              </a:ext>
            </a:extLst>
          </p:cNvPr>
          <p:cNvCxnSpPr>
            <a:cxnSpLocks/>
          </p:cNvCxnSpPr>
          <p:nvPr/>
        </p:nvCxnSpPr>
        <p:spPr>
          <a:xfrm flipH="1">
            <a:off x="2749081" y="3974123"/>
            <a:ext cx="920446" cy="0"/>
          </a:xfrm>
          <a:prstGeom prst="straightConnector1">
            <a:avLst/>
          </a:prstGeom>
          <a:ln w="41275">
            <a:solidFill>
              <a:srgbClr val="7030A0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CuadroTexto 42">
            <a:extLst>
              <a:ext uri="{FF2B5EF4-FFF2-40B4-BE49-F238E27FC236}">
                <a16:creationId xmlns:a16="http://schemas.microsoft.com/office/drawing/2014/main" xmlns="" id="{16F300FF-EC07-40EC-8C4D-559F796F4D8F}"/>
              </a:ext>
            </a:extLst>
          </p:cNvPr>
          <p:cNvSpPr txBox="1"/>
          <p:nvPr/>
        </p:nvSpPr>
        <p:spPr>
          <a:xfrm>
            <a:off x="2656965" y="3455984"/>
            <a:ext cx="13007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i="1" dirty="0">
                <a:solidFill>
                  <a:srgbClr val="7030A0"/>
                </a:solidFill>
              </a:rPr>
              <a:t>Statistical products</a:t>
            </a:r>
          </a:p>
        </p:txBody>
      </p:sp>
      <p:sp>
        <p:nvSpPr>
          <p:cNvPr id="45" name="CuadroTexto 44">
            <a:extLst>
              <a:ext uri="{FF2B5EF4-FFF2-40B4-BE49-F238E27FC236}">
                <a16:creationId xmlns:a16="http://schemas.microsoft.com/office/drawing/2014/main" xmlns="" id="{0CA64EE0-DB4E-46F0-ACC1-F52296401272}"/>
              </a:ext>
            </a:extLst>
          </p:cNvPr>
          <p:cNvSpPr txBox="1"/>
          <p:nvPr/>
        </p:nvSpPr>
        <p:spPr>
          <a:xfrm>
            <a:off x="2624745" y="4168104"/>
            <a:ext cx="130074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7030A0"/>
                </a:solidFill>
              </a:rPr>
              <a:t>Raw data</a:t>
            </a:r>
          </a:p>
        </p:txBody>
      </p:sp>
      <p:sp>
        <p:nvSpPr>
          <p:cNvPr id="46" name="CuadroTexto 45">
            <a:extLst>
              <a:ext uri="{FF2B5EF4-FFF2-40B4-BE49-F238E27FC236}">
                <a16:creationId xmlns:a16="http://schemas.microsoft.com/office/drawing/2014/main" xmlns="" id="{CBDF0B72-132F-43B8-B254-B0701204C24B}"/>
              </a:ext>
            </a:extLst>
          </p:cNvPr>
          <p:cNvSpPr txBox="1"/>
          <p:nvPr/>
        </p:nvSpPr>
        <p:spPr>
          <a:xfrm>
            <a:off x="3275856" y="5157192"/>
            <a:ext cx="130074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7030A0"/>
                </a:solidFill>
              </a:rPr>
              <a:t>Raw data</a:t>
            </a:r>
          </a:p>
        </p:txBody>
      </p:sp>
      <p:sp>
        <p:nvSpPr>
          <p:cNvPr id="47" name="CuadroTexto 46">
            <a:extLst>
              <a:ext uri="{FF2B5EF4-FFF2-40B4-BE49-F238E27FC236}">
                <a16:creationId xmlns:a16="http://schemas.microsoft.com/office/drawing/2014/main" xmlns="" id="{0E6BCD5D-4A50-4CD4-9B32-6A63EF227A51}"/>
              </a:ext>
            </a:extLst>
          </p:cNvPr>
          <p:cNvSpPr txBox="1"/>
          <p:nvPr/>
        </p:nvSpPr>
        <p:spPr>
          <a:xfrm>
            <a:off x="5448374" y="4227637"/>
            <a:ext cx="13007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i="1" dirty="0">
                <a:solidFill>
                  <a:srgbClr val="7030A0"/>
                </a:solidFill>
              </a:rPr>
              <a:t>Statistical products</a:t>
            </a:r>
          </a:p>
        </p:txBody>
      </p:sp>
      <p:pic>
        <p:nvPicPr>
          <p:cNvPr id="5122" name="Picture 2" descr="Resultado de imagen de instituto nacional de estadistica dibujo">
            <a:extLst>
              <a:ext uri="{FF2B5EF4-FFF2-40B4-BE49-F238E27FC236}">
                <a16:creationId xmlns:a16="http://schemas.microsoft.com/office/drawing/2014/main" xmlns="" id="{0E75ABB2-4261-4715-AA02-43E7005862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001803" y="4276849"/>
            <a:ext cx="1100458" cy="610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CuadroTexto 14">
            <a:extLst>
              <a:ext uri="{FF2B5EF4-FFF2-40B4-BE49-F238E27FC236}">
                <a16:creationId xmlns:a16="http://schemas.microsoft.com/office/drawing/2014/main" xmlns="" id="{167B90AF-8A3C-40D8-B338-14C0EBF8A001}"/>
              </a:ext>
            </a:extLst>
          </p:cNvPr>
          <p:cNvSpPr txBox="1"/>
          <p:nvPr/>
        </p:nvSpPr>
        <p:spPr>
          <a:xfrm>
            <a:off x="4839711" y="4310396"/>
            <a:ext cx="685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7030A0"/>
                </a:solidFill>
              </a:rPr>
              <a:t>NSI</a:t>
            </a:r>
          </a:p>
        </p:txBody>
      </p:sp>
      <p:sp>
        <p:nvSpPr>
          <p:cNvPr id="17" name="Elipse 16">
            <a:extLst>
              <a:ext uri="{FF2B5EF4-FFF2-40B4-BE49-F238E27FC236}">
                <a16:creationId xmlns:a16="http://schemas.microsoft.com/office/drawing/2014/main" xmlns="" id="{7DB90784-65FC-4FC9-A893-2C2D455184B4}"/>
              </a:ext>
            </a:extLst>
          </p:cNvPr>
          <p:cNvSpPr/>
          <p:nvPr/>
        </p:nvSpPr>
        <p:spPr>
          <a:xfrm>
            <a:off x="3740338" y="3028170"/>
            <a:ext cx="1767766" cy="1959379"/>
          </a:xfrm>
          <a:prstGeom prst="ellipse">
            <a:avLst/>
          </a:prstGeom>
          <a:noFill/>
          <a:ln w="222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70" name="Conector recto de flecha 69">
            <a:extLst>
              <a:ext uri="{FF2B5EF4-FFF2-40B4-BE49-F238E27FC236}">
                <a16:creationId xmlns:a16="http://schemas.microsoft.com/office/drawing/2014/main" xmlns="" id="{E93EB413-4E23-4632-9FBC-B1623FBB2E55}"/>
              </a:ext>
            </a:extLst>
          </p:cNvPr>
          <p:cNvCxnSpPr>
            <a:cxnSpLocks/>
          </p:cNvCxnSpPr>
          <p:nvPr/>
        </p:nvCxnSpPr>
        <p:spPr>
          <a:xfrm flipV="1">
            <a:off x="4085477" y="2699896"/>
            <a:ext cx="0" cy="1610500"/>
          </a:xfrm>
          <a:prstGeom prst="straightConnector1">
            <a:avLst/>
          </a:prstGeom>
          <a:ln w="254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Conector recto de flecha 79">
            <a:extLst>
              <a:ext uri="{FF2B5EF4-FFF2-40B4-BE49-F238E27FC236}">
                <a16:creationId xmlns:a16="http://schemas.microsoft.com/office/drawing/2014/main" xmlns="" id="{C8474037-2A47-4944-A27F-B85078CE6015}"/>
              </a:ext>
            </a:extLst>
          </p:cNvPr>
          <p:cNvCxnSpPr>
            <a:cxnSpLocks/>
          </p:cNvCxnSpPr>
          <p:nvPr/>
        </p:nvCxnSpPr>
        <p:spPr>
          <a:xfrm flipV="1">
            <a:off x="4290632" y="2711491"/>
            <a:ext cx="0" cy="1610500"/>
          </a:xfrm>
          <a:prstGeom prst="straightConnector1">
            <a:avLst/>
          </a:prstGeom>
          <a:ln w="25400">
            <a:solidFill>
              <a:srgbClr val="7030A0"/>
            </a:solidFill>
            <a:prstDash val="dash"/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Conector recto de flecha 80">
            <a:extLst>
              <a:ext uri="{FF2B5EF4-FFF2-40B4-BE49-F238E27FC236}">
                <a16:creationId xmlns:a16="http://schemas.microsoft.com/office/drawing/2014/main" xmlns="" id="{74D2B255-BFEE-4465-861D-9CE6C94E256C}"/>
              </a:ext>
            </a:extLst>
          </p:cNvPr>
          <p:cNvCxnSpPr>
            <a:cxnSpLocks/>
          </p:cNvCxnSpPr>
          <p:nvPr/>
        </p:nvCxnSpPr>
        <p:spPr>
          <a:xfrm flipV="1">
            <a:off x="4427984" y="5085184"/>
            <a:ext cx="0" cy="426906"/>
          </a:xfrm>
          <a:prstGeom prst="straightConnector1">
            <a:avLst/>
          </a:prstGeom>
          <a:ln w="25400">
            <a:solidFill>
              <a:srgbClr val="7030A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Conector recto de flecha 86">
            <a:extLst>
              <a:ext uri="{FF2B5EF4-FFF2-40B4-BE49-F238E27FC236}">
                <a16:creationId xmlns:a16="http://schemas.microsoft.com/office/drawing/2014/main" xmlns="" id="{4208CFB3-B41F-4B30-A449-B74A178F3532}"/>
              </a:ext>
            </a:extLst>
          </p:cNvPr>
          <p:cNvCxnSpPr>
            <a:cxnSpLocks/>
          </p:cNvCxnSpPr>
          <p:nvPr/>
        </p:nvCxnSpPr>
        <p:spPr>
          <a:xfrm flipV="1">
            <a:off x="4644008" y="5085184"/>
            <a:ext cx="0" cy="466178"/>
          </a:xfrm>
          <a:prstGeom prst="straightConnector1">
            <a:avLst/>
          </a:prstGeom>
          <a:ln w="25400">
            <a:solidFill>
              <a:srgbClr val="7030A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Conector recto de flecha 87">
            <a:extLst>
              <a:ext uri="{FF2B5EF4-FFF2-40B4-BE49-F238E27FC236}">
                <a16:creationId xmlns:a16="http://schemas.microsoft.com/office/drawing/2014/main" xmlns="" id="{2CA30408-3A88-4E78-BAD1-FD2004D8DD38}"/>
              </a:ext>
            </a:extLst>
          </p:cNvPr>
          <p:cNvCxnSpPr>
            <a:cxnSpLocks/>
          </p:cNvCxnSpPr>
          <p:nvPr/>
        </p:nvCxnSpPr>
        <p:spPr>
          <a:xfrm flipV="1">
            <a:off x="4681919" y="4059020"/>
            <a:ext cx="0" cy="287576"/>
          </a:xfrm>
          <a:prstGeom prst="straightConnector1">
            <a:avLst/>
          </a:prstGeom>
          <a:ln w="254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Conector recto de flecha 90">
            <a:extLst>
              <a:ext uri="{FF2B5EF4-FFF2-40B4-BE49-F238E27FC236}">
                <a16:creationId xmlns:a16="http://schemas.microsoft.com/office/drawing/2014/main" xmlns="" id="{2A9CB2C0-8C92-4A4C-817B-20AAAAC411CA}"/>
              </a:ext>
            </a:extLst>
          </p:cNvPr>
          <p:cNvCxnSpPr>
            <a:cxnSpLocks/>
          </p:cNvCxnSpPr>
          <p:nvPr/>
        </p:nvCxnSpPr>
        <p:spPr>
          <a:xfrm flipV="1">
            <a:off x="4829852" y="4106559"/>
            <a:ext cx="0" cy="287576"/>
          </a:xfrm>
          <a:prstGeom prst="straightConnector1">
            <a:avLst/>
          </a:prstGeom>
          <a:ln w="25400">
            <a:solidFill>
              <a:srgbClr val="7030A0"/>
            </a:solidFill>
            <a:prstDash val="sysDash"/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1" name="Picture 2" descr="Resultado de imagen de house">
            <a:extLst>
              <a:ext uri="{FF2B5EF4-FFF2-40B4-BE49-F238E27FC236}">
                <a16:creationId xmlns:a16="http://schemas.microsoft.com/office/drawing/2014/main" xmlns="" id="{0B0BFB26-4FD2-48C3-A7A3-3C223457B4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04248" y="3068960"/>
            <a:ext cx="1512168" cy="16088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2" name="CuadroTexto 71">
            <a:extLst>
              <a:ext uri="{FF2B5EF4-FFF2-40B4-BE49-F238E27FC236}">
                <a16:creationId xmlns:a16="http://schemas.microsoft.com/office/drawing/2014/main" xmlns="" id="{CD996958-7AC8-424A-8932-32BE6C51E4BB}"/>
              </a:ext>
            </a:extLst>
          </p:cNvPr>
          <p:cNvSpPr txBox="1"/>
          <p:nvPr/>
        </p:nvSpPr>
        <p:spPr>
          <a:xfrm>
            <a:off x="5386173" y="3579182"/>
            <a:ext cx="130074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7030A0"/>
                </a:solidFill>
              </a:rPr>
              <a:t>Raw data</a:t>
            </a:r>
          </a:p>
        </p:txBody>
      </p:sp>
      <p:sp>
        <p:nvSpPr>
          <p:cNvPr id="73" name="CuadroTexto 72">
            <a:extLst>
              <a:ext uri="{FF2B5EF4-FFF2-40B4-BE49-F238E27FC236}">
                <a16:creationId xmlns:a16="http://schemas.microsoft.com/office/drawing/2014/main" xmlns="" id="{C98FE4B0-E953-4627-A071-168B3EBC2131}"/>
              </a:ext>
            </a:extLst>
          </p:cNvPr>
          <p:cNvSpPr txBox="1"/>
          <p:nvPr/>
        </p:nvSpPr>
        <p:spPr>
          <a:xfrm>
            <a:off x="4139952" y="2708920"/>
            <a:ext cx="130074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7030A0"/>
                </a:solidFill>
              </a:rPr>
              <a:t>Raw data</a:t>
            </a:r>
          </a:p>
        </p:txBody>
      </p:sp>
      <p:sp>
        <p:nvSpPr>
          <p:cNvPr id="74" name="CuadroTexto 73">
            <a:extLst>
              <a:ext uri="{FF2B5EF4-FFF2-40B4-BE49-F238E27FC236}">
                <a16:creationId xmlns:a16="http://schemas.microsoft.com/office/drawing/2014/main" xmlns="" id="{C1C46C76-254A-4BA7-8192-732CF8864A83}"/>
              </a:ext>
            </a:extLst>
          </p:cNvPr>
          <p:cNvSpPr txBox="1"/>
          <p:nvPr/>
        </p:nvSpPr>
        <p:spPr>
          <a:xfrm>
            <a:off x="4572000" y="5013176"/>
            <a:ext cx="13007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i="1" dirty="0">
                <a:solidFill>
                  <a:srgbClr val="7030A0"/>
                </a:solidFill>
              </a:rPr>
              <a:t>Statistical products</a:t>
            </a:r>
          </a:p>
        </p:txBody>
      </p:sp>
      <p:sp>
        <p:nvSpPr>
          <p:cNvPr id="75" name="CuadroTexto 74">
            <a:extLst>
              <a:ext uri="{FF2B5EF4-FFF2-40B4-BE49-F238E27FC236}">
                <a16:creationId xmlns:a16="http://schemas.microsoft.com/office/drawing/2014/main" xmlns="" id="{49C8E143-6D8B-46BA-B075-D6EDD4D15800}"/>
              </a:ext>
            </a:extLst>
          </p:cNvPr>
          <p:cNvSpPr txBox="1"/>
          <p:nvPr/>
        </p:nvSpPr>
        <p:spPr>
          <a:xfrm>
            <a:off x="2843808" y="2708920"/>
            <a:ext cx="13007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i="1" dirty="0">
                <a:solidFill>
                  <a:srgbClr val="7030A0"/>
                </a:solidFill>
              </a:rPr>
              <a:t>Statistical products</a:t>
            </a:r>
          </a:p>
        </p:txBody>
      </p:sp>
    </p:spTree>
    <p:extLst>
      <p:ext uri="{BB962C8B-B14F-4D97-AF65-F5344CB8AC3E}">
        <p14:creationId xmlns:p14="http://schemas.microsoft.com/office/powerpoint/2010/main" xmlns="" val="12841250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611560" y="836712"/>
            <a:ext cx="7800242" cy="713380"/>
          </a:xfrm>
        </p:spPr>
        <p:txBody>
          <a:bodyPr>
            <a:normAutofit/>
          </a:bodyPr>
          <a:lstStyle/>
          <a:p>
            <a:r>
              <a:rPr lang="en-GB" sz="4000" b="1" dirty="0">
                <a:latin typeface="+mn-lt"/>
              </a:rPr>
              <a:t>Official statistics as public good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539552" y="1772816"/>
            <a:ext cx="7992888" cy="4752528"/>
          </a:xfrm>
        </p:spPr>
        <p:txBody>
          <a:bodyPr>
            <a:normAutofit fontScale="77500" lnSpcReduction="20000"/>
          </a:bodyPr>
          <a:lstStyle/>
          <a:p>
            <a:pPr algn="just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GB" sz="2300" b="1" dirty="0"/>
              <a:t>Official statistics </a:t>
            </a:r>
            <a:r>
              <a:rPr lang="en-GB" sz="2300" dirty="0"/>
              <a:t>are statistics published by </a:t>
            </a:r>
            <a:r>
              <a:rPr lang="en-GB" sz="2300" b="1" dirty="0"/>
              <a:t>the government </a:t>
            </a:r>
            <a:r>
              <a:rPr lang="en-GB" sz="2300" dirty="0"/>
              <a:t>or other public institutions (incl. international organisations) as </a:t>
            </a:r>
            <a:r>
              <a:rPr lang="en-GB" sz="2300" b="1" dirty="0"/>
              <a:t>a public </a:t>
            </a:r>
            <a:r>
              <a:rPr lang="en-GB" sz="2300" b="1" dirty="0" smtClean="0"/>
              <a:t>good</a:t>
            </a:r>
            <a:endParaRPr lang="en-GB" sz="2300" b="1" dirty="0"/>
          </a:p>
          <a:p>
            <a:pPr algn="just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GB" sz="2300" b="1" dirty="0"/>
              <a:t>Public good </a:t>
            </a:r>
            <a:r>
              <a:rPr lang="en-GB" sz="2300" dirty="0"/>
              <a:t>is one that is both </a:t>
            </a:r>
            <a:r>
              <a:rPr lang="en-GB" sz="2300" b="1" dirty="0"/>
              <a:t>non-excludable</a:t>
            </a:r>
            <a:r>
              <a:rPr lang="en-GB" sz="2300" dirty="0"/>
              <a:t> and </a:t>
            </a:r>
            <a:r>
              <a:rPr lang="en-GB" sz="2300" b="1" dirty="0"/>
              <a:t>non-rivalrous </a:t>
            </a:r>
            <a:r>
              <a:rPr lang="en-GB" sz="2300" dirty="0"/>
              <a:t>(e.g. street lighting</a:t>
            </a:r>
            <a:r>
              <a:rPr lang="en-GB" sz="2300" dirty="0" smtClean="0"/>
              <a:t>)</a:t>
            </a:r>
            <a:endParaRPr lang="en-GB" sz="2300" dirty="0"/>
          </a:p>
          <a:p>
            <a:pPr algn="just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GB" sz="2300" b="1" dirty="0"/>
              <a:t>Public good </a:t>
            </a:r>
            <a:r>
              <a:rPr lang="en-GB" sz="2300" dirty="0"/>
              <a:t>is a good </a:t>
            </a:r>
            <a:r>
              <a:rPr lang="en-GB" sz="2300" b="1" dirty="0"/>
              <a:t>produced by the government </a:t>
            </a:r>
            <a:r>
              <a:rPr lang="en-GB" sz="2300" dirty="0"/>
              <a:t>and generally available for the benefit of its </a:t>
            </a:r>
            <a:r>
              <a:rPr lang="en-GB" sz="2300" dirty="0" smtClean="0"/>
              <a:t>citizens</a:t>
            </a:r>
            <a:endParaRPr lang="en-GB" sz="2300" dirty="0"/>
          </a:p>
          <a:p>
            <a:pPr marL="0" indent="0" algn="just">
              <a:lnSpc>
                <a:spcPct val="100000"/>
              </a:lnSpc>
              <a:buNone/>
            </a:pPr>
            <a:endParaRPr lang="en-GB" sz="2400" dirty="0"/>
          </a:p>
          <a:p>
            <a:pPr marL="0" indent="0" algn="just">
              <a:lnSpc>
                <a:spcPct val="100000"/>
              </a:lnSpc>
              <a:buNone/>
            </a:pPr>
            <a:endParaRPr lang="en-GB" sz="2400" dirty="0"/>
          </a:p>
          <a:p>
            <a:pPr algn="just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endParaRPr lang="en-GB" sz="2300" b="1" dirty="0" smtClean="0"/>
          </a:p>
          <a:p>
            <a:pPr algn="just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GB" sz="2300" b="1" dirty="0" smtClean="0"/>
              <a:t>Statistics </a:t>
            </a:r>
            <a:r>
              <a:rPr lang="en-GB" sz="2300" b="1" dirty="0"/>
              <a:t>Norway: </a:t>
            </a:r>
            <a:r>
              <a:rPr lang="en-GB" sz="2300" dirty="0"/>
              <a:t>Official statistics are a public good that everyone shall have equal access </a:t>
            </a:r>
            <a:r>
              <a:rPr lang="en-GB" sz="2300" dirty="0" smtClean="0"/>
              <a:t>to</a:t>
            </a:r>
            <a:endParaRPr lang="en-GB" sz="2300" dirty="0"/>
          </a:p>
          <a:p>
            <a:pPr algn="just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GB" sz="2300" b="1" dirty="0"/>
              <a:t>Office for National Statistics UK</a:t>
            </a:r>
            <a:r>
              <a:rPr lang="en-GB" sz="2300" dirty="0"/>
              <a:t>: the statistics we produce are designed to meet the wider public good as well as the needs of </a:t>
            </a:r>
            <a:r>
              <a:rPr lang="en-GB" sz="2300" dirty="0" smtClean="0"/>
              <a:t>government</a:t>
            </a:r>
            <a:endParaRPr lang="en-GB" sz="2300" dirty="0"/>
          </a:p>
          <a:p>
            <a:pPr algn="just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GB" sz="2300" b="1" dirty="0"/>
              <a:t>Eurostat</a:t>
            </a:r>
            <a:r>
              <a:rPr lang="en-GB" sz="2300" dirty="0"/>
              <a:t>: official statistics represent a public good providing a basis for the smooth functioning of </a:t>
            </a:r>
            <a:r>
              <a:rPr lang="en-GB" sz="2300" dirty="0" smtClean="0"/>
              <a:t>democracy</a:t>
            </a:r>
            <a:endParaRPr lang="en-GB" sz="2300" dirty="0"/>
          </a:p>
          <a:p>
            <a:pPr marL="0" indent="0" algn="just">
              <a:lnSpc>
                <a:spcPct val="100000"/>
              </a:lnSpc>
              <a:buNone/>
            </a:pPr>
            <a:endParaRPr lang="en-GB" sz="2400" dirty="0"/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§"/>
            </a:pPr>
            <a:endParaRPr lang="en-GB" sz="2400" dirty="0"/>
          </a:p>
          <a:p>
            <a:pPr marL="0" indent="0">
              <a:buNone/>
            </a:pPr>
            <a:endParaRPr lang="fr-FR" sz="2400" dirty="0"/>
          </a:p>
        </p:txBody>
      </p:sp>
      <p:sp>
        <p:nvSpPr>
          <p:cNvPr id="2" name="Flecha: hacia abajo 1">
            <a:extLst>
              <a:ext uri="{FF2B5EF4-FFF2-40B4-BE49-F238E27FC236}">
                <a16:creationId xmlns:a16="http://schemas.microsoft.com/office/drawing/2014/main" xmlns="" id="{EB8901D7-D6EF-42B6-BFC8-8E9C558F53EA}"/>
              </a:ext>
            </a:extLst>
          </p:cNvPr>
          <p:cNvSpPr/>
          <p:nvPr/>
        </p:nvSpPr>
        <p:spPr>
          <a:xfrm>
            <a:off x="3779912" y="3717032"/>
            <a:ext cx="1595369" cy="643978"/>
          </a:xfrm>
          <a:prstGeom prst="down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4301591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542193" y="1405021"/>
            <a:ext cx="7886700" cy="4351338"/>
          </a:xfrm>
        </p:spPr>
        <p:txBody>
          <a:bodyPr>
            <a:normAutofit/>
          </a:bodyPr>
          <a:lstStyle/>
          <a:p>
            <a:pPr algn="just">
              <a:lnSpc>
                <a:spcPct val="100000"/>
              </a:lnSpc>
              <a:spcBef>
                <a:spcPts val="1800"/>
              </a:spcBef>
              <a:buFont typeface="Wingdings" panose="05000000000000000000" pitchFamily="2" charset="2"/>
              <a:buChar char="§"/>
            </a:pPr>
            <a:r>
              <a:rPr lang="en-GB" sz="2400" dirty="0"/>
              <a:t>But, the official statistics understanding as a public good should be shared by the </a:t>
            </a:r>
            <a:r>
              <a:rPr lang="en-GB" sz="2400" b="1" dirty="0"/>
              <a:t>other actors </a:t>
            </a:r>
            <a:r>
              <a:rPr lang="en-GB" sz="2400" dirty="0"/>
              <a:t>in the circular market flow:</a:t>
            </a:r>
          </a:p>
          <a:p>
            <a:pPr marL="457200" lvl="1" indent="0">
              <a:lnSpc>
                <a:spcPct val="100000"/>
              </a:lnSpc>
              <a:spcBef>
                <a:spcPts val="1800"/>
              </a:spcBef>
              <a:buNone/>
            </a:pPr>
            <a:endParaRPr lang="en-GB" sz="2200" dirty="0"/>
          </a:p>
          <a:p>
            <a:pPr>
              <a:lnSpc>
                <a:spcPct val="100000"/>
              </a:lnSpc>
              <a:spcBef>
                <a:spcPts val="1800"/>
              </a:spcBef>
              <a:buFont typeface="Wingdings" panose="05000000000000000000" pitchFamily="2" charset="2"/>
              <a:buChar char="§"/>
            </a:pPr>
            <a:endParaRPr lang="en-GB" sz="2400" dirty="0"/>
          </a:p>
          <a:p>
            <a:pPr>
              <a:lnSpc>
                <a:spcPct val="100000"/>
              </a:lnSpc>
              <a:spcBef>
                <a:spcPts val="1800"/>
              </a:spcBef>
              <a:buFont typeface="Wingdings" panose="05000000000000000000" pitchFamily="2" charset="2"/>
              <a:buChar char="§"/>
            </a:pPr>
            <a:endParaRPr lang="en-GB" sz="2400" dirty="0"/>
          </a:p>
          <a:p>
            <a:pPr>
              <a:lnSpc>
                <a:spcPct val="100000"/>
              </a:lnSpc>
              <a:spcBef>
                <a:spcPts val="1800"/>
              </a:spcBef>
              <a:buFont typeface="Wingdings" panose="05000000000000000000" pitchFamily="2" charset="2"/>
              <a:buChar char="§"/>
            </a:pPr>
            <a:endParaRPr lang="en-GB" sz="2400" dirty="0"/>
          </a:p>
          <a:p>
            <a:pPr marL="0" indent="0">
              <a:lnSpc>
                <a:spcPct val="100000"/>
              </a:lnSpc>
              <a:buNone/>
            </a:pPr>
            <a:endParaRPr lang="en-GB" sz="2400" dirty="0"/>
          </a:p>
          <a:p>
            <a:pPr marL="0" indent="0">
              <a:buNone/>
            </a:pPr>
            <a:endParaRPr lang="en-GB" b="1" dirty="0">
              <a:solidFill>
                <a:schemeClr val="tx1"/>
              </a:solidFill>
            </a:endParaRPr>
          </a:p>
        </p:txBody>
      </p:sp>
      <p:pic>
        <p:nvPicPr>
          <p:cNvPr id="4" name="Picture 6" descr="Resultado de imagen de dibujo fabrica">
            <a:extLst>
              <a:ext uri="{FF2B5EF4-FFF2-40B4-BE49-F238E27FC236}">
                <a16:creationId xmlns:a16="http://schemas.microsoft.com/office/drawing/2014/main" xmlns="" id="{F1714757-A5D5-4A01-A2F2-230BCAE95C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33980" y="3163695"/>
            <a:ext cx="2513634" cy="13967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Resultado de imagen de house">
            <a:extLst>
              <a:ext uri="{FF2B5EF4-FFF2-40B4-BE49-F238E27FC236}">
                <a16:creationId xmlns:a16="http://schemas.microsoft.com/office/drawing/2014/main" xmlns="" id="{5FBEE27A-7125-4C71-851F-431DAC811E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88224" y="2996952"/>
            <a:ext cx="1383574" cy="16088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xmlns="" id="{72A2A982-0970-4698-96E7-37D226ECAC69}"/>
              </a:ext>
            </a:extLst>
          </p:cNvPr>
          <p:cNvSpPr txBox="1"/>
          <p:nvPr/>
        </p:nvSpPr>
        <p:spPr>
          <a:xfrm>
            <a:off x="1311496" y="4687018"/>
            <a:ext cx="165784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/>
              <a:t>Firms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xmlns="" id="{5D849611-C6FB-4F1F-94CB-F1B0026954AF}"/>
              </a:ext>
            </a:extLst>
          </p:cNvPr>
          <p:cNvSpPr txBox="1"/>
          <p:nvPr/>
        </p:nvSpPr>
        <p:spPr>
          <a:xfrm>
            <a:off x="6444208" y="4581128"/>
            <a:ext cx="165784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/>
              <a:t>Households</a:t>
            </a:r>
          </a:p>
        </p:txBody>
      </p:sp>
      <p:pic>
        <p:nvPicPr>
          <p:cNvPr id="9" name="Picture 2" descr="Resultado de imagen de dibujo gobierno">
            <a:extLst>
              <a:ext uri="{FF2B5EF4-FFF2-40B4-BE49-F238E27FC236}">
                <a16:creationId xmlns:a16="http://schemas.microsoft.com/office/drawing/2014/main" xmlns="" id="{FF627111-4E56-4467-A577-533BBE424E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17576" y="2935707"/>
            <a:ext cx="1662536" cy="12853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CuadroTexto 9">
            <a:extLst>
              <a:ext uri="{FF2B5EF4-FFF2-40B4-BE49-F238E27FC236}">
                <a16:creationId xmlns:a16="http://schemas.microsoft.com/office/drawing/2014/main" xmlns="" id="{9EB3FCC2-8C4C-453C-9929-637B48FAC786}"/>
              </a:ext>
            </a:extLst>
          </p:cNvPr>
          <p:cNvSpPr txBox="1"/>
          <p:nvPr/>
        </p:nvSpPr>
        <p:spPr>
          <a:xfrm>
            <a:off x="3707904" y="4293096"/>
            <a:ext cx="20225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/>
              <a:t>Government (public policy makers)</a:t>
            </a:r>
          </a:p>
        </p:txBody>
      </p:sp>
    </p:spTree>
    <p:extLst>
      <p:ext uri="{BB962C8B-B14F-4D97-AF65-F5344CB8AC3E}">
        <p14:creationId xmlns:p14="http://schemas.microsoft.com/office/powerpoint/2010/main" xmlns="" val="181334845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115</TotalTime>
  <Words>817</Words>
  <Application>Microsoft Office PowerPoint</Application>
  <PresentationFormat>Presentación en pantalla (4:3)</PresentationFormat>
  <Paragraphs>156</Paragraphs>
  <Slides>16</Slides>
  <Notes>5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17" baseType="lpstr">
      <vt:lpstr>Flujo</vt:lpstr>
      <vt:lpstr>The circular market flow as an approach to explain the value of official statistics to users</vt:lpstr>
      <vt:lpstr>Motivation </vt:lpstr>
      <vt:lpstr>Objective </vt:lpstr>
      <vt:lpstr>The circular market flow</vt:lpstr>
      <vt:lpstr>The circular market flow</vt:lpstr>
      <vt:lpstr>The circular market flow</vt:lpstr>
      <vt:lpstr>The statistical system</vt:lpstr>
      <vt:lpstr>Official statistics as public good</vt:lpstr>
      <vt:lpstr>Diapositiva 9</vt:lpstr>
      <vt:lpstr>Diapositiva 10</vt:lpstr>
      <vt:lpstr>What could (further) support this?</vt:lpstr>
      <vt:lpstr>Statistical literacy</vt:lpstr>
      <vt:lpstr>Value</vt:lpstr>
      <vt:lpstr>Feedback loop</vt:lpstr>
      <vt:lpstr>Conclusions</vt:lpstr>
      <vt:lpstr>Diapositiva 16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circular market flow as an approach to explain the value of official statistics to users</dc:title>
  <dc:creator>Margo</dc:creator>
  <cp:lastModifiedBy>Margo</cp:lastModifiedBy>
  <cp:revision>5</cp:revision>
  <dcterms:created xsi:type="dcterms:W3CDTF">2018-09-25T13:07:32Z</dcterms:created>
  <dcterms:modified xsi:type="dcterms:W3CDTF">2018-09-25T15:03:15Z</dcterms:modified>
</cp:coreProperties>
</file>