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tiff" ContentType="image/tif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07" r:id="rId1"/>
  </p:sldMasterIdLst>
  <p:notesMasterIdLst>
    <p:notesMasterId r:id="rId15"/>
  </p:notesMasterIdLst>
  <p:handoutMasterIdLst>
    <p:handoutMasterId r:id="rId16"/>
  </p:handoutMasterIdLst>
  <p:sldIdLst>
    <p:sldId id="257" r:id="rId2"/>
    <p:sldId id="279" r:id="rId3"/>
    <p:sldId id="269" r:id="rId4"/>
    <p:sldId id="268" r:id="rId5"/>
    <p:sldId id="275" r:id="rId6"/>
    <p:sldId id="264" r:id="rId7"/>
    <p:sldId id="276" r:id="rId8"/>
    <p:sldId id="277" r:id="rId9"/>
    <p:sldId id="282" r:id="rId10"/>
    <p:sldId id="283" r:id="rId11"/>
    <p:sldId id="284" r:id="rId12"/>
    <p:sldId id="280" r:id="rId13"/>
    <p:sldId id="272" r:id="rId14"/>
  </p:sldIdLst>
  <p:sldSz cx="9144000" cy="6858000" type="screen4x3"/>
  <p:notesSz cx="6819900" cy="9931400"/>
  <p:defaultTextStyle>
    <a:defPPr>
      <a:defRPr lang="de-DE"/>
    </a:defPPr>
    <a:lvl1pPr marL="0" algn="l" defTabSz="914242" rtl="0" eaLnBrk="1" latinLnBrk="0" hangingPunct="1">
      <a:defRPr sz="1800" kern="1200">
        <a:solidFill>
          <a:schemeClr val="tx1"/>
        </a:solidFill>
        <a:latin typeface="+mn-lt"/>
        <a:ea typeface="+mn-ea"/>
        <a:cs typeface="+mn-cs"/>
      </a:defRPr>
    </a:lvl1pPr>
    <a:lvl2pPr marL="457121" algn="l" defTabSz="914242" rtl="0" eaLnBrk="1" latinLnBrk="0" hangingPunct="1">
      <a:defRPr sz="1800" kern="1200">
        <a:solidFill>
          <a:schemeClr val="tx1"/>
        </a:solidFill>
        <a:latin typeface="+mn-lt"/>
        <a:ea typeface="+mn-ea"/>
        <a:cs typeface="+mn-cs"/>
      </a:defRPr>
    </a:lvl2pPr>
    <a:lvl3pPr marL="914242" algn="l" defTabSz="914242" rtl="0" eaLnBrk="1" latinLnBrk="0" hangingPunct="1">
      <a:defRPr sz="1800" kern="1200">
        <a:solidFill>
          <a:schemeClr val="tx1"/>
        </a:solidFill>
        <a:latin typeface="+mn-lt"/>
        <a:ea typeface="+mn-ea"/>
        <a:cs typeface="+mn-cs"/>
      </a:defRPr>
    </a:lvl3pPr>
    <a:lvl4pPr marL="1371362" algn="l" defTabSz="914242" rtl="0" eaLnBrk="1" latinLnBrk="0" hangingPunct="1">
      <a:defRPr sz="1800" kern="1200">
        <a:solidFill>
          <a:schemeClr val="tx1"/>
        </a:solidFill>
        <a:latin typeface="+mn-lt"/>
        <a:ea typeface="+mn-ea"/>
        <a:cs typeface="+mn-cs"/>
      </a:defRPr>
    </a:lvl4pPr>
    <a:lvl5pPr marL="1828482" algn="l" defTabSz="914242" rtl="0" eaLnBrk="1" latinLnBrk="0" hangingPunct="1">
      <a:defRPr sz="1800" kern="1200">
        <a:solidFill>
          <a:schemeClr val="tx1"/>
        </a:solidFill>
        <a:latin typeface="+mn-lt"/>
        <a:ea typeface="+mn-ea"/>
        <a:cs typeface="+mn-cs"/>
      </a:defRPr>
    </a:lvl5pPr>
    <a:lvl6pPr marL="2285603" algn="l" defTabSz="914242" rtl="0" eaLnBrk="1" latinLnBrk="0" hangingPunct="1">
      <a:defRPr sz="1800" kern="1200">
        <a:solidFill>
          <a:schemeClr val="tx1"/>
        </a:solidFill>
        <a:latin typeface="+mn-lt"/>
        <a:ea typeface="+mn-ea"/>
        <a:cs typeface="+mn-cs"/>
      </a:defRPr>
    </a:lvl6pPr>
    <a:lvl7pPr marL="2742724" algn="l" defTabSz="914242" rtl="0" eaLnBrk="1" latinLnBrk="0" hangingPunct="1">
      <a:defRPr sz="1800" kern="1200">
        <a:solidFill>
          <a:schemeClr val="tx1"/>
        </a:solidFill>
        <a:latin typeface="+mn-lt"/>
        <a:ea typeface="+mn-ea"/>
        <a:cs typeface="+mn-cs"/>
      </a:defRPr>
    </a:lvl7pPr>
    <a:lvl8pPr marL="3199845" algn="l" defTabSz="914242" rtl="0" eaLnBrk="1" latinLnBrk="0" hangingPunct="1">
      <a:defRPr sz="1800" kern="1200">
        <a:solidFill>
          <a:schemeClr val="tx1"/>
        </a:solidFill>
        <a:latin typeface="+mn-lt"/>
        <a:ea typeface="+mn-ea"/>
        <a:cs typeface="+mn-cs"/>
      </a:defRPr>
    </a:lvl8pPr>
    <a:lvl9pPr marL="3656965" algn="l" defTabSz="914242"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0F0F0"/>
    <a:srgbClr val="DADADC"/>
    <a:srgbClr val="0062A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91" autoAdjust="0"/>
    <p:restoredTop sz="94718" autoAdjust="0"/>
  </p:normalViewPr>
  <p:slideViewPr>
    <p:cSldViewPr snapToGrid="0">
      <p:cViewPr>
        <p:scale>
          <a:sx n="100" d="100"/>
          <a:sy n="100" d="100"/>
        </p:scale>
        <p:origin x="-1944" y="-32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10" d="100"/>
        <a:sy n="11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55925" cy="496888"/>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sz="quarter" idx="1"/>
          </p:nvPr>
        </p:nvSpPr>
        <p:spPr>
          <a:xfrm>
            <a:off x="3862388" y="0"/>
            <a:ext cx="2955925" cy="496888"/>
          </a:xfrm>
          <a:prstGeom prst="rect">
            <a:avLst/>
          </a:prstGeom>
        </p:spPr>
        <p:txBody>
          <a:bodyPr vert="horz" lIns="91440" tIns="45720" rIns="91440" bIns="45720" rtlCol="0"/>
          <a:lstStyle>
            <a:lvl1pPr algn="r">
              <a:defRPr sz="1200"/>
            </a:lvl1pPr>
          </a:lstStyle>
          <a:p>
            <a:fld id="{7B539436-5B92-4D96-848C-96F2863B49A6}" type="datetimeFigureOut">
              <a:rPr lang="de-DE" smtClean="0"/>
              <a:t>28.09.2018</a:t>
            </a:fld>
            <a:endParaRPr lang="de-DE"/>
          </a:p>
        </p:txBody>
      </p:sp>
      <p:sp>
        <p:nvSpPr>
          <p:cNvPr id="4" name="Fußzeilenplatzhalter 3"/>
          <p:cNvSpPr>
            <a:spLocks noGrp="1"/>
          </p:cNvSpPr>
          <p:nvPr>
            <p:ph type="ftr" sz="quarter" idx="2"/>
          </p:nvPr>
        </p:nvSpPr>
        <p:spPr>
          <a:xfrm>
            <a:off x="0" y="9432925"/>
            <a:ext cx="2955925" cy="496888"/>
          </a:xfrm>
          <a:prstGeom prst="rect">
            <a:avLst/>
          </a:prstGeom>
        </p:spPr>
        <p:txBody>
          <a:bodyPr vert="horz" lIns="91440" tIns="45720" rIns="91440" bIns="45720" rtlCol="0" anchor="b"/>
          <a:lstStyle>
            <a:lvl1pPr algn="l">
              <a:defRPr sz="1200"/>
            </a:lvl1pPr>
          </a:lstStyle>
          <a:p>
            <a:endParaRPr lang="de-DE"/>
          </a:p>
        </p:txBody>
      </p:sp>
      <p:sp>
        <p:nvSpPr>
          <p:cNvPr id="5" name="Foliennummernplatzhalter 4"/>
          <p:cNvSpPr>
            <a:spLocks noGrp="1"/>
          </p:cNvSpPr>
          <p:nvPr>
            <p:ph type="sldNum" sz="quarter" idx="3"/>
          </p:nvPr>
        </p:nvSpPr>
        <p:spPr>
          <a:xfrm>
            <a:off x="3862388" y="9432925"/>
            <a:ext cx="2955925" cy="496888"/>
          </a:xfrm>
          <a:prstGeom prst="rect">
            <a:avLst/>
          </a:prstGeom>
        </p:spPr>
        <p:txBody>
          <a:bodyPr vert="horz" lIns="91440" tIns="45720" rIns="91440" bIns="45720" rtlCol="0" anchor="b"/>
          <a:lstStyle>
            <a:lvl1pPr algn="r">
              <a:defRPr sz="1200"/>
            </a:lvl1pPr>
          </a:lstStyle>
          <a:p>
            <a:fld id="{E06EA302-479E-4144-8F74-642A8A5CA4C9}" type="slidenum">
              <a:rPr lang="de-DE" smtClean="0"/>
              <a:t>‹Nr.›</a:t>
            </a:fld>
            <a:endParaRPr lang="de-DE"/>
          </a:p>
        </p:txBody>
      </p:sp>
    </p:spTree>
    <p:extLst>
      <p:ext uri="{BB962C8B-B14F-4D97-AF65-F5344CB8AC3E}">
        <p14:creationId xmlns:p14="http://schemas.microsoft.com/office/powerpoint/2010/main" val="282602964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55290" cy="496570"/>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63032" y="0"/>
            <a:ext cx="2955290" cy="496570"/>
          </a:xfrm>
          <a:prstGeom prst="rect">
            <a:avLst/>
          </a:prstGeom>
        </p:spPr>
        <p:txBody>
          <a:bodyPr vert="horz" lIns="91440" tIns="45720" rIns="91440" bIns="45720" rtlCol="0"/>
          <a:lstStyle>
            <a:lvl1pPr algn="r">
              <a:defRPr sz="1200"/>
            </a:lvl1pPr>
          </a:lstStyle>
          <a:p>
            <a:fld id="{39815656-777D-420B-AEE9-1C9DA2062A2E}" type="datetimeFigureOut">
              <a:rPr lang="de-DE" smtClean="0"/>
              <a:pPr/>
              <a:t>28.09.2018</a:t>
            </a:fld>
            <a:endParaRPr lang="de-DE"/>
          </a:p>
        </p:txBody>
      </p:sp>
      <p:sp>
        <p:nvSpPr>
          <p:cNvPr id="4" name="Folienbildplatzhalter 3"/>
          <p:cNvSpPr>
            <a:spLocks noGrp="1" noRot="1" noChangeAspect="1"/>
          </p:cNvSpPr>
          <p:nvPr>
            <p:ph type="sldImg" idx="2"/>
          </p:nvPr>
        </p:nvSpPr>
        <p:spPr>
          <a:xfrm>
            <a:off x="927100" y="744538"/>
            <a:ext cx="4965700" cy="3724275"/>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1990" y="4717415"/>
            <a:ext cx="5455920" cy="4469130"/>
          </a:xfrm>
          <a:prstGeom prst="rect">
            <a:avLst/>
          </a:prstGeom>
        </p:spPr>
        <p:txBody>
          <a:bodyPr vert="horz" lIns="91440" tIns="45720" rIns="91440" bIns="45720" rtlCol="0">
            <a:normAutofit/>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6" name="Fußzeilenplatzhalter 5"/>
          <p:cNvSpPr>
            <a:spLocks noGrp="1"/>
          </p:cNvSpPr>
          <p:nvPr>
            <p:ph type="ftr" sz="quarter" idx="4"/>
          </p:nvPr>
        </p:nvSpPr>
        <p:spPr>
          <a:xfrm>
            <a:off x="0" y="9433106"/>
            <a:ext cx="2955290" cy="496570"/>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63032" y="9433106"/>
            <a:ext cx="2955290" cy="496570"/>
          </a:xfrm>
          <a:prstGeom prst="rect">
            <a:avLst/>
          </a:prstGeom>
        </p:spPr>
        <p:txBody>
          <a:bodyPr vert="horz" lIns="91440" tIns="45720" rIns="91440" bIns="45720" rtlCol="0" anchor="b"/>
          <a:lstStyle>
            <a:lvl1pPr algn="r">
              <a:defRPr sz="1200"/>
            </a:lvl1pPr>
          </a:lstStyle>
          <a:p>
            <a:fld id="{62AFC97D-5284-447B-A0EB-09CB25071501}" type="slidenum">
              <a:rPr lang="de-DE" smtClean="0"/>
              <a:pPr/>
              <a:t>‹Nr.›</a:t>
            </a:fld>
            <a:endParaRPr lang="de-DE"/>
          </a:p>
        </p:txBody>
      </p:sp>
    </p:spTree>
    <p:extLst>
      <p:ext uri="{BB962C8B-B14F-4D97-AF65-F5344CB8AC3E}">
        <p14:creationId xmlns:p14="http://schemas.microsoft.com/office/powerpoint/2010/main" val="1955543257"/>
      </p:ext>
    </p:extLst>
  </p:cSld>
  <p:clrMap bg1="lt1" tx1="dk1" bg2="lt2" tx2="dk2" accent1="accent1" accent2="accent2" accent3="accent3" accent4="accent4" accent5="accent5" accent6="accent6" hlink="hlink" folHlink="folHlink"/>
  <p:notesStyle>
    <a:lvl1pPr marL="0" algn="l" defTabSz="914242" rtl="0" eaLnBrk="1" latinLnBrk="0" hangingPunct="1">
      <a:defRPr sz="1200" kern="1200">
        <a:solidFill>
          <a:schemeClr val="tx1"/>
        </a:solidFill>
        <a:latin typeface="+mn-lt"/>
        <a:ea typeface="+mn-ea"/>
        <a:cs typeface="+mn-cs"/>
      </a:defRPr>
    </a:lvl1pPr>
    <a:lvl2pPr marL="457121" algn="l" defTabSz="914242" rtl="0" eaLnBrk="1" latinLnBrk="0" hangingPunct="1">
      <a:defRPr sz="1200" kern="1200">
        <a:solidFill>
          <a:schemeClr val="tx1"/>
        </a:solidFill>
        <a:latin typeface="+mn-lt"/>
        <a:ea typeface="+mn-ea"/>
        <a:cs typeface="+mn-cs"/>
      </a:defRPr>
    </a:lvl2pPr>
    <a:lvl3pPr marL="914242" algn="l" defTabSz="914242" rtl="0" eaLnBrk="1" latinLnBrk="0" hangingPunct="1">
      <a:defRPr sz="1200" kern="1200">
        <a:solidFill>
          <a:schemeClr val="tx1"/>
        </a:solidFill>
        <a:latin typeface="+mn-lt"/>
        <a:ea typeface="+mn-ea"/>
        <a:cs typeface="+mn-cs"/>
      </a:defRPr>
    </a:lvl3pPr>
    <a:lvl4pPr marL="1371362" algn="l" defTabSz="914242" rtl="0" eaLnBrk="1" latinLnBrk="0" hangingPunct="1">
      <a:defRPr sz="1200" kern="1200">
        <a:solidFill>
          <a:schemeClr val="tx1"/>
        </a:solidFill>
        <a:latin typeface="+mn-lt"/>
        <a:ea typeface="+mn-ea"/>
        <a:cs typeface="+mn-cs"/>
      </a:defRPr>
    </a:lvl4pPr>
    <a:lvl5pPr marL="1828482" algn="l" defTabSz="914242" rtl="0" eaLnBrk="1" latinLnBrk="0" hangingPunct="1">
      <a:defRPr sz="1200" kern="1200">
        <a:solidFill>
          <a:schemeClr val="tx1"/>
        </a:solidFill>
        <a:latin typeface="+mn-lt"/>
        <a:ea typeface="+mn-ea"/>
        <a:cs typeface="+mn-cs"/>
      </a:defRPr>
    </a:lvl5pPr>
    <a:lvl6pPr marL="2285603" algn="l" defTabSz="914242" rtl="0" eaLnBrk="1" latinLnBrk="0" hangingPunct="1">
      <a:defRPr sz="1200" kern="1200">
        <a:solidFill>
          <a:schemeClr val="tx1"/>
        </a:solidFill>
        <a:latin typeface="+mn-lt"/>
        <a:ea typeface="+mn-ea"/>
        <a:cs typeface="+mn-cs"/>
      </a:defRPr>
    </a:lvl6pPr>
    <a:lvl7pPr marL="2742724" algn="l" defTabSz="914242" rtl="0" eaLnBrk="1" latinLnBrk="0" hangingPunct="1">
      <a:defRPr sz="1200" kern="1200">
        <a:solidFill>
          <a:schemeClr val="tx1"/>
        </a:solidFill>
        <a:latin typeface="+mn-lt"/>
        <a:ea typeface="+mn-ea"/>
        <a:cs typeface="+mn-cs"/>
      </a:defRPr>
    </a:lvl7pPr>
    <a:lvl8pPr marL="3199845" algn="l" defTabSz="914242" rtl="0" eaLnBrk="1" latinLnBrk="0" hangingPunct="1">
      <a:defRPr sz="1200" kern="1200">
        <a:solidFill>
          <a:schemeClr val="tx1"/>
        </a:solidFill>
        <a:latin typeface="+mn-lt"/>
        <a:ea typeface="+mn-ea"/>
        <a:cs typeface="+mn-cs"/>
      </a:defRPr>
    </a:lvl8pPr>
    <a:lvl9pPr marL="3656965" algn="l" defTabSz="914242"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10"/>
          </p:nvPr>
        </p:nvSpPr>
        <p:spPr/>
        <p:txBody>
          <a:bodyPr/>
          <a:lstStyle/>
          <a:p>
            <a:fld id="{62AFC97D-5284-447B-A0EB-09CB25071501}" type="slidenum">
              <a:rPr lang="de-DE" smtClean="0"/>
              <a:pPr/>
              <a:t>1</a:t>
            </a:fld>
            <a:endParaRPr lang="de-DE"/>
          </a:p>
        </p:txBody>
      </p:sp>
    </p:spTree>
    <p:extLst>
      <p:ext uri="{BB962C8B-B14F-4D97-AF65-F5344CB8AC3E}">
        <p14:creationId xmlns:p14="http://schemas.microsoft.com/office/powerpoint/2010/main" val="230607318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10"/>
          </p:nvPr>
        </p:nvSpPr>
        <p:spPr/>
        <p:txBody>
          <a:bodyPr/>
          <a:lstStyle/>
          <a:p>
            <a:fld id="{62AFC97D-5284-447B-A0EB-09CB25071501}" type="slidenum">
              <a:rPr lang="de-DE" smtClean="0"/>
              <a:pPr/>
              <a:t>12</a:t>
            </a:fld>
            <a:endParaRPr lang="de-DE"/>
          </a:p>
        </p:txBody>
      </p:sp>
    </p:spTree>
    <p:extLst>
      <p:ext uri="{BB962C8B-B14F-4D97-AF65-F5344CB8AC3E}">
        <p14:creationId xmlns:p14="http://schemas.microsoft.com/office/powerpoint/2010/main" val="17022489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10"/>
          </p:nvPr>
        </p:nvSpPr>
        <p:spPr/>
        <p:txBody>
          <a:bodyPr/>
          <a:lstStyle/>
          <a:p>
            <a:fld id="{62AFC97D-5284-447B-A0EB-09CB25071501}" type="slidenum">
              <a:rPr lang="de-DE" smtClean="0"/>
              <a:pPr/>
              <a:t>2</a:t>
            </a:fld>
            <a:endParaRPr lang="de-DE"/>
          </a:p>
        </p:txBody>
      </p:sp>
    </p:spTree>
    <p:extLst>
      <p:ext uri="{BB962C8B-B14F-4D97-AF65-F5344CB8AC3E}">
        <p14:creationId xmlns:p14="http://schemas.microsoft.com/office/powerpoint/2010/main" val="128005675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10"/>
          </p:nvPr>
        </p:nvSpPr>
        <p:spPr/>
        <p:txBody>
          <a:bodyPr/>
          <a:lstStyle/>
          <a:p>
            <a:fld id="{62AFC97D-5284-447B-A0EB-09CB25071501}" type="slidenum">
              <a:rPr lang="de-DE" smtClean="0"/>
              <a:pPr/>
              <a:t>3</a:t>
            </a:fld>
            <a:endParaRPr lang="de-DE"/>
          </a:p>
        </p:txBody>
      </p:sp>
    </p:spTree>
    <p:extLst>
      <p:ext uri="{BB962C8B-B14F-4D97-AF65-F5344CB8AC3E}">
        <p14:creationId xmlns:p14="http://schemas.microsoft.com/office/powerpoint/2010/main" val="170224899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10"/>
          </p:nvPr>
        </p:nvSpPr>
        <p:spPr/>
        <p:txBody>
          <a:bodyPr/>
          <a:lstStyle/>
          <a:p>
            <a:fld id="{62AFC97D-5284-447B-A0EB-09CB25071501}" type="slidenum">
              <a:rPr lang="de-DE" smtClean="0"/>
              <a:pPr/>
              <a:t>4</a:t>
            </a:fld>
            <a:endParaRPr lang="de-DE"/>
          </a:p>
        </p:txBody>
      </p:sp>
    </p:spTree>
    <p:extLst>
      <p:ext uri="{BB962C8B-B14F-4D97-AF65-F5344CB8AC3E}">
        <p14:creationId xmlns:p14="http://schemas.microsoft.com/office/powerpoint/2010/main" val="5453162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10"/>
          </p:nvPr>
        </p:nvSpPr>
        <p:spPr/>
        <p:txBody>
          <a:bodyPr/>
          <a:lstStyle/>
          <a:p>
            <a:fld id="{62AFC97D-5284-447B-A0EB-09CB25071501}" type="slidenum">
              <a:rPr lang="de-DE" smtClean="0"/>
              <a:pPr/>
              <a:t>5</a:t>
            </a:fld>
            <a:endParaRPr lang="de-DE"/>
          </a:p>
        </p:txBody>
      </p:sp>
    </p:spTree>
    <p:extLst>
      <p:ext uri="{BB962C8B-B14F-4D97-AF65-F5344CB8AC3E}">
        <p14:creationId xmlns:p14="http://schemas.microsoft.com/office/powerpoint/2010/main" val="170224899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10"/>
          </p:nvPr>
        </p:nvSpPr>
        <p:spPr/>
        <p:txBody>
          <a:bodyPr/>
          <a:lstStyle/>
          <a:p>
            <a:fld id="{62AFC97D-5284-447B-A0EB-09CB25071501}" type="slidenum">
              <a:rPr lang="de-DE" smtClean="0"/>
              <a:pPr/>
              <a:t>6</a:t>
            </a:fld>
            <a:endParaRPr lang="de-DE"/>
          </a:p>
        </p:txBody>
      </p:sp>
    </p:spTree>
    <p:extLst>
      <p:ext uri="{BB962C8B-B14F-4D97-AF65-F5344CB8AC3E}">
        <p14:creationId xmlns:p14="http://schemas.microsoft.com/office/powerpoint/2010/main" val="170224899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GB" dirty="0"/>
          </a:p>
        </p:txBody>
      </p:sp>
      <p:sp>
        <p:nvSpPr>
          <p:cNvPr id="4" name="Foliennummernplatzhalter 3"/>
          <p:cNvSpPr>
            <a:spLocks noGrp="1"/>
          </p:cNvSpPr>
          <p:nvPr>
            <p:ph type="sldNum" sz="quarter" idx="10"/>
          </p:nvPr>
        </p:nvSpPr>
        <p:spPr/>
        <p:txBody>
          <a:bodyPr/>
          <a:lstStyle/>
          <a:p>
            <a:fld id="{E13912A5-A9BC-0D45-BE4E-06340625815E}" type="slidenum">
              <a:rPr lang="de-DE" smtClean="0"/>
              <a:t>7</a:t>
            </a:fld>
            <a:endParaRPr lang="de-DE"/>
          </a:p>
        </p:txBody>
      </p:sp>
    </p:spTree>
    <p:extLst>
      <p:ext uri="{BB962C8B-B14F-4D97-AF65-F5344CB8AC3E}">
        <p14:creationId xmlns:p14="http://schemas.microsoft.com/office/powerpoint/2010/main" val="112819236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927100" y="744538"/>
            <a:ext cx="4965700" cy="3724275"/>
          </a:xfrm>
        </p:spPr>
      </p:sp>
      <p:sp>
        <p:nvSpPr>
          <p:cNvPr id="3" name="Notizenplatzhalter 2"/>
          <p:cNvSpPr>
            <a:spLocks noGrp="1"/>
          </p:cNvSpPr>
          <p:nvPr>
            <p:ph type="body" idx="1"/>
          </p:nvPr>
        </p:nvSpPr>
        <p:spPr/>
        <p:txBody>
          <a:bodyPr/>
          <a:lstStyle/>
          <a:p>
            <a:endParaRPr lang="en-GB" dirty="0"/>
          </a:p>
        </p:txBody>
      </p:sp>
      <p:sp>
        <p:nvSpPr>
          <p:cNvPr id="4" name="Foliennummernplatzhalter 3"/>
          <p:cNvSpPr>
            <a:spLocks noGrp="1"/>
          </p:cNvSpPr>
          <p:nvPr>
            <p:ph type="sldNum" sz="quarter" idx="10"/>
          </p:nvPr>
        </p:nvSpPr>
        <p:spPr/>
        <p:txBody>
          <a:bodyPr/>
          <a:lstStyle/>
          <a:p>
            <a:fld id="{E13912A5-A9BC-0D45-BE4E-06340625815E}" type="slidenum">
              <a:rPr lang="de-DE" smtClean="0"/>
              <a:t>8</a:t>
            </a:fld>
            <a:endParaRPr lang="de-DE"/>
          </a:p>
        </p:txBody>
      </p:sp>
    </p:spTree>
    <p:extLst>
      <p:ext uri="{BB962C8B-B14F-4D97-AF65-F5344CB8AC3E}">
        <p14:creationId xmlns:p14="http://schemas.microsoft.com/office/powerpoint/2010/main" val="112819236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10"/>
          </p:nvPr>
        </p:nvSpPr>
        <p:spPr/>
        <p:txBody>
          <a:bodyPr/>
          <a:lstStyle/>
          <a:p>
            <a:fld id="{62AFC97D-5284-447B-A0EB-09CB25071501}" type="slidenum">
              <a:rPr lang="de-DE" smtClean="0"/>
              <a:pPr/>
              <a:t>9</a:t>
            </a:fld>
            <a:endParaRPr lang="de-DE"/>
          </a:p>
        </p:txBody>
      </p:sp>
    </p:spTree>
    <p:extLst>
      <p:ext uri="{BB962C8B-B14F-4D97-AF65-F5344CB8AC3E}">
        <p14:creationId xmlns:p14="http://schemas.microsoft.com/office/powerpoint/2010/main" val="170224899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tif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tif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elfolie ohne Untertitel">
    <p:spTree>
      <p:nvGrpSpPr>
        <p:cNvPr id="1" name=""/>
        <p:cNvGrpSpPr/>
        <p:nvPr/>
      </p:nvGrpSpPr>
      <p:grpSpPr>
        <a:xfrm>
          <a:off x="0" y="0"/>
          <a:ext cx="0" cy="0"/>
          <a:chOff x="0" y="0"/>
          <a:chExt cx="0" cy="0"/>
        </a:xfrm>
      </p:grpSpPr>
      <p:sp>
        <p:nvSpPr>
          <p:cNvPr id="2" name="Titel 1"/>
          <p:cNvSpPr>
            <a:spLocks noGrp="1" noChangeAspect="1"/>
          </p:cNvSpPr>
          <p:nvPr>
            <p:ph type="ctrTitle" hasCustomPrompt="1"/>
          </p:nvPr>
        </p:nvSpPr>
        <p:spPr>
          <a:xfrm>
            <a:off x="766010" y="2870568"/>
            <a:ext cx="7930204" cy="667939"/>
          </a:xfrm>
        </p:spPr>
        <p:txBody>
          <a:bodyPr tIns="0" bIns="0" anchor="ctr">
            <a:noAutofit/>
          </a:bodyPr>
          <a:lstStyle>
            <a:lvl1pPr algn="l">
              <a:lnSpc>
                <a:spcPts val="4000"/>
              </a:lnSpc>
              <a:defRPr sz="4000" b="1" baseline="0"/>
            </a:lvl1pPr>
          </a:lstStyle>
          <a:p>
            <a:r>
              <a:rPr lang="de-DE" dirty="0" smtClean="0"/>
              <a:t>Präsentationsvorlage - Titelfolie</a:t>
            </a:r>
            <a:endParaRPr lang="de-DE" dirty="0"/>
          </a:p>
        </p:txBody>
      </p:sp>
      <p:sp>
        <p:nvSpPr>
          <p:cNvPr id="16" name="Rechteck 15"/>
          <p:cNvSpPr>
            <a:spLocks noChangeAspect="1"/>
          </p:cNvSpPr>
          <p:nvPr/>
        </p:nvSpPr>
        <p:spPr>
          <a:xfrm>
            <a:off x="2" y="2925067"/>
            <a:ext cx="720000" cy="1036800"/>
          </a:xfrm>
          <a:prstGeom prst="rect">
            <a:avLst/>
          </a:prstGeom>
          <a:solidFill>
            <a:srgbClr val="DADADC"/>
          </a:solidFill>
          <a:ln>
            <a:noFill/>
          </a:ln>
        </p:spPr>
        <p:style>
          <a:lnRef idx="2">
            <a:schemeClr val="accent1">
              <a:shade val="50000"/>
            </a:schemeClr>
          </a:lnRef>
          <a:fillRef idx="1">
            <a:schemeClr val="accent1"/>
          </a:fillRef>
          <a:effectRef idx="0">
            <a:schemeClr val="accent1"/>
          </a:effectRef>
          <a:fontRef idx="minor">
            <a:schemeClr val="lt1"/>
          </a:fontRef>
        </p:style>
        <p:txBody>
          <a:bodyPr lIns="91414" tIns="45707" rIns="91414" bIns="45707" rtlCol="0" anchor="ctr"/>
          <a:lstStyle/>
          <a:p>
            <a:pPr algn="ctr"/>
            <a:endParaRPr lang="de-DE"/>
          </a:p>
        </p:txBody>
      </p:sp>
      <p:sp>
        <p:nvSpPr>
          <p:cNvPr id="17" name="Rechteck 16"/>
          <p:cNvSpPr/>
          <p:nvPr/>
        </p:nvSpPr>
        <p:spPr>
          <a:xfrm>
            <a:off x="771261" y="2925067"/>
            <a:ext cx="54000" cy="1036800"/>
          </a:xfrm>
          <a:prstGeom prst="rect">
            <a:avLst/>
          </a:prstGeom>
          <a:solidFill>
            <a:srgbClr val="0062A1"/>
          </a:solidFill>
          <a:ln>
            <a:noFill/>
          </a:ln>
        </p:spPr>
        <p:style>
          <a:lnRef idx="2">
            <a:schemeClr val="accent1">
              <a:shade val="50000"/>
            </a:schemeClr>
          </a:lnRef>
          <a:fillRef idx="1">
            <a:schemeClr val="accent1"/>
          </a:fillRef>
          <a:effectRef idx="0">
            <a:schemeClr val="accent1"/>
          </a:effectRef>
          <a:fontRef idx="minor">
            <a:schemeClr val="lt1"/>
          </a:fontRef>
        </p:style>
        <p:txBody>
          <a:bodyPr lIns="91414" tIns="45707" rIns="91414" bIns="45707" rtlCol="0" anchor="ctr"/>
          <a:lstStyle/>
          <a:p>
            <a:pPr algn="ctr"/>
            <a:endParaRPr lang="de-DE"/>
          </a:p>
        </p:txBody>
      </p:sp>
      <p:sp>
        <p:nvSpPr>
          <p:cNvPr id="9" name="Textplatzhalter 8"/>
          <p:cNvSpPr>
            <a:spLocks noGrp="1"/>
          </p:cNvSpPr>
          <p:nvPr>
            <p:ph type="body" sz="quarter" idx="13" hasCustomPrompt="1"/>
          </p:nvPr>
        </p:nvSpPr>
        <p:spPr>
          <a:xfrm>
            <a:off x="764867" y="3764114"/>
            <a:ext cx="7966383" cy="216000"/>
          </a:xfrm>
        </p:spPr>
        <p:txBody>
          <a:bodyPr tIns="0" bIns="0">
            <a:noAutofit/>
          </a:bodyPr>
          <a:lstStyle>
            <a:lvl1pPr>
              <a:buNone/>
              <a:defRPr sz="1200" b="1"/>
            </a:lvl1pPr>
          </a:lstStyle>
          <a:p>
            <a:pPr lvl="0"/>
            <a:r>
              <a:rPr lang="de-DE" dirty="0" smtClean="0"/>
              <a:t>Angaben zum Referenten, Ordnungsmerkmal</a:t>
            </a:r>
            <a:endParaRPr lang="de-DE" dirty="0"/>
          </a:p>
        </p:txBody>
      </p:sp>
      <p:pic>
        <p:nvPicPr>
          <p:cNvPr id="10" name="Grafik 9" descr="BBk_Logo_A4_RGB.tif"/>
          <p:cNvPicPr>
            <a:picLocks noChangeAspect="1"/>
          </p:cNvPicPr>
          <p:nvPr userDrawn="1"/>
        </p:nvPicPr>
        <p:blipFill>
          <a:blip r:embed="rId2" cstate="print"/>
          <a:stretch>
            <a:fillRect/>
          </a:stretch>
        </p:blipFill>
        <p:spPr>
          <a:xfrm>
            <a:off x="3548257" y="0"/>
            <a:ext cx="1803568" cy="1060120"/>
          </a:xfrm>
          <a:prstGeom prst="rect">
            <a:avLst/>
          </a:prstGeom>
        </p:spPr>
      </p:pic>
    </p:spTree>
    <p:extLst>
      <p:ext uri="{BB962C8B-B14F-4D97-AF65-F5344CB8AC3E}">
        <p14:creationId xmlns:p14="http://schemas.microsoft.com/office/powerpoint/2010/main" val="19932818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2zeiliger Titel ohne Inhalt (Bild/Grafik)">
    <p:spTree>
      <p:nvGrpSpPr>
        <p:cNvPr id="1" name=""/>
        <p:cNvGrpSpPr/>
        <p:nvPr/>
      </p:nvGrpSpPr>
      <p:grpSpPr>
        <a:xfrm>
          <a:off x="0" y="0"/>
          <a:ext cx="0" cy="0"/>
          <a:chOff x="0" y="0"/>
          <a:chExt cx="0" cy="0"/>
        </a:xfrm>
      </p:grpSpPr>
      <p:sp>
        <p:nvSpPr>
          <p:cNvPr id="2" name="Titel 1"/>
          <p:cNvSpPr>
            <a:spLocks noGrp="1"/>
          </p:cNvSpPr>
          <p:nvPr>
            <p:ph type="title" hasCustomPrompt="1"/>
          </p:nvPr>
        </p:nvSpPr>
        <p:spPr>
          <a:xfrm>
            <a:off x="468000" y="147600"/>
            <a:ext cx="8208000" cy="652582"/>
          </a:xfrm>
        </p:spPr>
        <p:txBody>
          <a:bodyPr>
            <a:noAutofit/>
          </a:bodyPr>
          <a:lstStyle>
            <a:lvl1pPr algn="l">
              <a:lnSpc>
                <a:spcPts val="2200"/>
              </a:lnSpc>
              <a:defRPr sz="1800" b="1"/>
            </a:lvl1pPr>
          </a:lstStyle>
          <a:p>
            <a:r>
              <a:rPr lang="de-DE" dirty="0" smtClean="0"/>
              <a:t>Präsentationsvorlage</a:t>
            </a:r>
            <a:br>
              <a:rPr lang="de-DE" dirty="0" smtClean="0"/>
            </a:br>
            <a:r>
              <a:rPr lang="de-DE" dirty="0" smtClean="0"/>
              <a:t>Inhaltsfolie (Bild/Grafik)</a:t>
            </a:r>
            <a:endParaRPr lang="de-DE" dirty="0"/>
          </a:p>
        </p:txBody>
      </p:sp>
      <p:sp>
        <p:nvSpPr>
          <p:cNvPr id="10" name="Rechteck 9"/>
          <p:cNvSpPr/>
          <p:nvPr/>
        </p:nvSpPr>
        <p:spPr>
          <a:xfrm>
            <a:off x="468000" y="234000"/>
            <a:ext cx="54000" cy="468000"/>
          </a:xfrm>
          <a:prstGeom prst="rect">
            <a:avLst/>
          </a:prstGeom>
          <a:solidFill>
            <a:srgbClr val="0062A1"/>
          </a:solidFill>
          <a:ln>
            <a:noFill/>
          </a:ln>
        </p:spPr>
        <p:style>
          <a:lnRef idx="2">
            <a:schemeClr val="accent1">
              <a:shade val="50000"/>
            </a:schemeClr>
          </a:lnRef>
          <a:fillRef idx="1">
            <a:schemeClr val="accent1"/>
          </a:fillRef>
          <a:effectRef idx="0">
            <a:schemeClr val="accent1"/>
          </a:effectRef>
          <a:fontRef idx="minor">
            <a:schemeClr val="lt1"/>
          </a:fontRef>
        </p:style>
        <p:txBody>
          <a:bodyPr lIns="91414" tIns="45707" rIns="91414" bIns="45707" rtlCol="0" anchor="ctr"/>
          <a:lstStyle/>
          <a:p>
            <a:pPr algn="ctr"/>
            <a:endParaRPr lang="de-DE"/>
          </a:p>
        </p:txBody>
      </p:sp>
      <p:sp>
        <p:nvSpPr>
          <p:cNvPr id="8" name="Rechteck 7"/>
          <p:cNvSpPr/>
          <p:nvPr userDrawn="1"/>
        </p:nvSpPr>
        <p:spPr>
          <a:xfrm>
            <a:off x="468000" y="6156000"/>
            <a:ext cx="54000" cy="468000"/>
          </a:xfrm>
          <a:prstGeom prst="rect">
            <a:avLst/>
          </a:prstGeom>
          <a:solidFill>
            <a:srgbClr val="0062A1"/>
          </a:solidFill>
          <a:ln>
            <a:noFill/>
          </a:ln>
        </p:spPr>
        <p:style>
          <a:lnRef idx="2">
            <a:schemeClr val="accent1">
              <a:shade val="50000"/>
            </a:schemeClr>
          </a:lnRef>
          <a:fillRef idx="1">
            <a:schemeClr val="accent1"/>
          </a:fillRef>
          <a:effectRef idx="0">
            <a:schemeClr val="accent1"/>
          </a:effectRef>
          <a:fontRef idx="minor">
            <a:schemeClr val="lt1"/>
          </a:fontRef>
        </p:style>
        <p:txBody>
          <a:bodyPr lIns="91414" tIns="45707" rIns="91414" bIns="45707" rtlCol="0" anchor="ctr"/>
          <a:lstStyle/>
          <a:p>
            <a:pPr algn="ctr"/>
            <a:endParaRPr lang="de-DE"/>
          </a:p>
        </p:txBody>
      </p:sp>
      <p:sp>
        <p:nvSpPr>
          <p:cNvPr id="9" name="Foliennummernplatzhalter 14"/>
          <p:cNvSpPr>
            <a:spLocks noGrp="1"/>
          </p:cNvSpPr>
          <p:nvPr>
            <p:ph type="sldNum" sz="quarter" idx="4"/>
          </p:nvPr>
        </p:nvSpPr>
        <p:spPr>
          <a:xfrm>
            <a:off x="468000" y="6490800"/>
            <a:ext cx="2160000" cy="162000"/>
          </a:xfrm>
          <a:prstGeom prst="rect">
            <a:avLst/>
          </a:prstGeom>
        </p:spPr>
        <p:txBody>
          <a:bodyPr lIns="91430" tIns="0" rIns="91430" bIns="0"/>
          <a:lstStyle>
            <a:lvl1pPr algn="l">
              <a:defRPr sz="900" b="1">
                <a:solidFill>
                  <a:schemeClr val="tx1">
                    <a:lumMod val="75000"/>
                    <a:lumOff val="25000"/>
                  </a:schemeClr>
                </a:solidFill>
              </a:defRPr>
            </a:lvl1pPr>
          </a:lstStyle>
          <a:p>
            <a:r>
              <a:rPr lang="de-DE" dirty="0" smtClean="0"/>
              <a:t>Page </a:t>
            </a:r>
            <a:fld id="{795659D1-D435-4DC4-B545-657E7139435F}" type="slidenum">
              <a:rPr lang="de-DE" smtClean="0"/>
              <a:pPr/>
              <a:t>‹Nr.›</a:t>
            </a:fld>
            <a:endParaRPr lang="de-DE" dirty="0"/>
          </a:p>
        </p:txBody>
      </p:sp>
      <p:sp>
        <p:nvSpPr>
          <p:cNvPr id="11" name="Datumsplatzhalter 13"/>
          <p:cNvSpPr>
            <a:spLocks noGrp="1"/>
          </p:cNvSpPr>
          <p:nvPr>
            <p:ph type="dt" sz="half" idx="2"/>
          </p:nvPr>
        </p:nvSpPr>
        <p:spPr>
          <a:xfrm>
            <a:off x="468000" y="6314400"/>
            <a:ext cx="2160000" cy="162000"/>
          </a:xfrm>
          <a:prstGeom prst="rect">
            <a:avLst/>
          </a:prstGeom>
        </p:spPr>
        <p:txBody>
          <a:bodyPr lIns="91430" tIns="0" rIns="91430" bIns="0"/>
          <a:lstStyle>
            <a:lvl1pPr algn="l">
              <a:defRPr sz="900">
                <a:solidFill>
                  <a:schemeClr val="tx1">
                    <a:lumMod val="75000"/>
                    <a:lumOff val="25000"/>
                  </a:schemeClr>
                </a:solidFill>
              </a:defRPr>
            </a:lvl1pPr>
          </a:lstStyle>
          <a:p>
            <a:fld id="{2A81E9C8-8633-4847-A7EB-029A7DB14F89}" type="datetime1">
              <a:rPr lang="de-DE" smtClean="0"/>
              <a:t>28.09.2018</a:t>
            </a:fld>
            <a:endParaRPr lang="de-DE" dirty="0"/>
          </a:p>
        </p:txBody>
      </p:sp>
      <p:sp>
        <p:nvSpPr>
          <p:cNvPr id="12" name="Fußzeilenplatzhalter 15"/>
          <p:cNvSpPr>
            <a:spLocks noGrp="1"/>
          </p:cNvSpPr>
          <p:nvPr>
            <p:ph type="ftr" sz="quarter" idx="3"/>
          </p:nvPr>
        </p:nvSpPr>
        <p:spPr>
          <a:xfrm>
            <a:off x="468000" y="6145200"/>
            <a:ext cx="5400000" cy="162000"/>
          </a:xfrm>
          <a:prstGeom prst="rect">
            <a:avLst/>
          </a:prstGeom>
        </p:spPr>
        <p:txBody>
          <a:bodyPr lIns="91430" tIns="0" rIns="91430" bIns="0"/>
          <a:lstStyle>
            <a:lvl1pPr algn="l">
              <a:defRPr sz="900">
                <a:solidFill>
                  <a:schemeClr val="tx1">
                    <a:lumMod val="75000"/>
                    <a:lumOff val="25000"/>
                  </a:schemeClr>
                </a:solidFill>
              </a:defRPr>
            </a:lvl1pPr>
          </a:lstStyle>
          <a:p>
            <a:r>
              <a:rPr lang="de-DE" smtClean="0"/>
              <a:t>Christian Hirsch, Forschungsdaten- und Servicezentrum, Deutsche Bundesbank</a:t>
            </a:r>
            <a:endParaRPr lang="de-DE" dirty="0"/>
          </a:p>
        </p:txBody>
      </p:sp>
    </p:spTree>
    <p:extLst>
      <p:ext uri="{BB962C8B-B14F-4D97-AF65-F5344CB8AC3E}">
        <p14:creationId xmlns:p14="http://schemas.microsoft.com/office/powerpoint/2010/main" val="35972139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1zeiliger Titel ohne Inhalt (Bild/Grafik)">
    <p:spTree>
      <p:nvGrpSpPr>
        <p:cNvPr id="1" name=""/>
        <p:cNvGrpSpPr/>
        <p:nvPr/>
      </p:nvGrpSpPr>
      <p:grpSpPr>
        <a:xfrm>
          <a:off x="0" y="0"/>
          <a:ext cx="0" cy="0"/>
          <a:chOff x="0" y="0"/>
          <a:chExt cx="0" cy="0"/>
        </a:xfrm>
      </p:grpSpPr>
      <p:sp>
        <p:nvSpPr>
          <p:cNvPr id="7" name="Titel 1"/>
          <p:cNvSpPr>
            <a:spLocks noGrp="1"/>
          </p:cNvSpPr>
          <p:nvPr>
            <p:ph type="title" hasCustomPrompt="1"/>
          </p:nvPr>
        </p:nvSpPr>
        <p:spPr>
          <a:xfrm>
            <a:off x="468000" y="147600"/>
            <a:ext cx="8208000" cy="345600"/>
          </a:xfrm>
          <a:prstGeom prst="rect">
            <a:avLst/>
          </a:prstGeom>
        </p:spPr>
        <p:txBody>
          <a:bodyPr>
            <a:noAutofit/>
          </a:bodyPr>
          <a:lstStyle>
            <a:lvl1pPr>
              <a:defRPr sz="1800" baseline="0"/>
            </a:lvl1pPr>
          </a:lstStyle>
          <a:p>
            <a:r>
              <a:rPr lang="de-DE" dirty="0" smtClean="0"/>
              <a:t>Präsentationsvorlage – Inhaltsfolie (Bild/Grafik)</a:t>
            </a:r>
            <a:endParaRPr lang="de-DE" dirty="0"/>
          </a:p>
        </p:txBody>
      </p:sp>
      <p:sp>
        <p:nvSpPr>
          <p:cNvPr id="11" name="Rechteck 10"/>
          <p:cNvSpPr/>
          <p:nvPr/>
        </p:nvSpPr>
        <p:spPr>
          <a:xfrm>
            <a:off x="468000" y="234000"/>
            <a:ext cx="54000" cy="234000"/>
          </a:xfrm>
          <a:prstGeom prst="rect">
            <a:avLst/>
          </a:prstGeom>
          <a:solidFill>
            <a:srgbClr val="0062A1"/>
          </a:solidFill>
          <a:ln>
            <a:noFill/>
          </a:ln>
        </p:spPr>
        <p:style>
          <a:lnRef idx="2">
            <a:schemeClr val="accent1">
              <a:shade val="50000"/>
            </a:schemeClr>
          </a:lnRef>
          <a:fillRef idx="1">
            <a:schemeClr val="accent1"/>
          </a:fillRef>
          <a:effectRef idx="0">
            <a:schemeClr val="accent1"/>
          </a:effectRef>
          <a:fontRef idx="minor">
            <a:schemeClr val="lt1"/>
          </a:fontRef>
        </p:style>
        <p:txBody>
          <a:bodyPr lIns="91414" tIns="45707" rIns="91414" bIns="45707" rtlCol="0" anchor="ctr"/>
          <a:lstStyle/>
          <a:p>
            <a:pPr algn="ctr"/>
            <a:endParaRPr lang="de-DE"/>
          </a:p>
        </p:txBody>
      </p:sp>
      <p:sp>
        <p:nvSpPr>
          <p:cNvPr id="8" name="Rechteck 7"/>
          <p:cNvSpPr/>
          <p:nvPr userDrawn="1"/>
        </p:nvSpPr>
        <p:spPr>
          <a:xfrm>
            <a:off x="468000" y="6156000"/>
            <a:ext cx="54000" cy="468000"/>
          </a:xfrm>
          <a:prstGeom prst="rect">
            <a:avLst/>
          </a:prstGeom>
          <a:solidFill>
            <a:srgbClr val="0062A1"/>
          </a:solidFill>
          <a:ln>
            <a:noFill/>
          </a:ln>
        </p:spPr>
        <p:style>
          <a:lnRef idx="2">
            <a:schemeClr val="accent1">
              <a:shade val="50000"/>
            </a:schemeClr>
          </a:lnRef>
          <a:fillRef idx="1">
            <a:schemeClr val="accent1"/>
          </a:fillRef>
          <a:effectRef idx="0">
            <a:schemeClr val="accent1"/>
          </a:effectRef>
          <a:fontRef idx="minor">
            <a:schemeClr val="lt1"/>
          </a:fontRef>
        </p:style>
        <p:txBody>
          <a:bodyPr lIns="91414" tIns="45707" rIns="91414" bIns="45707" rtlCol="0" anchor="ctr"/>
          <a:lstStyle/>
          <a:p>
            <a:pPr algn="ctr"/>
            <a:endParaRPr lang="de-DE"/>
          </a:p>
        </p:txBody>
      </p:sp>
      <p:sp>
        <p:nvSpPr>
          <p:cNvPr id="9" name="Foliennummernplatzhalter 14"/>
          <p:cNvSpPr>
            <a:spLocks noGrp="1"/>
          </p:cNvSpPr>
          <p:nvPr>
            <p:ph type="sldNum" sz="quarter" idx="4"/>
          </p:nvPr>
        </p:nvSpPr>
        <p:spPr>
          <a:xfrm>
            <a:off x="468000" y="6490800"/>
            <a:ext cx="2160000" cy="162000"/>
          </a:xfrm>
          <a:prstGeom prst="rect">
            <a:avLst/>
          </a:prstGeom>
        </p:spPr>
        <p:txBody>
          <a:bodyPr lIns="91430" tIns="0" rIns="91430" bIns="0"/>
          <a:lstStyle>
            <a:lvl1pPr algn="l">
              <a:defRPr sz="900" b="1">
                <a:solidFill>
                  <a:schemeClr val="tx1">
                    <a:lumMod val="75000"/>
                    <a:lumOff val="25000"/>
                  </a:schemeClr>
                </a:solidFill>
              </a:defRPr>
            </a:lvl1pPr>
          </a:lstStyle>
          <a:p>
            <a:r>
              <a:rPr lang="de-DE" dirty="0" smtClean="0"/>
              <a:t>Page </a:t>
            </a:r>
            <a:fld id="{795659D1-D435-4DC4-B545-657E7139435F}" type="slidenum">
              <a:rPr lang="de-DE" smtClean="0"/>
              <a:pPr/>
              <a:t>‹Nr.›</a:t>
            </a:fld>
            <a:endParaRPr lang="de-DE" dirty="0"/>
          </a:p>
        </p:txBody>
      </p:sp>
      <p:sp>
        <p:nvSpPr>
          <p:cNvPr id="15" name="Datumsplatzhalter 13"/>
          <p:cNvSpPr>
            <a:spLocks noGrp="1"/>
          </p:cNvSpPr>
          <p:nvPr>
            <p:ph type="dt" sz="half" idx="2"/>
          </p:nvPr>
        </p:nvSpPr>
        <p:spPr>
          <a:xfrm>
            <a:off x="468000" y="6314400"/>
            <a:ext cx="2160000" cy="162000"/>
          </a:xfrm>
          <a:prstGeom prst="rect">
            <a:avLst/>
          </a:prstGeom>
        </p:spPr>
        <p:txBody>
          <a:bodyPr lIns="91430" tIns="0" rIns="91430" bIns="0"/>
          <a:lstStyle>
            <a:lvl1pPr algn="l">
              <a:defRPr sz="900">
                <a:solidFill>
                  <a:schemeClr val="tx1">
                    <a:lumMod val="75000"/>
                    <a:lumOff val="25000"/>
                  </a:schemeClr>
                </a:solidFill>
              </a:defRPr>
            </a:lvl1pPr>
          </a:lstStyle>
          <a:p>
            <a:fld id="{5B945744-CCA7-4786-BE5F-ACFD1CBDF563}" type="datetime1">
              <a:rPr lang="de-DE" smtClean="0"/>
              <a:t>28.09.2018</a:t>
            </a:fld>
            <a:endParaRPr lang="de-DE" dirty="0"/>
          </a:p>
        </p:txBody>
      </p:sp>
      <p:sp>
        <p:nvSpPr>
          <p:cNvPr id="16" name="Fußzeilenplatzhalter 15"/>
          <p:cNvSpPr>
            <a:spLocks noGrp="1"/>
          </p:cNvSpPr>
          <p:nvPr>
            <p:ph type="ftr" sz="quarter" idx="3"/>
          </p:nvPr>
        </p:nvSpPr>
        <p:spPr>
          <a:xfrm>
            <a:off x="468000" y="6145200"/>
            <a:ext cx="5400000" cy="162000"/>
          </a:xfrm>
          <a:prstGeom prst="rect">
            <a:avLst/>
          </a:prstGeom>
        </p:spPr>
        <p:txBody>
          <a:bodyPr lIns="91430" tIns="0" rIns="91430" bIns="0"/>
          <a:lstStyle>
            <a:lvl1pPr algn="l">
              <a:defRPr sz="900">
                <a:solidFill>
                  <a:schemeClr val="tx1">
                    <a:lumMod val="75000"/>
                    <a:lumOff val="25000"/>
                  </a:schemeClr>
                </a:solidFill>
              </a:defRPr>
            </a:lvl1pPr>
          </a:lstStyle>
          <a:p>
            <a:r>
              <a:rPr lang="de-DE" smtClean="0"/>
              <a:t>Christian Hirsch, Forschungsdaten- und Servicezentrum, Deutsche Bundesbank</a:t>
            </a:r>
            <a:endParaRPr lang="de-DE" dirty="0"/>
          </a:p>
        </p:txBody>
      </p:sp>
    </p:spTree>
    <p:extLst>
      <p:ext uri="{BB962C8B-B14F-4D97-AF65-F5344CB8AC3E}">
        <p14:creationId xmlns:p14="http://schemas.microsoft.com/office/powerpoint/2010/main" val="58101036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Kapitelbeginn">
    <p:spTree>
      <p:nvGrpSpPr>
        <p:cNvPr id="1" name=""/>
        <p:cNvGrpSpPr/>
        <p:nvPr/>
      </p:nvGrpSpPr>
      <p:grpSpPr>
        <a:xfrm>
          <a:off x="0" y="0"/>
          <a:ext cx="0" cy="0"/>
          <a:chOff x="0" y="0"/>
          <a:chExt cx="0" cy="0"/>
        </a:xfrm>
      </p:grpSpPr>
      <p:sp>
        <p:nvSpPr>
          <p:cNvPr id="11" name="Rechteck 10"/>
          <p:cNvSpPr/>
          <p:nvPr/>
        </p:nvSpPr>
        <p:spPr>
          <a:xfrm>
            <a:off x="643021" y="3046216"/>
            <a:ext cx="54000" cy="777600"/>
          </a:xfrm>
          <a:prstGeom prst="rect">
            <a:avLst/>
          </a:prstGeom>
          <a:solidFill>
            <a:srgbClr val="0062A1"/>
          </a:solidFill>
          <a:ln>
            <a:noFill/>
          </a:ln>
        </p:spPr>
        <p:style>
          <a:lnRef idx="2">
            <a:schemeClr val="accent1">
              <a:shade val="50000"/>
            </a:schemeClr>
          </a:lnRef>
          <a:fillRef idx="1">
            <a:schemeClr val="accent1"/>
          </a:fillRef>
          <a:effectRef idx="0">
            <a:schemeClr val="accent1"/>
          </a:effectRef>
          <a:fontRef idx="minor">
            <a:schemeClr val="lt1"/>
          </a:fontRef>
        </p:style>
        <p:txBody>
          <a:bodyPr lIns="91414" tIns="45707" rIns="91414" bIns="45707" rtlCol="0" anchor="ctr"/>
          <a:lstStyle/>
          <a:p>
            <a:pPr algn="ctr"/>
            <a:endParaRPr lang="de-DE"/>
          </a:p>
        </p:txBody>
      </p:sp>
      <p:sp>
        <p:nvSpPr>
          <p:cNvPr id="5" name="Titel 1"/>
          <p:cNvSpPr>
            <a:spLocks noGrp="1"/>
          </p:cNvSpPr>
          <p:nvPr>
            <p:ph type="ctrTitle" hasCustomPrompt="1"/>
          </p:nvPr>
        </p:nvSpPr>
        <p:spPr>
          <a:xfrm>
            <a:off x="670760" y="3056778"/>
            <a:ext cx="7944604" cy="389369"/>
          </a:xfrm>
        </p:spPr>
        <p:txBody>
          <a:bodyPr tIns="0" bIns="0" anchor="ctr">
            <a:noAutofit/>
          </a:bodyPr>
          <a:lstStyle>
            <a:lvl1pPr algn="l">
              <a:defRPr sz="2300" b="0" baseline="0"/>
            </a:lvl1pPr>
          </a:lstStyle>
          <a:p>
            <a:r>
              <a:rPr lang="de-DE" dirty="0" smtClean="0"/>
              <a:t>Präsentationsvorlage</a:t>
            </a:r>
            <a:endParaRPr lang="de-DE" dirty="0"/>
          </a:p>
        </p:txBody>
      </p:sp>
      <p:sp>
        <p:nvSpPr>
          <p:cNvPr id="6" name="Untertitel 2"/>
          <p:cNvSpPr>
            <a:spLocks noGrp="1"/>
          </p:cNvSpPr>
          <p:nvPr>
            <p:ph type="subTitle" idx="1" hasCustomPrompt="1"/>
          </p:nvPr>
        </p:nvSpPr>
        <p:spPr>
          <a:xfrm>
            <a:off x="670760" y="3492701"/>
            <a:ext cx="7944604" cy="345600"/>
          </a:xfrm>
        </p:spPr>
        <p:txBody>
          <a:bodyPr tIns="0" bIns="0" anchor="ctr">
            <a:noAutofit/>
          </a:bodyPr>
          <a:lstStyle>
            <a:lvl1pPr marL="0" indent="0" algn="l">
              <a:spcBef>
                <a:spcPts val="0"/>
              </a:spcBef>
              <a:buNone/>
              <a:defRPr sz="2300" b="1">
                <a:solidFill>
                  <a:schemeClr val="tx1"/>
                </a:solidFill>
                <a:latin typeface="+mj-lt"/>
              </a:defRPr>
            </a:lvl1pPr>
            <a:lvl2pPr marL="457070" indent="0" algn="ctr">
              <a:buNone/>
              <a:defRPr>
                <a:solidFill>
                  <a:schemeClr val="tx1">
                    <a:tint val="75000"/>
                  </a:schemeClr>
                </a:solidFill>
              </a:defRPr>
            </a:lvl2pPr>
            <a:lvl3pPr marL="914141" indent="0" algn="ctr">
              <a:buNone/>
              <a:defRPr>
                <a:solidFill>
                  <a:schemeClr val="tx1">
                    <a:tint val="75000"/>
                  </a:schemeClr>
                </a:solidFill>
              </a:defRPr>
            </a:lvl3pPr>
            <a:lvl4pPr marL="1371210" indent="0" algn="ctr">
              <a:buNone/>
              <a:defRPr>
                <a:solidFill>
                  <a:schemeClr val="tx1">
                    <a:tint val="75000"/>
                  </a:schemeClr>
                </a:solidFill>
              </a:defRPr>
            </a:lvl4pPr>
            <a:lvl5pPr marL="1828280" indent="0" algn="ctr">
              <a:buNone/>
              <a:defRPr>
                <a:solidFill>
                  <a:schemeClr val="tx1">
                    <a:tint val="75000"/>
                  </a:schemeClr>
                </a:solidFill>
              </a:defRPr>
            </a:lvl5pPr>
            <a:lvl6pPr marL="2285350" indent="0" algn="ctr">
              <a:buNone/>
              <a:defRPr>
                <a:solidFill>
                  <a:schemeClr val="tx1">
                    <a:tint val="75000"/>
                  </a:schemeClr>
                </a:solidFill>
              </a:defRPr>
            </a:lvl6pPr>
            <a:lvl7pPr marL="2742421" indent="0" algn="ctr">
              <a:buNone/>
              <a:defRPr>
                <a:solidFill>
                  <a:schemeClr val="tx1">
                    <a:tint val="75000"/>
                  </a:schemeClr>
                </a:solidFill>
              </a:defRPr>
            </a:lvl7pPr>
            <a:lvl8pPr marL="3199491" indent="0" algn="ctr">
              <a:buNone/>
              <a:defRPr>
                <a:solidFill>
                  <a:schemeClr val="tx1">
                    <a:tint val="75000"/>
                  </a:schemeClr>
                </a:solidFill>
              </a:defRPr>
            </a:lvl8pPr>
            <a:lvl9pPr marL="3656561" indent="0" algn="ctr">
              <a:buNone/>
              <a:defRPr>
                <a:solidFill>
                  <a:schemeClr val="tx1">
                    <a:tint val="75000"/>
                  </a:schemeClr>
                </a:solidFill>
              </a:defRPr>
            </a:lvl9pPr>
          </a:lstStyle>
          <a:p>
            <a:r>
              <a:rPr lang="de-DE" dirty="0" smtClean="0"/>
              <a:t>Kapitelbeginn</a:t>
            </a:r>
            <a:endParaRPr lang="de-DE" dirty="0"/>
          </a:p>
        </p:txBody>
      </p:sp>
    </p:spTree>
    <p:extLst>
      <p:ext uri="{BB962C8B-B14F-4D97-AF65-F5344CB8AC3E}">
        <p14:creationId xmlns:p14="http://schemas.microsoft.com/office/powerpoint/2010/main" val="338021859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2zeiliger Titel ohne Fußzeile">
    <p:spTree>
      <p:nvGrpSpPr>
        <p:cNvPr id="1" name=""/>
        <p:cNvGrpSpPr/>
        <p:nvPr/>
      </p:nvGrpSpPr>
      <p:grpSpPr>
        <a:xfrm>
          <a:off x="0" y="0"/>
          <a:ext cx="0" cy="0"/>
          <a:chOff x="0" y="0"/>
          <a:chExt cx="0" cy="0"/>
        </a:xfrm>
      </p:grpSpPr>
      <p:sp>
        <p:nvSpPr>
          <p:cNvPr id="2" name="Titel 1"/>
          <p:cNvSpPr>
            <a:spLocks noGrp="1"/>
          </p:cNvSpPr>
          <p:nvPr>
            <p:ph type="title" hasCustomPrompt="1"/>
          </p:nvPr>
        </p:nvSpPr>
        <p:spPr>
          <a:xfrm>
            <a:off x="468000" y="147600"/>
            <a:ext cx="8208000" cy="652582"/>
          </a:xfrm>
          <a:prstGeom prst="rect">
            <a:avLst/>
          </a:prstGeom>
        </p:spPr>
        <p:txBody>
          <a:bodyPr>
            <a:noAutofit/>
          </a:bodyPr>
          <a:lstStyle>
            <a:lvl1pPr algn="l">
              <a:lnSpc>
                <a:spcPts val="2200"/>
              </a:lnSpc>
              <a:defRPr sz="1800" b="1" baseline="0"/>
            </a:lvl1pPr>
          </a:lstStyle>
          <a:p>
            <a:r>
              <a:rPr lang="de-DE" dirty="0" smtClean="0"/>
              <a:t>Präsentationsvorlage ohne Fußzeile</a:t>
            </a:r>
            <a:br>
              <a:rPr lang="de-DE" dirty="0" smtClean="0"/>
            </a:br>
            <a:r>
              <a:rPr lang="de-DE" dirty="0" smtClean="0"/>
              <a:t>(Bild/Grafik)</a:t>
            </a:r>
            <a:endParaRPr lang="de-DE" dirty="0"/>
          </a:p>
        </p:txBody>
      </p:sp>
      <p:sp>
        <p:nvSpPr>
          <p:cNvPr id="7" name="Rechteck 6"/>
          <p:cNvSpPr/>
          <p:nvPr/>
        </p:nvSpPr>
        <p:spPr>
          <a:xfrm>
            <a:off x="468000" y="234000"/>
            <a:ext cx="54000" cy="468000"/>
          </a:xfrm>
          <a:prstGeom prst="rect">
            <a:avLst/>
          </a:prstGeom>
          <a:solidFill>
            <a:srgbClr val="0062A1"/>
          </a:solidFill>
          <a:ln>
            <a:noFill/>
          </a:ln>
        </p:spPr>
        <p:style>
          <a:lnRef idx="2">
            <a:schemeClr val="accent1">
              <a:shade val="50000"/>
            </a:schemeClr>
          </a:lnRef>
          <a:fillRef idx="1">
            <a:schemeClr val="accent1"/>
          </a:fillRef>
          <a:effectRef idx="0">
            <a:schemeClr val="accent1"/>
          </a:effectRef>
          <a:fontRef idx="minor">
            <a:schemeClr val="lt1"/>
          </a:fontRef>
        </p:style>
        <p:txBody>
          <a:bodyPr lIns="91414" tIns="45707" rIns="91414" bIns="45707" rtlCol="0" anchor="ctr"/>
          <a:lstStyle/>
          <a:p>
            <a:pPr algn="ctr"/>
            <a:endParaRPr lang="de-DE"/>
          </a:p>
        </p:txBody>
      </p:sp>
    </p:spTree>
    <p:extLst>
      <p:ext uri="{BB962C8B-B14F-4D97-AF65-F5344CB8AC3E}">
        <p14:creationId xmlns:p14="http://schemas.microsoft.com/office/powerpoint/2010/main" val="4220361805"/>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1zeiliger Titel ohne Fußzeile">
    <p:spTree>
      <p:nvGrpSpPr>
        <p:cNvPr id="1" name=""/>
        <p:cNvGrpSpPr/>
        <p:nvPr/>
      </p:nvGrpSpPr>
      <p:grpSpPr>
        <a:xfrm>
          <a:off x="0" y="0"/>
          <a:ext cx="0" cy="0"/>
          <a:chOff x="0" y="0"/>
          <a:chExt cx="0" cy="0"/>
        </a:xfrm>
      </p:grpSpPr>
      <p:sp>
        <p:nvSpPr>
          <p:cNvPr id="5" name="Titel 1"/>
          <p:cNvSpPr>
            <a:spLocks noGrp="1"/>
          </p:cNvSpPr>
          <p:nvPr>
            <p:ph type="title" hasCustomPrompt="1"/>
          </p:nvPr>
        </p:nvSpPr>
        <p:spPr>
          <a:xfrm>
            <a:off x="468000" y="147600"/>
            <a:ext cx="8208000" cy="345600"/>
          </a:xfrm>
          <a:prstGeom prst="rect">
            <a:avLst/>
          </a:prstGeom>
        </p:spPr>
        <p:txBody>
          <a:bodyPr>
            <a:noAutofit/>
          </a:bodyPr>
          <a:lstStyle>
            <a:lvl1pPr>
              <a:defRPr sz="1800"/>
            </a:lvl1pPr>
          </a:lstStyle>
          <a:p>
            <a:r>
              <a:rPr lang="de-DE" dirty="0" smtClean="0"/>
              <a:t>Präsentationsvorlage ohne Fußzeile (Bild/Grafik)</a:t>
            </a:r>
            <a:endParaRPr lang="de-DE" dirty="0"/>
          </a:p>
        </p:txBody>
      </p:sp>
      <p:sp>
        <p:nvSpPr>
          <p:cNvPr id="6" name="Rechteck 5"/>
          <p:cNvSpPr/>
          <p:nvPr/>
        </p:nvSpPr>
        <p:spPr>
          <a:xfrm>
            <a:off x="468000" y="234000"/>
            <a:ext cx="54000" cy="234000"/>
          </a:xfrm>
          <a:prstGeom prst="rect">
            <a:avLst/>
          </a:prstGeom>
          <a:solidFill>
            <a:srgbClr val="0062A1"/>
          </a:solidFill>
          <a:ln>
            <a:noFill/>
          </a:ln>
        </p:spPr>
        <p:style>
          <a:lnRef idx="2">
            <a:schemeClr val="accent1">
              <a:shade val="50000"/>
            </a:schemeClr>
          </a:lnRef>
          <a:fillRef idx="1">
            <a:schemeClr val="accent1"/>
          </a:fillRef>
          <a:effectRef idx="0">
            <a:schemeClr val="accent1"/>
          </a:effectRef>
          <a:fontRef idx="minor">
            <a:schemeClr val="lt1"/>
          </a:fontRef>
        </p:style>
        <p:txBody>
          <a:bodyPr lIns="91414" tIns="45707" rIns="91414" bIns="45707" rtlCol="0" anchor="ctr"/>
          <a:lstStyle/>
          <a:p>
            <a:pPr algn="ctr"/>
            <a:endParaRPr lang="de-DE"/>
          </a:p>
        </p:txBody>
      </p:sp>
    </p:spTree>
    <p:extLst>
      <p:ext uri="{BB962C8B-B14F-4D97-AF65-F5344CB8AC3E}">
        <p14:creationId xmlns:p14="http://schemas.microsoft.com/office/powerpoint/2010/main" val="293296861"/>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Leere Folie">
    <p:spTree>
      <p:nvGrpSpPr>
        <p:cNvPr id="1" name=""/>
        <p:cNvGrpSpPr/>
        <p:nvPr/>
      </p:nvGrpSpPr>
      <p:grpSpPr>
        <a:xfrm>
          <a:off x="0" y="0"/>
          <a:ext cx="0" cy="0"/>
          <a:chOff x="0" y="0"/>
          <a:chExt cx="0" cy="0"/>
        </a:xfrm>
      </p:grpSpPr>
    </p:spTree>
    <p:extLst>
      <p:ext uri="{BB962C8B-B14F-4D97-AF65-F5344CB8AC3E}">
        <p14:creationId xmlns:p14="http://schemas.microsoft.com/office/powerpoint/2010/main" val="1025403378"/>
      </p:ext>
    </p:extLst>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4EB450D8-B307-4F17-A4E9-7DA836558309}" type="datetime1">
              <a:rPr lang="de-DE" smtClean="0"/>
              <a:t>28.09.2018</a:t>
            </a:fld>
            <a:endParaRPr lang="en-GB"/>
          </a:p>
        </p:txBody>
      </p:sp>
      <p:sp>
        <p:nvSpPr>
          <p:cNvPr id="3" name="Fußzeilenplatzhalter 2"/>
          <p:cNvSpPr>
            <a:spLocks noGrp="1"/>
          </p:cNvSpPr>
          <p:nvPr>
            <p:ph type="ftr" sz="quarter" idx="11"/>
          </p:nvPr>
        </p:nvSpPr>
        <p:spPr/>
        <p:txBody>
          <a:bodyPr/>
          <a:lstStyle/>
          <a:p>
            <a:r>
              <a:rPr lang="de-DE" smtClean="0"/>
              <a:t>Christian Hirsch, Forschungsdaten- und Servicezentrum, Deutsche Bundesbank</a:t>
            </a:r>
            <a:endParaRPr lang="en-GB"/>
          </a:p>
        </p:txBody>
      </p:sp>
      <p:sp>
        <p:nvSpPr>
          <p:cNvPr id="4" name="Foliennummernplatzhalter 3"/>
          <p:cNvSpPr>
            <a:spLocks noGrp="1"/>
          </p:cNvSpPr>
          <p:nvPr>
            <p:ph type="sldNum" sz="quarter" idx="12"/>
          </p:nvPr>
        </p:nvSpPr>
        <p:spPr/>
        <p:txBody>
          <a:bodyPr/>
          <a:lstStyle/>
          <a:p>
            <a:fld id="{E20D0560-1775-4B7C-808A-A90FD2E4D4D3}" type="slidenum">
              <a:rPr lang="en-GB" smtClean="0"/>
              <a:t>‹Nr.›</a:t>
            </a:fld>
            <a:endParaRPr lang="en-GB"/>
          </a:p>
        </p:txBody>
      </p:sp>
    </p:spTree>
    <p:extLst>
      <p:ext uri="{BB962C8B-B14F-4D97-AF65-F5344CB8AC3E}">
        <p14:creationId xmlns:p14="http://schemas.microsoft.com/office/powerpoint/2010/main" val="123399020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cSld name="Inhaltsfolie mit Hinterlegung und Aufzählung">
    <p:spTree>
      <p:nvGrpSpPr>
        <p:cNvPr id="1" name=""/>
        <p:cNvGrpSpPr/>
        <p:nvPr/>
      </p:nvGrpSpPr>
      <p:grpSpPr>
        <a:xfrm>
          <a:off x="0" y="0"/>
          <a:ext cx="0" cy="0"/>
          <a:chOff x="0" y="0"/>
          <a:chExt cx="0" cy="0"/>
        </a:xfrm>
      </p:grpSpPr>
      <p:sp>
        <p:nvSpPr>
          <p:cNvPr id="9" name="Rechteck 8"/>
          <p:cNvSpPr/>
          <p:nvPr/>
        </p:nvSpPr>
        <p:spPr>
          <a:xfrm>
            <a:off x="0" y="1093119"/>
            <a:ext cx="9144000" cy="4885067"/>
          </a:xfrm>
          <a:prstGeom prst="rect">
            <a:avLst/>
          </a:prstGeom>
          <a:solidFill>
            <a:srgbClr val="F0F0F0"/>
          </a:solidFill>
          <a:ln>
            <a:noFill/>
          </a:ln>
        </p:spPr>
        <p:style>
          <a:lnRef idx="2">
            <a:schemeClr val="accent1">
              <a:shade val="50000"/>
            </a:schemeClr>
          </a:lnRef>
          <a:fillRef idx="1">
            <a:schemeClr val="accent1"/>
          </a:fillRef>
          <a:effectRef idx="0">
            <a:schemeClr val="accent1"/>
          </a:effectRef>
          <a:fontRef idx="minor">
            <a:schemeClr val="lt1"/>
          </a:fontRef>
        </p:style>
        <p:txBody>
          <a:bodyPr lIns="81023" tIns="40512" rIns="81023" bIns="40512" rtlCol="0" anchor="ctr"/>
          <a:lstStyle/>
          <a:p>
            <a:pPr algn="ctr"/>
            <a:endParaRPr lang="de-DE">
              <a:noFill/>
            </a:endParaRPr>
          </a:p>
        </p:txBody>
      </p:sp>
      <p:sp>
        <p:nvSpPr>
          <p:cNvPr id="2" name="Titel 1"/>
          <p:cNvSpPr>
            <a:spLocks noGrp="1"/>
          </p:cNvSpPr>
          <p:nvPr>
            <p:ph type="title" hasCustomPrompt="1"/>
          </p:nvPr>
        </p:nvSpPr>
        <p:spPr>
          <a:xfrm>
            <a:off x="488469" y="257389"/>
            <a:ext cx="8111595" cy="652582"/>
          </a:xfrm>
        </p:spPr>
        <p:txBody>
          <a:bodyPr>
            <a:noAutofit/>
          </a:bodyPr>
          <a:lstStyle>
            <a:lvl1pPr algn="l">
              <a:lnSpc>
                <a:spcPts val="2037"/>
              </a:lnSpc>
              <a:defRPr sz="2000" b="1"/>
            </a:lvl1pPr>
          </a:lstStyle>
          <a:p>
            <a:r>
              <a:rPr lang="de-DE" dirty="0" smtClean="0"/>
              <a:t>Präsentationsvorlage</a:t>
            </a:r>
            <a:br>
              <a:rPr lang="de-DE" dirty="0" smtClean="0"/>
            </a:br>
            <a:r>
              <a:rPr lang="de-DE" dirty="0" smtClean="0"/>
              <a:t>Inhaltsfolie mit Hinterlegung und Aufzählungsebenen</a:t>
            </a:r>
            <a:endParaRPr lang="de-DE" dirty="0"/>
          </a:p>
        </p:txBody>
      </p:sp>
      <p:sp>
        <p:nvSpPr>
          <p:cNvPr id="7" name="Rechteck 6"/>
          <p:cNvSpPr/>
          <p:nvPr/>
        </p:nvSpPr>
        <p:spPr>
          <a:xfrm>
            <a:off x="419822" y="298127"/>
            <a:ext cx="62196" cy="496869"/>
          </a:xfrm>
          <a:prstGeom prst="rect">
            <a:avLst/>
          </a:prstGeom>
          <a:solidFill>
            <a:srgbClr val="0062A1"/>
          </a:solidFill>
          <a:ln>
            <a:noFill/>
          </a:ln>
        </p:spPr>
        <p:style>
          <a:lnRef idx="2">
            <a:schemeClr val="accent1">
              <a:shade val="50000"/>
            </a:schemeClr>
          </a:lnRef>
          <a:fillRef idx="1">
            <a:schemeClr val="accent1"/>
          </a:fillRef>
          <a:effectRef idx="0">
            <a:schemeClr val="accent1"/>
          </a:effectRef>
          <a:fontRef idx="minor">
            <a:schemeClr val="lt1"/>
          </a:fontRef>
        </p:style>
        <p:txBody>
          <a:bodyPr lIns="91328" tIns="45665" rIns="91328" bIns="45665" rtlCol="0" anchor="ctr"/>
          <a:lstStyle/>
          <a:p>
            <a:pPr algn="ctr"/>
            <a:endParaRPr lang="de-DE"/>
          </a:p>
        </p:txBody>
      </p:sp>
      <p:sp>
        <p:nvSpPr>
          <p:cNvPr id="11" name="Rechteck 10"/>
          <p:cNvSpPr/>
          <p:nvPr/>
        </p:nvSpPr>
        <p:spPr>
          <a:xfrm>
            <a:off x="452929" y="6085251"/>
            <a:ext cx="62196" cy="496869"/>
          </a:xfrm>
          <a:prstGeom prst="rect">
            <a:avLst/>
          </a:prstGeom>
          <a:solidFill>
            <a:srgbClr val="0062A1"/>
          </a:solidFill>
          <a:ln>
            <a:noFill/>
          </a:ln>
        </p:spPr>
        <p:style>
          <a:lnRef idx="2">
            <a:schemeClr val="accent1">
              <a:shade val="50000"/>
            </a:schemeClr>
          </a:lnRef>
          <a:fillRef idx="1">
            <a:schemeClr val="accent1"/>
          </a:fillRef>
          <a:effectRef idx="0">
            <a:schemeClr val="accent1"/>
          </a:effectRef>
          <a:fontRef idx="minor">
            <a:schemeClr val="lt1"/>
          </a:fontRef>
        </p:style>
        <p:txBody>
          <a:bodyPr lIns="91328" tIns="45665" rIns="91328" bIns="45665" rtlCol="0" anchor="ctr"/>
          <a:lstStyle/>
          <a:p>
            <a:pPr algn="ctr"/>
            <a:endParaRPr lang="de-DE"/>
          </a:p>
        </p:txBody>
      </p:sp>
      <p:sp>
        <p:nvSpPr>
          <p:cNvPr id="19" name="Textplatzhalter 18"/>
          <p:cNvSpPr>
            <a:spLocks noGrp="1"/>
          </p:cNvSpPr>
          <p:nvPr>
            <p:ph type="body" sz="quarter" idx="15" hasCustomPrompt="1"/>
          </p:nvPr>
        </p:nvSpPr>
        <p:spPr>
          <a:xfrm>
            <a:off x="484078" y="1235767"/>
            <a:ext cx="8019513" cy="4602675"/>
          </a:xfrm>
        </p:spPr>
        <p:txBody>
          <a:bodyPr/>
          <a:lstStyle>
            <a:lvl1pPr marL="159495" indent="-159495">
              <a:spcBef>
                <a:spcPts val="443"/>
              </a:spcBef>
              <a:buFont typeface="Arial" pitchFamily="34" charset="0"/>
              <a:buChar char="−"/>
              <a:defRPr sz="1800" baseline="0"/>
            </a:lvl1pPr>
            <a:lvl2pPr marL="318990" indent="-159495">
              <a:spcBef>
                <a:spcPts val="443"/>
              </a:spcBef>
              <a:buFont typeface="Arial" pitchFamily="34" charset="0"/>
              <a:buChar char="•"/>
              <a:defRPr sz="1800"/>
            </a:lvl2pPr>
            <a:lvl3pPr marL="478482" indent="-159495">
              <a:spcBef>
                <a:spcPts val="443"/>
              </a:spcBef>
              <a:buFont typeface="Arial" pitchFamily="34" charset="0"/>
              <a:buChar char="∙"/>
              <a:defRPr sz="1800"/>
            </a:lvl3pPr>
            <a:lvl4pPr>
              <a:buFont typeface="Symbol" pitchFamily="18" charset="2"/>
              <a:buChar char="-"/>
              <a:defRPr/>
            </a:lvl4pPr>
          </a:lstStyle>
          <a:p>
            <a:pPr lvl="0"/>
            <a:r>
              <a:rPr lang="de-DE" dirty="0" smtClean="0"/>
              <a:t>Erste Ebene</a:t>
            </a:r>
          </a:p>
          <a:p>
            <a:pPr lvl="1"/>
            <a:r>
              <a:rPr lang="de-DE" dirty="0" smtClean="0"/>
              <a:t>Zweite Ebene</a:t>
            </a:r>
          </a:p>
          <a:p>
            <a:pPr lvl="2"/>
            <a:r>
              <a:rPr lang="de-DE" dirty="0" smtClean="0"/>
              <a:t>Dritte Ebene</a:t>
            </a:r>
          </a:p>
          <a:p>
            <a:pPr lvl="3"/>
            <a:r>
              <a:rPr lang="de-DE" dirty="0" smtClean="0"/>
              <a:t>Vierte Ebene</a:t>
            </a:r>
          </a:p>
          <a:p>
            <a:pPr lvl="4"/>
            <a:r>
              <a:rPr lang="de-DE" dirty="0" smtClean="0"/>
              <a:t>Fünfte Ebene</a:t>
            </a:r>
          </a:p>
          <a:p>
            <a:pPr lvl="5"/>
            <a:r>
              <a:rPr lang="de-DE" dirty="0" smtClean="0"/>
              <a:t>Sechste Ebene</a:t>
            </a:r>
          </a:p>
        </p:txBody>
      </p:sp>
      <p:sp>
        <p:nvSpPr>
          <p:cNvPr id="16" name="Datumsplatzhalter 15"/>
          <p:cNvSpPr>
            <a:spLocks noGrp="1"/>
          </p:cNvSpPr>
          <p:nvPr>
            <p:ph type="dt" sz="half" idx="16"/>
          </p:nvPr>
        </p:nvSpPr>
        <p:spPr/>
        <p:txBody>
          <a:bodyPr/>
          <a:lstStyle>
            <a:lvl1pPr>
              <a:defRPr>
                <a:effectLst/>
              </a:defRPr>
            </a:lvl1pPr>
          </a:lstStyle>
          <a:p>
            <a:fld id="{1E6B6BCA-6B1E-4DFE-A06A-F020ABA7E18C}" type="datetime1">
              <a:rPr lang="de-DE" smtClean="0"/>
              <a:t>28.09.2018</a:t>
            </a:fld>
            <a:endParaRPr lang="de-DE" dirty="0" smtClean="0"/>
          </a:p>
        </p:txBody>
      </p:sp>
      <p:sp>
        <p:nvSpPr>
          <p:cNvPr id="17" name="Foliennummernplatzhalter 16"/>
          <p:cNvSpPr>
            <a:spLocks noGrp="1"/>
          </p:cNvSpPr>
          <p:nvPr>
            <p:ph type="sldNum" sz="quarter" idx="17"/>
          </p:nvPr>
        </p:nvSpPr>
        <p:spPr/>
        <p:txBody>
          <a:bodyPr/>
          <a:lstStyle>
            <a:lvl1pPr>
              <a:defRPr>
                <a:effectLst/>
              </a:defRPr>
            </a:lvl1pPr>
          </a:lstStyle>
          <a:p>
            <a:r>
              <a:rPr lang="de-DE" dirty="0" smtClean="0"/>
              <a:t>Page </a:t>
            </a:r>
            <a:fld id="{795659D1-D435-4DC4-B545-657E7139435F}" type="slidenum">
              <a:rPr lang="de-DE" smtClean="0"/>
              <a:pPr/>
              <a:t>‹Nr.›</a:t>
            </a:fld>
            <a:endParaRPr lang="de-DE" dirty="0"/>
          </a:p>
        </p:txBody>
      </p:sp>
      <p:sp>
        <p:nvSpPr>
          <p:cNvPr id="18" name="Fußzeilenplatzhalter 17"/>
          <p:cNvSpPr>
            <a:spLocks noGrp="1"/>
          </p:cNvSpPr>
          <p:nvPr>
            <p:ph type="ftr" sz="quarter" idx="18"/>
          </p:nvPr>
        </p:nvSpPr>
        <p:spPr/>
        <p:txBody>
          <a:bodyPr/>
          <a:lstStyle/>
          <a:p>
            <a:r>
              <a:rPr lang="de-DE" smtClean="0"/>
              <a:t>Christian Hirsch, Forschungsdaten- und Servicezentrum, Deutsche Bundesbank</a:t>
            </a:r>
            <a:endParaRPr lang="de-DE" dirty="0"/>
          </a:p>
        </p:txBody>
      </p:sp>
    </p:spTree>
    <p:extLst>
      <p:ext uri="{BB962C8B-B14F-4D97-AF65-F5344CB8AC3E}">
        <p14:creationId xmlns:p14="http://schemas.microsoft.com/office/powerpoint/2010/main" val="15836118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cSld name="Titelfolie mit Untertitel">
    <p:spTree>
      <p:nvGrpSpPr>
        <p:cNvPr id="1" name=""/>
        <p:cNvGrpSpPr/>
        <p:nvPr/>
      </p:nvGrpSpPr>
      <p:grpSpPr>
        <a:xfrm>
          <a:off x="0" y="0"/>
          <a:ext cx="0" cy="0"/>
          <a:chOff x="0" y="0"/>
          <a:chExt cx="0" cy="0"/>
        </a:xfrm>
      </p:grpSpPr>
      <p:sp>
        <p:nvSpPr>
          <p:cNvPr id="2" name="Titel 1"/>
          <p:cNvSpPr>
            <a:spLocks noGrp="1"/>
          </p:cNvSpPr>
          <p:nvPr>
            <p:ph type="ctrTitle" hasCustomPrompt="1"/>
          </p:nvPr>
        </p:nvSpPr>
        <p:spPr>
          <a:xfrm>
            <a:off x="766010" y="2931048"/>
            <a:ext cx="7944604" cy="345600"/>
          </a:xfrm>
        </p:spPr>
        <p:txBody>
          <a:bodyPr tIns="0" bIns="0" anchor="ctr">
            <a:noAutofit/>
          </a:bodyPr>
          <a:lstStyle>
            <a:lvl1pPr algn="l">
              <a:defRPr sz="2100" b="1" baseline="0"/>
            </a:lvl1pPr>
          </a:lstStyle>
          <a:p>
            <a:r>
              <a:rPr lang="de-DE" dirty="0" smtClean="0"/>
              <a:t>Präsentationsvorlage - Titelfolie</a:t>
            </a:r>
            <a:endParaRPr lang="de-DE" dirty="0"/>
          </a:p>
        </p:txBody>
      </p:sp>
      <p:sp>
        <p:nvSpPr>
          <p:cNvPr id="3" name="Untertitel 2"/>
          <p:cNvSpPr>
            <a:spLocks noGrp="1"/>
          </p:cNvSpPr>
          <p:nvPr>
            <p:ph type="subTitle" idx="1" hasCustomPrompt="1"/>
          </p:nvPr>
        </p:nvSpPr>
        <p:spPr>
          <a:xfrm>
            <a:off x="766010" y="3218381"/>
            <a:ext cx="7944604" cy="345600"/>
          </a:xfrm>
        </p:spPr>
        <p:txBody>
          <a:bodyPr tIns="0" bIns="0" anchor="ctr">
            <a:noAutofit/>
          </a:bodyPr>
          <a:lstStyle>
            <a:lvl1pPr marL="0" indent="0" algn="l">
              <a:spcBef>
                <a:spcPts val="0"/>
              </a:spcBef>
              <a:buNone/>
              <a:defRPr sz="2100">
                <a:solidFill>
                  <a:schemeClr val="tx1"/>
                </a:solidFill>
                <a:latin typeface="+mj-lt"/>
              </a:defRPr>
            </a:lvl1pPr>
            <a:lvl2pPr marL="457070" indent="0" algn="ctr">
              <a:buNone/>
              <a:defRPr>
                <a:solidFill>
                  <a:schemeClr val="tx1">
                    <a:tint val="75000"/>
                  </a:schemeClr>
                </a:solidFill>
              </a:defRPr>
            </a:lvl2pPr>
            <a:lvl3pPr marL="914141" indent="0" algn="ctr">
              <a:buNone/>
              <a:defRPr>
                <a:solidFill>
                  <a:schemeClr val="tx1">
                    <a:tint val="75000"/>
                  </a:schemeClr>
                </a:solidFill>
              </a:defRPr>
            </a:lvl3pPr>
            <a:lvl4pPr marL="1371210" indent="0" algn="ctr">
              <a:buNone/>
              <a:defRPr>
                <a:solidFill>
                  <a:schemeClr val="tx1">
                    <a:tint val="75000"/>
                  </a:schemeClr>
                </a:solidFill>
              </a:defRPr>
            </a:lvl4pPr>
            <a:lvl5pPr marL="1828280" indent="0" algn="ctr">
              <a:buNone/>
              <a:defRPr>
                <a:solidFill>
                  <a:schemeClr val="tx1">
                    <a:tint val="75000"/>
                  </a:schemeClr>
                </a:solidFill>
              </a:defRPr>
            </a:lvl5pPr>
            <a:lvl6pPr marL="2285350" indent="0" algn="ctr">
              <a:buNone/>
              <a:defRPr>
                <a:solidFill>
                  <a:schemeClr val="tx1">
                    <a:tint val="75000"/>
                  </a:schemeClr>
                </a:solidFill>
              </a:defRPr>
            </a:lvl6pPr>
            <a:lvl7pPr marL="2742421" indent="0" algn="ctr">
              <a:buNone/>
              <a:defRPr>
                <a:solidFill>
                  <a:schemeClr val="tx1">
                    <a:tint val="75000"/>
                  </a:schemeClr>
                </a:solidFill>
              </a:defRPr>
            </a:lvl7pPr>
            <a:lvl8pPr marL="3199491" indent="0" algn="ctr">
              <a:buNone/>
              <a:defRPr>
                <a:solidFill>
                  <a:schemeClr val="tx1">
                    <a:tint val="75000"/>
                  </a:schemeClr>
                </a:solidFill>
              </a:defRPr>
            </a:lvl8pPr>
            <a:lvl9pPr marL="3656561" indent="0" algn="ctr">
              <a:buNone/>
              <a:defRPr>
                <a:solidFill>
                  <a:schemeClr val="tx1">
                    <a:tint val="75000"/>
                  </a:schemeClr>
                </a:solidFill>
              </a:defRPr>
            </a:lvl9pPr>
          </a:lstStyle>
          <a:p>
            <a:r>
              <a:rPr lang="de-DE" dirty="0" smtClean="0"/>
              <a:t>Untertitel</a:t>
            </a:r>
            <a:endParaRPr lang="de-DE" dirty="0"/>
          </a:p>
        </p:txBody>
      </p:sp>
      <p:sp>
        <p:nvSpPr>
          <p:cNvPr id="16" name="Rechteck 15"/>
          <p:cNvSpPr>
            <a:spLocks noChangeAspect="1"/>
          </p:cNvSpPr>
          <p:nvPr/>
        </p:nvSpPr>
        <p:spPr>
          <a:xfrm>
            <a:off x="2" y="2925067"/>
            <a:ext cx="720000" cy="1036800"/>
          </a:xfrm>
          <a:prstGeom prst="rect">
            <a:avLst/>
          </a:prstGeom>
          <a:solidFill>
            <a:srgbClr val="DADADC"/>
          </a:solidFill>
          <a:ln>
            <a:noFill/>
          </a:ln>
        </p:spPr>
        <p:style>
          <a:lnRef idx="2">
            <a:schemeClr val="accent1">
              <a:shade val="50000"/>
            </a:schemeClr>
          </a:lnRef>
          <a:fillRef idx="1">
            <a:schemeClr val="accent1"/>
          </a:fillRef>
          <a:effectRef idx="0">
            <a:schemeClr val="accent1"/>
          </a:effectRef>
          <a:fontRef idx="minor">
            <a:schemeClr val="lt1"/>
          </a:fontRef>
        </p:style>
        <p:txBody>
          <a:bodyPr lIns="91414" tIns="45707" rIns="91414" bIns="45707" rtlCol="0" anchor="ctr"/>
          <a:lstStyle/>
          <a:p>
            <a:pPr algn="ctr"/>
            <a:endParaRPr lang="de-DE"/>
          </a:p>
        </p:txBody>
      </p:sp>
      <p:sp>
        <p:nvSpPr>
          <p:cNvPr id="17" name="Rechteck 16"/>
          <p:cNvSpPr/>
          <p:nvPr/>
        </p:nvSpPr>
        <p:spPr>
          <a:xfrm>
            <a:off x="771261" y="2925067"/>
            <a:ext cx="54000" cy="1036800"/>
          </a:xfrm>
          <a:prstGeom prst="rect">
            <a:avLst/>
          </a:prstGeom>
          <a:solidFill>
            <a:srgbClr val="0062A1"/>
          </a:solidFill>
          <a:ln>
            <a:noFill/>
          </a:ln>
        </p:spPr>
        <p:style>
          <a:lnRef idx="2">
            <a:schemeClr val="accent1">
              <a:shade val="50000"/>
            </a:schemeClr>
          </a:lnRef>
          <a:fillRef idx="1">
            <a:schemeClr val="accent1"/>
          </a:fillRef>
          <a:effectRef idx="0">
            <a:schemeClr val="accent1"/>
          </a:effectRef>
          <a:fontRef idx="minor">
            <a:schemeClr val="lt1"/>
          </a:fontRef>
        </p:style>
        <p:txBody>
          <a:bodyPr lIns="91414" tIns="45707" rIns="91414" bIns="45707" rtlCol="0" anchor="ctr"/>
          <a:lstStyle/>
          <a:p>
            <a:pPr algn="ctr"/>
            <a:endParaRPr lang="de-DE"/>
          </a:p>
        </p:txBody>
      </p:sp>
      <p:sp>
        <p:nvSpPr>
          <p:cNvPr id="9" name="Textplatzhalter 8"/>
          <p:cNvSpPr>
            <a:spLocks noGrp="1"/>
          </p:cNvSpPr>
          <p:nvPr>
            <p:ph type="body" sz="quarter" idx="13" hasCustomPrompt="1"/>
          </p:nvPr>
        </p:nvSpPr>
        <p:spPr>
          <a:xfrm>
            <a:off x="764867" y="3764114"/>
            <a:ext cx="7945746" cy="216000"/>
          </a:xfrm>
        </p:spPr>
        <p:txBody>
          <a:bodyPr tIns="0" bIns="0">
            <a:noAutofit/>
          </a:bodyPr>
          <a:lstStyle>
            <a:lvl1pPr>
              <a:buNone/>
              <a:defRPr sz="1200" b="1"/>
            </a:lvl1pPr>
          </a:lstStyle>
          <a:p>
            <a:pPr lvl="0"/>
            <a:r>
              <a:rPr lang="de-DE" dirty="0" smtClean="0"/>
              <a:t>Angaben zum Referenten, Ordnungsmerkmal</a:t>
            </a:r>
            <a:endParaRPr lang="de-DE" dirty="0"/>
          </a:p>
        </p:txBody>
      </p:sp>
      <p:pic>
        <p:nvPicPr>
          <p:cNvPr id="10" name="Grafik 9" descr="BBk_Logo_A4_RGB.tif"/>
          <p:cNvPicPr>
            <a:picLocks noChangeAspect="1"/>
          </p:cNvPicPr>
          <p:nvPr userDrawn="1"/>
        </p:nvPicPr>
        <p:blipFill>
          <a:blip r:embed="rId2" cstate="print"/>
          <a:stretch>
            <a:fillRect/>
          </a:stretch>
        </p:blipFill>
        <p:spPr>
          <a:xfrm>
            <a:off x="3548257" y="0"/>
            <a:ext cx="1803568" cy="1060120"/>
          </a:xfrm>
          <a:prstGeom prst="rect">
            <a:avLst/>
          </a:prstGeom>
        </p:spPr>
      </p:pic>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2zeiliger Titel und Inhalt">
    <p:spTree>
      <p:nvGrpSpPr>
        <p:cNvPr id="1" name=""/>
        <p:cNvGrpSpPr/>
        <p:nvPr/>
      </p:nvGrpSpPr>
      <p:grpSpPr>
        <a:xfrm>
          <a:off x="0" y="0"/>
          <a:ext cx="0" cy="0"/>
          <a:chOff x="0" y="0"/>
          <a:chExt cx="0" cy="0"/>
        </a:xfrm>
      </p:grpSpPr>
      <p:sp>
        <p:nvSpPr>
          <p:cNvPr id="2" name="Titel 1"/>
          <p:cNvSpPr>
            <a:spLocks noGrp="1"/>
          </p:cNvSpPr>
          <p:nvPr>
            <p:ph type="title" hasCustomPrompt="1"/>
          </p:nvPr>
        </p:nvSpPr>
        <p:spPr>
          <a:xfrm>
            <a:off x="468000" y="146411"/>
            <a:ext cx="8208000" cy="652582"/>
          </a:xfrm>
        </p:spPr>
        <p:txBody>
          <a:bodyPr>
            <a:noAutofit/>
          </a:bodyPr>
          <a:lstStyle>
            <a:lvl1pPr algn="l">
              <a:lnSpc>
                <a:spcPts val="2200"/>
              </a:lnSpc>
              <a:defRPr sz="1800" b="1" baseline="0"/>
            </a:lvl1pPr>
          </a:lstStyle>
          <a:p>
            <a:r>
              <a:rPr lang="de-DE" dirty="0" smtClean="0"/>
              <a:t>Präsentationsvorlage</a:t>
            </a:r>
            <a:br>
              <a:rPr lang="de-DE" dirty="0" smtClean="0"/>
            </a:br>
            <a:r>
              <a:rPr lang="de-DE" dirty="0" smtClean="0"/>
              <a:t>Inhaltsfolie</a:t>
            </a:r>
            <a:endParaRPr lang="de-DE" dirty="0"/>
          </a:p>
        </p:txBody>
      </p:sp>
      <p:sp>
        <p:nvSpPr>
          <p:cNvPr id="7" name="Rechteck 6"/>
          <p:cNvSpPr/>
          <p:nvPr/>
        </p:nvSpPr>
        <p:spPr>
          <a:xfrm>
            <a:off x="468000" y="234000"/>
            <a:ext cx="54000" cy="468000"/>
          </a:xfrm>
          <a:prstGeom prst="rect">
            <a:avLst/>
          </a:prstGeom>
          <a:solidFill>
            <a:srgbClr val="0062A1"/>
          </a:solidFill>
          <a:ln>
            <a:noFill/>
          </a:ln>
        </p:spPr>
        <p:style>
          <a:lnRef idx="2">
            <a:schemeClr val="accent1">
              <a:shade val="50000"/>
            </a:schemeClr>
          </a:lnRef>
          <a:fillRef idx="1">
            <a:schemeClr val="accent1"/>
          </a:fillRef>
          <a:effectRef idx="0">
            <a:schemeClr val="accent1"/>
          </a:effectRef>
          <a:fontRef idx="minor">
            <a:schemeClr val="lt1"/>
          </a:fontRef>
        </p:style>
        <p:txBody>
          <a:bodyPr lIns="91414" tIns="45707" rIns="91414" bIns="45707" rtlCol="0" anchor="ctr"/>
          <a:lstStyle/>
          <a:p>
            <a:pPr algn="ctr"/>
            <a:endParaRPr lang="de-DE"/>
          </a:p>
        </p:txBody>
      </p:sp>
      <p:sp>
        <p:nvSpPr>
          <p:cNvPr id="15" name="Textplatzhalter 18"/>
          <p:cNvSpPr>
            <a:spLocks noGrp="1"/>
          </p:cNvSpPr>
          <p:nvPr>
            <p:ph type="body" sz="quarter" idx="15" hasCustomPrompt="1"/>
          </p:nvPr>
        </p:nvSpPr>
        <p:spPr>
          <a:xfrm>
            <a:off x="396000" y="1170000"/>
            <a:ext cx="8208000" cy="4518000"/>
          </a:xfrm>
        </p:spPr>
        <p:txBody>
          <a:bodyPr>
            <a:normAutofit/>
          </a:bodyPr>
          <a:lstStyle>
            <a:lvl1pPr marL="159642" indent="-159642">
              <a:spcBef>
                <a:spcPts val="443"/>
              </a:spcBef>
              <a:buFont typeface="Arial" pitchFamily="34" charset="0"/>
              <a:buChar char="−"/>
              <a:defRPr sz="1500" baseline="0"/>
            </a:lvl1pPr>
            <a:lvl2pPr marL="319285" indent="-159642">
              <a:spcBef>
                <a:spcPts val="443"/>
              </a:spcBef>
              <a:buFont typeface="Arial" pitchFamily="34" charset="0"/>
              <a:buChar char="•"/>
              <a:defRPr sz="1500"/>
            </a:lvl2pPr>
            <a:lvl3pPr marL="478927" indent="-159642">
              <a:spcBef>
                <a:spcPts val="443"/>
              </a:spcBef>
              <a:buFont typeface="Arial" pitchFamily="34" charset="0"/>
              <a:buChar char="∙"/>
              <a:defRPr sz="1500"/>
            </a:lvl3pPr>
            <a:lvl4pPr>
              <a:buFont typeface="Symbol" pitchFamily="18" charset="2"/>
              <a:buChar char="-"/>
              <a:defRPr sz="1500"/>
            </a:lvl4pPr>
            <a:lvl5pPr>
              <a:defRPr sz="1500"/>
            </a:lvl5pPr>
            <a:lvl6pPr>
              <a:defRPr sz="1500"/>
            </a:lvl6pPr>
          </a:lstStyle>
          <a:p>
            <a:pPr lvl="0"/>
            <a:r>
              <a:rPr lang="de-DE" dirty="0" smtClean="0"/>
              <a:t>Erste Ebene</a:t>
            </a:r>
          </a:p>
          <a:p>
            <a:pPr lvl="1"/>
            <a:r>
              <a:rPr lang="de-DE" dirty="0" smtClean="0"/>
              <a:t>Zweite Ebene</a:t>
            </a:r>
          </a:p>
          <a:p>
            <a:pPr lvl="2"/>
            <a:r>
              <a:rPr lang="de-DE" dirty="0" smtClean="0"/>
              <a:t>Dritte Ebene</a:t>
            </a:r>
          </a:p>
          <a:p>
            <a:pPr lvl="3"/>
            <a:r>
              <a:rPr lang="de-DE" dirty="0" smtClean="0"/>
              <a:t>Vierte Ebene</a:t>
            </a:r>
          </a:p>
          <a:p>
            <a:pPr lvl="4"/>
            <a:r>
              <a:rPr lang="de-DE" dirty="0" smtClean="0"/>
              <a:t>Fünfte Ebene</a:t>
            </a:r>
          </a:p>
          <a:p>
            <a:pPr lvl="5"/>
            <a:r>
              <a:rPr lang="de-DE" dirty="0" smtClean="0"/>
              <a:t>Sechste Ebene</a:t>
            </a:r>
          </a:p>
        </p:txBody>
      </p:sp>
      <p:sp>
        <p:nvSpPr>
          <p:cNvPr id="8" name="Rechteck 7"/>
          <p:cNvSpPr/>
          <p:nvPr/>
        </p:nvSpPr>
        <p:spPr>
          <a:xfrm>
            <a:off x="468000" y="6156000"/>
            <a:ext cx="54000" cy="468000"/>
          </a:xfrm>
          <a:prstGeom prst="rect">
            <a:avLst/>
          </a:prstGeom>
          <a:solidFill>
            <a:srgbClr val="0062A1"/>
          </a:solidFill>
          <a:ln>
            <a:noFill/>
          </a:ln>
        </p:spPr>
        <p:style>
          <a:lnRef idx="2">
            <a:schemeClr val="accent1">
              <a:shade val="50000"/>
            </a:schemeClr>
          </a:lnRef>
          <a:fillRef idx="1">
            <a:schemeClr val="accent1"/>
          </a:fillRef>
          <a:effectRef idx="0">
            <a:schemeClr val="accent1"/>
          </a:effectRef>
          <a:fontRef idx="minor">
            <a:schemeClr val="lt1"/>
          </a:fontRef>
        </p:style>
        <p:txBody>
          <a:bodyPr lIns="91414" tIns="45707" rIns="91414" bIns="45707" rtlCol="0" anchor="ctr"/>
          <a:lstStyle/>
          <a:p>
            <a:pPr algn="ctr"/>
            <a:endParaRPr lang="de-DE"/>
          </a:p>
        </p:txBody>
      </p:sp>
      <p:sp>
        <p:nvSpPr>
          <p:cNvPr id="9" name="Foliennummernplatzhalter 14"/>
          <p:cNvSpPr>
            <a:spLocks noGrp="1"/>
          </p:cNvSpPr>
          <p:nvPr>
            <p:ph type="sldNum" sz="quarter" idx="4"/>
          </p:nvPr>
        </p:nvSpPr>
        <p:spPr>
          <a:xfrm>
            <a:off x="467999" y="6490782"/>
            <a:ext cx="2160000" cy="162000"/>
          </a:xfrm>
          <a:prstGeom prst="rect">
            <a:avLst/>
          </a:prstGeom>
        </p:spPr>
        <p:txBody>
          <a:bodyPr lIns="91430" tIns="0" rIns="91430" bIns="0"/>
          <a:lstStyle>
            <a:lvl1pPr algn="l">
              <a:defRPr sz="900" b="1">
                <a:solidFill>
                  <a:schemeClr val="tx1">
                    <a:lumMod val="75000"/>
                    <a:lumOff val="25000"/>
                  </a:schemeClr>
                </a:solidFill>
              </a:defRPr>
            </a:lvl1pPr>
          </a:lstStyle>
          <a:p>
            <a:r>
              <a:rPr lang="de-DE" dirty="0" smtClean="0"/>
              <a:t>Page </a:t>
            </a:r>
            <a:fld id="{795659D1-D435-4DC4-B545-657E7139435F}" type="slidenum">
              <a:rPr lang="de-DE" smtClean="0"/>
              <a:pPr/>
              <a:t>‹Nr.›</a:t>
            </a:fld>
            <a:endParaRPr lang="de-DE" dirty="0"/>
          </a:p>
        </p:txBody>
      </p:sp>
      <p:sp>
        <p:nvSpPr>
          <p:cNvPr id="11" name="Datumsplatzhalter 13"/>
          <p:cNvSpPr>
            <a:spLocks noGrp="1"/>
          </p:cNvSpPr>
          <p:nvPr>
            <p:ph type="dt" sz="half" idx="2"/>
          </p:nvPr>
        </p:nvSpPr>
        <p:spPr>
          <a:xfrm>
            <a:off x="467999" y="6314156"/>
            <a:ext cx="2160000" cy="162000"/>
          </a:xfrm>
          <a:prstGeom prst="rect">
            <a:avLst/>
          </a:prstGeom>
        </p:spPr>
        <p:txBody>
          <a:bodyPr lIns="91430" tIns="0" rIns="91430" bIns="0"/>
          <a:lstStyle>
            <a:lvl1pPr algn="l">
              <a:defRPr sz="900">
                <a:solidFill>
                  <a:schemeClr val="tx1">
                    <a:lumMod val="75000"/>
                    <a:lumOff val="25000"/>
                  </a:schemeClr>
                </a:solidFill>
              </a:defRPr>
            </a:lvl1pPr>
          </a:lstStyle>
          <a:p>
            <a:fld id="{D1239C04-0409-484F-9C23-94805D32AC80}" type="datetime1">
              <a:rPr lang="de-DE" smtClean="0"/>
              <a:t>28.09.2018</a:t>
            </a:fld>
            <a:endParaRPr lang="de-DE" dirty="0"/>
          </a:p>
        </p:txBody>
      </p:sp>
      <p:sp>
        <p:nvSpPr>
          <p:cNvPr id="14" name="Fußzeilenplatzhalter 15"/>
          <p:cNvSpPr>
            <a:spLocks noGrp="1"/>
          </p:cNvSpPr>
          <p:nvPr>
            <p:ph type="ftr" sz="quarter" idx="3"/>
          </p:nvPr>
        </p:nvSpPr>
        <p:spPr>
          <a:xfrm>
            <a:off x="468000" y="6145167"/>
            <a:ext cx="5400000" cy="162000"/>
          </a:xfrm>
          <a:prstGeom prst="rect">
            <a:avLst/>
          </a:prstGeom>
        </p:spPr>
        <p:txBody>
          <a:bodyPr lIns="91430" tIns="0" rIns="91430" bIns="0"/>
          <a:lstStyle>
            <a:lvl1pPr algn="l">
              <a:defRPr sz="900">
                <a:solidFill>
                  <a:schemeClr val="tx1">
                    <a:lumMod val="75000"/>
                    <a:lumOff val="25000"/>
                  </a:schemeClr>
                </a:solidFill>
              </a:defRPr>
            </a:lvl1pPr>
          </a:lstStyle>
          <a:p>
            <a:r>
              <a:rPr lang="de-DE" smtClean="0"/>
              <a:t>Christian Hirsch, Forschungsdaten- und Servicezentrum, Deutsche Bundesbank</a:t>
            </a:r>
            <a:endParaRPr lang="de-DE" dirty="0"/>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2zeiliger Titel und Inhalt mit Hinterlegung">
    <p:spTree>
      <p:nvGrpSpPr>
        <p:cNvPr id="1" name=""/>
        <p:cNvGrpSpPr/>
        <p:nvPr/>
      </p:nvGrpSpPr>
      <p:grpSpPr>
        <a:xfrm>
          <a:off x="0" y="0"/>
          <a:ext cx="0" cy="0"/>
          <a:chOff x="0" y="0"/>
          <a:chExt cx="0" cy="0"/>
        </a:xfrm>
      </p:grpSpPr>
      <p:sp>
        <p:nvSpPr>
          <p:cNvPr id="8" name="Rechteck 7"/>
          <p:cNvSpPr/>
          <p:nvPr/>
        </p:nvSpPr>
        <p:spPr>
          <a:xfrm>
            <a:off x="0" y="936000"/>
            <a:ext cx="9144000" cy="4989600"/>
          </a:xfrm>
          <a:prstGeom prst="rect">
            <a:avLst/>
          </a:prstGeom>
          <a:solidFill>
            <a:srgbClr val="F0F0F0"/>
          </a:solidFill>
          <a:ln>
            <a:noFill/>
          </a:ln>
        </p:spPr>
        <p:style>
          <a:lnRef idx="2">
            <a:schemeClr val="accent1">
              <a:shade val="50000"/>
            </a:schemeClr>
          </a:lnRef>
          <a:fillRef idx="1">
            <a:schemeClr val="accent1"/>
          </a:fillRef>
          <a:effectRef idx="0">
            <a:schemeClr val="accent1"/>
          </a:effectRef>
          <a:fontRef idx="minor">
            <a:schemeClr val="lt1"/>
          </a:fontRef>
        </p:style>
        <p:txBody>
          <a:bodyPr lIns="81098" tIns="40550" rIns="81098" bIns="40550" rtlCol="0" anchor="ctr"/>
          <a:lstStyle/>
          <a:p>
            <a:pPr algn="ctr"/>
            <a:endParaRPr lang="de-DE" dirty="0">
              <a:noFill/>
            </a:endParaRPr>
          </a:p>
        </p:txBody>
      </p:sp>
      <p:sp>
        <p:nvSpPr>
          <p:cNvPr id="2" name="Titel 1"/>
          <p:cNvSpPr>
            <a:spLocks noGrp="1"/>
          </p:cNvSpPr>
          <p:nvPr>
            <p:ph type="title" hasCustomPrompt="1"/>
          </p:nvPr>
        </p:nvSpPr>
        <p:spPr>
          <a:xfrm>
            <a:off x="468000" y="147600"/>
            <a:ext cx="8208000" cy="652582"/>
          </a:xfrm>
        </p:spPr>
        <p:txBody>
          <a:bodyPr>
            <a:noAutofit/>
          </a:bodyPr>
          <a:lstStyle>
            <a:lvl1pPr algn="l">
              <a:lnSpc>
                <a:spcPts val="2200"/>
              </a:lnSpc>
              <a:defRPr sz="1800" b="1" baseline="0"/>
            </a:lvl1pPr>
          </a:lstStyle>
          <a:p>
            <a:r>
              <a:rPr lang="de-DE" dirty="0" smtClean="0"/>
              <a:t>Präsentationsvorlage</a:t>
            </a:r>
            <a:br>
              <a:rPr lang="de-DE" dirty="0" smtClean="0"/>
            </a:br>
            <a:r>
              <a:rPr lang="de-DE" dirty="0" smtClean="0"/>
              <a:t>Inhaltsfolie mit Hinterlegung</a:t>
            </a:r>
            <a:endParaRPr lang="de-DE" dirty="0"/>
          </a:p>
        </p:txBody>
      </p:sp>
      <p:sp>
        <p:nvSpPr>
          <p:cNvPr id="7" name="Rechteck 6"/>
          <p:cNvSpPr/>
          <p:nvPr/>
        </p:nvSpPr>
        <p:spPr>
          <a:xfrm>
            <a:off x="468000" y="234000"/>
            <a:ext cx="54000" cy="468000"/>
          </a:xfrm>
          <a:prstGeom prst="rect">
            <a:avLst/>
          </a:prstGeom>
          <a:solidFill>
            <a:srgbClr val="0062A1"/>
          </a:solidFill>
          <a:ln>
            <a:noFill/>
          </a:ln>
        </p:spPr>
        <p:style>
          <a:lnRef idx="2">
            <a:schemeClr val="accent1">
              <a:shade val="50000"/>
            </a:schemeClr>
          </a:lnRef>
          <a:fillRef idx="1">
            <a:schemeClr val="accent1"/>
          </a:fillRef>
          <a:effectRef idx="0">
            <a:schemeClr val="accent1"/>
          </a:effectRef>
          <a:fontRef idx="minor">
            <a:schemeClr val="lt1"/>
          </a:fontRef>
        </p:style>
        <p:txBody>
          <a:bodyPr lIns="91414" tIns="45707" rIns="91414" bIns="45707" rtlCol="0" anchor="ctr"/>
          <a:lstStyle/>
          <a:p>
            <a:pPr algn="ctr"/>
            <a:endParaRPr lang="de-DE"/>
          </a:p>
        </p:txBody>
      </p:sp>
      <p:sp>
        <p:nvSpPr>
          <p:cNvPr id="15" name="Textplatzhalter 18"/>
          <p:cNvSpPr>
            <a:spLocks noGrp="1"/>
          </p:cNvSpPr>
          <p:nvPr>
            <p:ph type="body" sz="quarter" idx="15" hasCustomPrompt="1"/>
          </p:nvPr>
        </p:nvSpPr>
        <p:spPr>
          <a:xfrm>
            <a:off x="396000" y="1170000"/>
            <a:ext cx="8208000" cy="4518000"/>
          </a:xfrm>
        </p:spPr>
        <p:txBody>
          <a:bodyPr>
            <a:normAutofit/>
          </a:bodyPr>
          <a:lstStyle>
            <a:lvl1pPr marL="159642" indent="-159642">
              <a:spcBef>
                <a:spcPts val="443"/>
              </a:spcBef>
              <a:buFont typeface="Arial" pitchFamily="34" charset="0"/>
              <a:buChar char="−"/>
              <a:defRPr sz="1500" baseline="0"/>
            </a:lvl1pPr>
            <a:lvl2pPr marL="319285" indent="-159642">
              <a:spcBef>
                <a:spcPts val="443"/>
              </a:spcBef>
              <a:buFont typeface="Arial" pitchFamily="34" charset="0"/>
              <a:buChar char="•"/>
              <a:defRPr sz="1500"/>
            </a:lvl2pPr>
            <a:lvl3pPr marL="478927" indent="-159642">
              <a:spcBef>
                <a:spcPts val="443"/>
              </a:spcBef>
              <a:buFont typeface="Arial" pitchFamily="34" charset="0"/>
              <a:buChar char="∙"/>
              <a:defRPr sz="1500"/>
            </a:lvl3pPr>
            <a:lvl4pPr>
              <a:buFont typeface="Symbol" pitchFamily="18" charset="2"/>
              <a:buChar char="-"/>
              <a:defRPr sz="1500"/>
            </a:lvl4pPr>
            <a:lvl5pPr>
              <a:defRPr sz="1500"/>
            </a:lvl5pPr>
            <a:lvl6pPr>
              <a:defRPr sz="1500"/>
            </a:lvl6pPr>
          </a:lstStyle>
          <a:p>
            <a:pPr lvl="0"/>
            <a:r>
              <a:rPr lang="de-DE" dirty="0" smtClean="0"/>
              <a:t>Erste Ebene</a:t>
            </a:r>
          </a:p>
          <a:p>
            <a:pPr lvl="1"/>
            <a:r>
              <a:rPr lang="de-DE" dirty="0" smtClean="0"/>
              <a:t>Zweite Ebene</a:t>
            </a:r>
          </a:p>
          <a:p>
            <a:pPr lvl="2"/>
            <a:r>
              <a:rPr lang="de-DE" dirty="0" smtClean="0"/>
              <a:t>Dritte Ebene</a:t>
            </a:r>
          </a:p>
          <a:p>
            <a:pPr lvl="3"/>
            <a:r>
              <a:rPr lang="de-DE" dirty="0" smtClean="0"/>
              <a:t>Vierte Ebene</a:t>
            </a:r>
          </a:p>
          <a:p>
            <a:pPr lvl="4"/>
            <a:r>
              <a:rPr lang="de-DE" dirty="0" smtClean="0"/>
              <a:t>Fünfte Ebene</a:t>
            </a:r>
          </a:p>
          <a:p>
            <a:pPr lvl="5"/>
            <a:r>
              <a:rPr lang="de-DE" dirty="0" smtClean="0"/>
              <a:t>Sechste Ebene</a:t>
            </a:r>
          </a:p>
        </p:txBody>
      </p:sp>
      <p:sp>
        <p:nvSpPr>
          <p:cNvPr id="10" name="Rechteck 9"/>
          <p:cNvSpPr/>
          <p:nvPr userDrawn="1"/>
        </p:nvSpPr>
        <p:spPr>
          <a:xfrm>
            <a:off x="468000" y="6156000"/>
            <a:ext cx="54000" cy="468000"/>
          </a:xfrm>
          <a:prstGeom prst="rect">
            <a:avLst/>
          </a:prstGeom>
          <a:solidFill>
            <a:srgbClr val="0062A1"/>
          </a:solidFill>
          <a:ln>
            <a:noFill/>
          </a:ln>
        </p:spPr>
        <p:style>
          <a:lnRef idx="2">
            <a:schemeClr val="accent1">
              <a:shade val="50000"/>
            </a:schemeClr>
          </a:lnRef>
          <a:fillRef idx="1">
            <a:schemeClr val="accent1"/>
          </a:fillRef>
          <a:effectRef idx="0">
            <a:schemeClr val="accent1"/>
          </a:effectRef>
          <a:fontRef idx="minor">
            <a:schemeClr val="lt1"/>
          </a:fontRef>
        </p:style>
        <p:txBody>
          <a:bodyPr lIns="91414" tIns="45707" rIns="91414" bIns="45707" rtlCol="0" anchor="ctr"/>
          <a:lstStyle/>
          <a:p>
            <a:pPr algn="ctr"/>
            <a:endParaRPr lang="de-DE"/>
          </a:p>
        </p:txBody>
      </p:sp>
      <p:sp>
        <p:nvSpPr>
          <p:cNvPr id="12" name="Foliennummernplatzhalter 14"/>
          <p:cNvSpPr>
            <a:spLocks noGrp="1"/>
          </p:cNvSpPr>
          <p:nvPr>
            <p:ph type="sldNum" sz="quarter" idx="4"/>
          </p:nvPr>
        </p:nvSpPr>
        <p:spPr>
          <a:xfrm>
            <a:off x="467999" y="6490782"/>
            <a:ext cx="2160000" cy="162000"/>
          </a:xfrm>
          <a:prstGeom prst="rect">
            <a:avLst/>
          </a:prstGeom>
        </p:spPr>
        <p:txBody>
          <a:bodyPr lIns="91430" tIns="0" rIns="91430" bIns="0"/>
          <a:lstStyle>
            <a:lvl1pPr algn="l">
              <a:defRPr sz="900" b="1">
                <a:solidFill>
                  <a:schemeClr val="tx1">
                    <a:lumMod val="75000"/>
                    <a:lumOff val="25000"/>
                  </a:schemeClr>
                </a:solidFill>
              </a:defRPr>
            </a:lvl1pPr>
          </a:lstStyle>
          <a:p>
            <a:r>
              <a:rPr lang="de-DE" dirty="0" smtClean="0"/>
              <a:t>Page </a:t>
            </a:r>
            <a:fld id="{795659D1-D435-4DC4-B545-657E7139435F}" type="slidenum">
              <a:rPr lang="de-DE" smtClean="0"/>
              <a:pPr/>
              <a:t>‹Nr.›</a:t>
            </a:fld>
            <a:endParaRPr lang="de-DE" dirty="0"/>
          </a:p>
        </p:txBody>
      </p:sp>
      <p:sp>
        <p:nvSpPr>
          <p:cNvPr id="13" name="Datumsplatzhalter 13"/>
          <p:cNvSpPr>
            <a:spLocks noGrp="1"/>
          </p:cNvSpPr>
          <p:nvPr>
            <p:ph type="dt" sz="half" idx="2"/>
          </p:nvPr>
        </p:nvSpPr>
        <p:spPr>
          <a:xfrm>
            <a:off x="467999" y="6314156"/>
            <a:ext cx="2160000" cy="162000"/>
          </a:xfrm>
          <a:prstGeom prst="rect">
            <a:avLst/>
          </a:prstGeom>
        </p:spPr>
        <p:txBody>
          <a:bodyPr lIns="91430" tIns="0" rIns="91430" bIns="0"/>
          <a:lstStyle>
            <a:lvl1pPr algn="l">
              <a:defRPr sz="900">
                <a:solidFill>
                  <a:schemeClr val="tx1">
                    <a:lumMod val="75000"/>
                    <a:lumOff val="25000"/>
                  </a:schemeClr>
                </a:solidFill>
              </a:defRPr>
            </a:lvl1pPr>
          </a:lstStyle>
          <a:p>
            <a:fld id="{A9778602-0DA6-4412-9385-F0C6B8451CF6}" type="datetime1">
              <a:rPr lang="de-DE" smtClean="0"/>
              <a:t>28.09.2018</a:t>
            </a:fld>
            <a:endParaRPr lang="de-DE" dirty="0"/>
          </a:p>
        </p:txBody>
      </p:sp>
      <p:sp>
        <p:nvSpPr>
          <p:cNvPr id="17" name="Fußzeilenplatzhalter 15"/>
          <p:cNvSpPr>
            <a:spLocks noGrp="1"/>
          </p:cNvSpPr>
          <p:nvPr>
            <p:ph type="ftr" sz="quarter" idx="3"/>
          </p:nvPr>
        </p:nvSpPr>
        <p:spPr>
          <a:xfrm>
            <a:off x="468000" y="6145167"/>
            <a:ext cx="5400000" cy="162000"/>
          </a:xfrm>
          <a:prstGeom prst="rect">
            <a:avLst/>
          </a:prstGeom>
        </p:spPr>
        <p:txBody>
          <a:bodyPr lIns="91430" tIns="0" rIns="91430" bIns="0"/>
          <a:lstStyle>
            <a:lvl1pPr algn="l">
              <a:defRPr sz="900">
                <a:solidFill>
                  <a:schemeClr val="tx1">
                    <a:lumMod val="75000"/>
                    <a:lumOff val="25000"/>
                  </a:schemeClr>
                </a:solidFill>
              </a:defRPr>
            </a:lvl1pPr>
          </a:lstStyle>
          <a:p>
            <a:r>
              <a:rPr lang="de-DE" smtClean="0"/>
              <a:t>Christian Hirsch, Forschungsdaten- und Servicezentrum, Deutsche Bundesbank</a:t>
            </a:r>
            <a:endParaRPr lang="de-DE" dirty="0"/>
          </a:p>
        </p:txBody>
      </p:sp>
    </p:spTree>
    <p:extLst>
      <p:ext uri="{BB962C8B-B14F-4D97-AF65-F5344CB8AC3E}">
        <p14:creationId xmlns:p14="http://schemas.microsoft.com/office/powerpoint/2010/main" val="2420743778"/>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1zeiliger Titel und Inhalt">
    <p:spTree>
      <p:nvGrpSpPr>
        <p:cNvPr id="1" name=""/>
        <p:cNvGrpSpPr/>
        <p:nvPr/>
      </p:nvGrpSpPr>
      <p:grpSpPr>
        <a:xfrm>
          <a:off x="0" y="0"/>
          <a:ext cx="0" cy="0"/>
          <a:chOff x="0" y="0"/>
          <a:chExt cx="0" cy="0"/>
        </a:xfrm>
      </p:grpSpPr>
      <p:sp>
        <p:nvSpPr>
          <p:cNvPr id="2" name="Titel 1"/>
          <p:cNvSpPr>
            <a:spLocks noGrp="1"/>
          </p:cNvSpPr>
          <p:nvPr>
            <p:ph type="title" hasCustomPrompt="1"/>
          </p:nvPr>
        </p:nvSpPr>
        <p:spPr>
          <a:xfrm>
            <a:off x="468000" y="147600"/>
            <a:ext cx="8208000" cy="345600"/>
          </a:xfrm>
          <a:prstGeom prst="rect">
            <a:avLst/>
          </a:prstGeom>
        </p:spPr>
        <p:txBody>
          <a:bodyPr>
            <a:noAutofit/>
          </a:bodyPr>
          <a:lstStyle>
            <a:lvl1pPr>
              <a:defRPr sz="1800" baseline="0"/>
            </a:lvl1pPr>
          </a:lstStyle>
          <a:p>
            <a:r>
              <a:rPr lang="de-DE" dirty="0" smtClean="0"/>
              <a:t>Präsentationsvorlage – Inhaltsfolie mit 1zeiligem Titel</a:t>
            </a:r>
            <a:endParaRPr lang="de-DE" dirty="0"/>
          </a:p>
        </p:txBody>
      </p:sp>
      <p:sp>
        <p:nvSpPr>
          <p:cNvPr id="7" name="Rechteck 6"/>
          <p:cNvSpPr/>
          <p:nvPr/>
        </p:nvSpPr>
        <p:spPr>
          <a:xfrm>
            <a:off x="468000" y="234000"/>
            <a:ext cx="54000" cy="234000"/>
          </a:xfrm>
          <a:prstGeom prst="rect">
            <a:avLst/>
          </a:prstGeom>
          <a:solidFill>
            <a:srgbClr val="0062A1"/>
          </a:solidFill>
          <a:ln>
            <a:noFill/>
          </a:ln>
        </p:spPr>
        <p:style>
          <a:lnRef idx="2">
            <a:schemeClr val="accent1">
              <a:shade val="50000"/>
            </a:schemeClr>
          </a:lnRef>
          <a:fillRef idx="1">
            <a:schemeClr val="accent1"/>
          </a:fillRef>
          <a:effectRef idx="0">
            <a:schemeClr val="accent1"/>
          </a:effectRef>
          <a:fontRef idx="minor">
            <a:schemeClr val="lt1"/>
          </a:fontRef>
        </p:style>
        <p:txBody>
          <a:bodyPr lIns="91414" tIns="45707" rIns="91414" bIns="45707" rtlCol="0" anchor="ctr"/>
          <a:lstStyle/>
          <a:p>
            <a:pPr algn="ctr"/>
            <a:endParaRPr lang="de-DE"/>
          </a:p>
        </p:txBody>
      </p:sp>
      <p:sp>
        <p:nvSpPr>
          <p:cNvPr id="8" name="Textplatzhalter 18"/>
          <p:cNvSpPr>
            <a:spLocks noGrp="1"/>
          </p:cNvSpPr>
          <p:nvPr>
            <p:ph type="body" sz="quarter" idx="15" hasCustomPrompt="1"/>
          </p:nvPr>
        </p:nvSpPr>
        <p:spPr>
          <a:xfrm>
            <a:off x="396000" y="1170000"/>
            <a:ext cx="8208000" cy="4518000"/>
          </a:xfrm>
        </p:spPr>
        <p:txBody>
          <a:bodyPr>
            <a:normAutofit/>
          </a:bodyPr>
          <a:lstStyle>
            <a:lvl1pPr marL="159642" indent="-159642">
              <a:spcBef>
                <a:spcPts val="443"/>
              </a:spcBef>
              <a:buFont typeface="Arial" pitchFamily="34" charset="0"/>
              <a:buChar char="−"/>
              <a:defRPr sz="1500" baseline="0"/>
            </a:lvl1pPr>
            <a:lvl2pPr marL="319285" indent="-159642">
              <a:spcBef>
                <a:spcPts val="443"/>
              </a:spcBef>
              <a:buFont typeface="Arial" pitchFamily="34" charset="0"/>
              <a:buChar char="•"/>
              <a:defRPr sz="1500"/>
            </a:lvl2pPr>
            <a:lvl3pPr marL="478927" indent="-159642">
              <a:spcBef>
                <a:spcPts val="443"/>
              </a:spcBef>
              <a:buFont typeface="Arial" pitchFamily="34" charset="0"/>
              <a:buChar char="∙"/>
              <a:defRPr sz="1500"/>
            </a:lvl3pPr>
            <a:lvl4pPr>
              <a:buFont typeface="Symbol" pitchFamily="18" charset="2"/>
              <a:buChar char="-"/>
              <a:defRPr sz="1500"/>
            </a:lvl4pPr>
            <a:lvl5pPr>
              <a:defRPr sz="1500"/>
            </a:lvl5pPr>
            <a:lvl6pPr>
              <a:defRPr sz="1500"/>
            </a:lvl6pPr>
          </a:lstStyle>
          <a:p>
            <a:pPr lvl="0"/>
            <a:r>
              <a:rPr lang="de-DE" dirty="0" smtClean="0"/>
              <a:t>Erste Ebene</a:t>
            </a:r>
          </a:p>
          <a:p>
            <a:pPr lvl="1"/>
            <a:r>
              <a:rPr lang="de-DE" dirty="0" smtClean="0"/>
              <a:t>Zweite Ebene</a:t>
            </a:r>
          </a:p>
          <a:p>
            <a:pPr lvl="2"/>
            <a:r>
              <a:rPr lang="de-DE" dirty="0" smtClean="0"/>
              <a:t>Dritte Ebene</a:t>
            </a:r>
          </a:p>
          <a:p>
            <a:pPr lvl="3"/>
            <a:r>
              <a:rPr lang="de-DE" dirty="0" smtClean="0"/>
              <a:t>Vierte Ebene</a:t>
            </a:r>
          </a:p>
          <a:p>
            <a:pPr lvl="4"/>
            <a:r>
              <a:rPr lang="de-DE" dirty="0" smtClean="0"/>
              <a:t>Fünfte Ebene</a:t>
            </a:r>
          </a:p>
          <a:p>
            <a:pPr lvl="5"/>
            <a:r>
              <a:rPr lang="de-DE" dirty="0" smtClean="0"/>
              <a:t>Sechste Ebene</a:t>
            </a:r>
          </a:p>
        </p:txBody>
      </p:sp>
      <p:sp>
        <p:nvSpPr>
          <p:cNvPr id="9" name="Rechteck 8"/>
          <p:cNvSpPr/>
          <p:nvPr/>
        </p:nvSpPr>
        <p:spPr>
          <a:xfrm>
            <a:off x="468000" y="6156000"/>
            <a:ext cx="54000" cy="468000"/>
          </a:xfrm>
          <a:prstGeom prst="rect">
            <a:avLst/>
          </a:prstGeom>
          <a:solidFill>
            <a:srgbClr val="0062A1"/>
          </a:solidFill>
          <a:ln>
            <a:noFill/>
          </a:ln>
        </p:spPr>
        <p:style>
          <a:lnRef idx="2">
            <a:schemeClr val="accent1">
              <a:shade val="50000"/>
            </a:schemeClr>
          </a:lnRef>
          <a:fillRef idx="1">
            <a:schemeClr val="accent1"/>
          </a:fillRef>
          <a:effectRef idx="0">
            <a:schemeClr val="accent1"/>
          </a:effectRef>
          <a:fontRef idx="minor">
            <a:schemeClr val="lt1"/>
          </a:fontRef>
        </p:style>
        <p:txBody>
          <a:bodyPr lIns="91414" tIns="45707" rIns="91414" bIns="45707" rtlCol="0" anchor="ctr"/>
          <a:lstStyle/>
          <a:p>
            <a:pPr algn="ctr"/>
            <a:endParaRPr lang="de-DE"/>
          </a:p>
        </p:txBody>
      </p:sp>
      <p:sp>
        <p:nvSpPr>
          <p:cNvPr id="10" name="Foliennummernplatzhalter 14"/>
          <p:cNvSpPr>
            <a:spLocks noGrp="1"/>
          </p:cNvSpPr>
          <p:nvPr>
            <p:ph type="sldNum" sz="quarter" idx="4"/>
          </p:nvPr>
        </p:nvSpPr>
        <p:spPr>
          <a:xfrm>
            <a:off x="468000" y="6490800"/>
            <a:ext cx="2160000" cy="162000"/>
          </a:xfrm>
          <a:prstGeom prst="rect">
            <a:avLst/>
          </a:prstGeom>
        </p:spPr>
        <p:txBody>
          <a:bodyPr lIns="91430" tIns="0" rIns="91430" bIns="0"/>
          <a:lstStyle>
            <a:lvl1pPr algn="l">
              <a:defRPr sz="900" b="1">
                <a:solidFill>
                  <a:schemeClr val="tx1">
                    <a:lumMod val="75000"/>
                    <a:lumOff val="25000"/>
                  </a:schemeClr>
                </a:solidFill>
              </a:defRPr>
            </a:lvl1pPr>
          </a:lstStyle>
          <a:p>
            <a:r>
              <a:rPr lang="de-DE" dirty="0" smtClean="0"/>
              <a:t>Page </a:t>
            </a:r>
            <a:fld id="{795659D1-D435-4DC4-B545-657E7139435F}" type="slidenum">
              <a:rPr lang="de-DE" smtClean="0"/>
              <a:pPr/>
              <a:t>‹Nr.›</a:t>
            </a:fld>
            <a:endParaRPr lang="de-DE" dirty="0"/>
          </a:p>
        </p:txBody>
      </p:sp>
      <p:sp>
        <p:nvSpPr>
          <p:cNvPr id="11" name="Datumsplatzhalter 13"/>
          <p:cNvSpPr>
            <a:spLocks noGrp="1"/>
          </p:cNvSpPr>
          <p:nvPr>
            <p:ph type="dt" sz="half" idx="2"/>
          </p:nvPr>
        </p:nvSpPr>
        <p:spPr>
          <a:xfrm>
            <a:off x="468000" y="6314400"/>
            <a:ext cx="2160000" cy="162000"/>
          </a:xfrm>
          <a:prstGeom prst="rect">
            <a:avLst/>
          </a:prstGeom>
        </p:spPr>
        <p:txBody>
          <a:bodyPr lIns="91430" tIns="0" rIns="91430" bIns="0"/>
          <a:lstStyle>
            <a:lvl1pPr algn="l">
              <a:defRPr sz="900">
                <a:solidFill>
                  <a:schemeClr val="tx1">
                    <a:lumMod val="75000"/>
                    <a:lumOff val="25000"/>
                  </a:schemeClr>
                </a:solidFill>
              </a:defRPr>
            </a:lvl1pPr>
          </a:lstStyle>
          <a:p>
            <a:fld id="{1A270179-B09E-45ED-A541-65AEEF818F6D}" type="datetime1">
              <a:rPr lang="de-DE" smtClean="0"/>
              <a:t>28.09.2018</a:t>
            </a:fld>
            <a:endParaRPr lang="de-DE" dirty="0"/>
          </a:p>
        </p:txBody>
      </p:sp>
      <p:sp>
        <p:nvSpPr>
          <p:cNvPr id="12" name="Fußzeilenplatzhalter 15"/>
          <p:cNvSpPr>
            <a:spLocks noGrp="1"/>
          </p:cNvSpPr>
          <p:nvPr>
            <p:ph type="ftr" sz="quarter" idx="3"/>
          </p:nvPr>
        </p:nvSpPr>
        <p:spPr>
          <a:xfrm>
            <a:off x="468000" y="6145200"/>
            <a:ext cx="5400000" cy="162000"/>
          </a:xfrm>
          <a:prstGeom prst="rect">
            <a:avLst/>
          </a:prstGeom>
        </p:spPr>
        <p:txBody>
          <a:bodyPr lIns="91430" tIns="0" rIns="91430" bIns="0"/>
          <a:lstStyle>
            <a:lvl1pPr algn="l">
              <a:defRPr sz="900">
                <a:solidFill>
                  <a:schemeClr val="tx1">
                    <a:lumMod val="75000"/>
                    <a:lumOff val="25000"/>
                  </a:schemeClr>
                </a:solidFill>
              </a:defRPr>
            </a:lvl1pPr>
          </a:lstStyle>
          <a:p>
            <a:r>
              <a:rPr lang="de-DE" smtClean="0"/>
              <a:t>Christian Hirsch, Forschungsdaten- und Servicezentrum, Deutsche Bundesbank</a:t>
            </a:r>
            <a:endParaRPr lang="de-DE" dirty="0"/>
          </a:p>
        </p:txBody>
      </p:sp>
    </p:spTree>
    <p:extLst>
      <p:ext uri="{BB962C8B-B14F-4D97-AF65-F5344CB8AC3E}">
        <p14:creationId xmlns:p14="http://schemas.microsoft.com/office/powerpoint/2010/main" val="21178186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2zeiliger Titel und zwei Inhalte">
    <p:spTree>
      <p:nvGrpSpPr>
        <p:cNvPr id="1" name=""/>
        <p:cNvGrpSpPr/>
        <p:nvPr/>
      </p:nvGrpSpPr>
      <p:grpSpPr>
        <a:xfrm>
          <a:off x="0" y="0"/>
          <a:ext cx="0" cy="0"/>
          <a:chOff x="0" y="0"/>
          <a:chExt cx="0" cy="0"/>
        </a:xfrm>
      </p:grpSpPr>
      <p:sp>
        <p:nvSpPr>
          <p:cNvPr id="2" name="Titel 1"/>
          <p:cNvSpPr>
            <a:spLocks noGrp="1"/>
          </p:cNvSpPr>
          <p:nvPr>
            <p:ph type="title" hasCustomPrompt="1"/>
          </p:nvPr>
        </p:nvSpPr>
        <p:spPr>
          <a:xfrm>
            <a:off x="468000" y="147600"/>
            <a:ext cx="8208000" cy="652582"/>
          </a:xfrm>
        </p:spPr>
        <p:txBody>
          <a:bodyPr>
            <a:noAutofit/>
          </a:bodyPr>
          <a:lstStyle>
            <a:lvl1pPr algn="l">
              <a:lnSpc>
                <a:spcPts val="2200"/>
              </a:lnSpc>
              <a:defRPr sz="1800" b="1"/>
            </a:lvl1pPr>
          </a:lstStyle>
          <a:p>
            <a:r>
              <a:rPr lang="de-DE" dirty="0" smtClean="0"/>
              <a:t>Präsentationsvorlage</a:t>
            </a:r>
            <a:br>
              <a:rPr lang="de-DE" dirty="0" smtClean="0"/>
            </a:br>
            <a:r>
              <a:rPr lang="de-DE" dirty="0" smtClean="0"/>
              <a:t>Inhaltsfolie mit 2 Spalten</a:t>
            </a:r>
            <a:endParaRPr lang="de-DE" dirty="0"/>
          </a:p>
        </p:txBody>
      </p:sp>
      <p:sp>
        <p:nvSpPr>
          <p:cNvPr id="19" name="Textplatzhalter 18"/>
          <p:cNvSpPr>
            <a:spLocks noGrp="1"/>
          </p:cNvSpPr>
          <p:nvPr>
            <p:ph type="body" sz="quarter" idx="15" hasCustomPrompt="1"/>
          </p:nvPr>
        </p:nvSpPr>
        <p:spPr>
          <a:xfrm>
            <a:off x="396000" y="1170000"/>
            <a:ext cx="3988800" cy="4518000"/>
          </a:xfrm>
        </p:spPr>
        <p:txBody>
          <a:bodyPr>
            <a:normAutofit/>
          </a:bodyPr>
          <a:lstStyle>
            <a:lvl1pPr marL="159642" indent="-159642">
              <a:spcBef>
                <a:spcPts val="443"/>
              </a:spcBef>
              <a:buFont typeface="Arial" pitchFamily="34" charset="0"/>
              <a:buChar char="−"/>
              <a:defRPr sz="1500" baseline="0"/>
            </a:lvl1pPr>
            <a:lvl2pPr marL="319285" indent="-159642">
              <a:spcBef>
                <a:spcPts val="443"/>
              </a:spcBef>
              <a:buFont typeface="Arial" pitchFamily="34" charset="0"/>
              <a:buChar char="•"/>
              <a:defRPr sz="1500"/>
            </a:lvl2pPr>
            <a:lvl3pPr marL="478927" indent="-159642">
              <a:spcBef>
                <a:spcPts val="443"/>
              </a:spcBef>
              <a:buFont typeface="Arial" pitchFamily="34" charset="0"/>
              <a:buChar char="∙"/>
              <a:defRPr sz="1500"/>
            </a:lvl3pPr>
            <a:lvl4pPr>
              <a:buFont typeface="Symbol" pitchFamily="18" charset="2"/>
              <a:buChar char="-"/>
              <a:defRPr sz="1500"/>
            </a:lvl4pPr>
            <a:lvl5pPr>
              <a:defRPr sz="1500"/>
            </a:lvl5pPr>
            <a:lvl6pPr>
              <a:defRPr sz="1500"/>
            </a:lvl6pPr>
          </a:lstStyle>
          <a:p>
            <a:pPr lvl="0"/>
            <a:r>
              <a:rPr lang="de-DE" dirty="0" smtClean="0"/>
              <a:t>Erste Ebene</a:t>
            </a:r>
          </a:p>
          <a:p>
            <a:pPr lvl="1"/>
            <a:r>
              <a:rPr lang="de-DE" dirty="0" smtClean="0"/>
              <a:t>Zweite Ebene</a:t>
            </a:r>
          </a:p>
          <a:p>
            <a:pPr lvl="2"/>
            <a:r>
              <a:rPr lang="de-DE" dirty="0" smtClean="0"/>
              <a:t>Dritte Ebene</a:t>
            </a:r>
          </a:p>
          <a:p>
            <a:pPr lvl="3"/>
            <a:r>
              <a:rPr lang="de-DE" dirty="0" smtClean="0"/>
              <a:t>Vierte Ebene</a:t>
            </a:r>
          </a:p>
          <a:p>
            <a:pPr lvl="4"/>
            <a:r>
              <a:rPr lang="de-DE" dirty="0" smtClean="0"/>
              <a:t>Fünfte Ebene</a:t>
            </a:r>
          </a:p>
          <a:p>
            <a:pPr lvl="5"/>
            <a:r>
              <a:rPr lang="de-DE" dirty="0" smtClean="0"/>
              <a:t>Sechste Ebene</a:t>
            </a:r>
          </a:p>
        </p:txBody>
      </p:sp>
      <p:sp>
        <p:nvSpPr>
          <p:cNvPr id="9" name="Textplatzhalter 18"/>
          <p:cNvSpPr>
            <a:spLocks noGrp="1"/>
          </p:cNvSpPr>
          <p:nvPr>
            <p:ph type="body" sz="quarter" idx="16" hasCustomPrompt="1"/>
          </p:nvPr>
        </p:nvSpPr>
        <p:spPr>
          <a:xfrm>
            <a:off x="4618800" y="1170000"/>
            <a:ext cx="3988800" cy="4518000"/>
          </a:xfrm>
        </p:spPr>
        <p:txBody>
          <a:bodyPr>
            <a:normAutofit/>
          </a:bodyPr>
          <a:lstStyle>
            <a:lvl1pPr marL="159642" indent="-159642">
              <a:spcBef>
                <a:spcPts val="443"/>
              </a:spcBef>
              <a:buFont typeface="Arial" pitchFamily="34" charset="0"/>
              <a:buChar char="−"/>
              <a:defRPr sz="1500" baseline="0"/>
            </a:lvl1pPr>
            <a:lvl2pPr marL="319285" indent="-159642">
              <a:spcBef>
                <a:spcPts val="443"/>
              </a:spcBef>
              <a:buFont typeface="Arial" pitchFamily="34" charset="0"/>
              <a:buChar char="•"/>
              <a:defRPr sz="1500"/>
            </a:lvl2pPr>
            <a:lvl3pPr marL="478927" indent="-159642">
              <a:spcBef>
                <a:spcPts val="443"/>
              </a:spcBef>
              <a:buFont typeface="Arial" pitchFamily="34" charset="0"/>
              <a:buChar char="∙"/>
              <a:defRPr sz="1500"/>
            </a:lvl3pPr>
            <a:lvl4pPr marL="665926" indent="-197978">
              <a:buFont typeface="Symbol" pitchFamily="18" charset="2"/>
              <a:buChar char="-"/>
              <a:defRPr sz="1500"/>
            </a:lvl4pPr>
            <a:lvl5pPr>
              <a:defRPr sz="1500"/>
            </a:lvl5pPr>
            <a:lvl6pPr>
              <a:defRPr sz="1500"/>
            </a:lvl6pPr>
          </a:lstStyle>
          <a:p>
            <a:pPr lvl="0"/>
            <a:r>
              <a:rPr lang="de-DE" dirty="0" smtClean="0"/>
              <a:t>Erste Ebene</a:t>
            </a:r>
          </a:p>
          <a:p>
            <a:pPr lvl="1"/>
            <a:r>
              <a:rPr lang="de-DE" dirty="0" smtClean="0"/>
              <a:t>Zweite Ebene</a:t>
            </a:r>
          </a:p>
          <a:p>
            <a:pPr lvl="2"/>
            <a:r>
              <a:rPr lang="de-DE" dirty="0" smtClean="0"/>
              <a:t>Dritte Ebene</a:t>
            </a:r>
          </a:p>
          <a:p>
            <a:pPr lvl="3"/>
            <a:r>
              <a:rPr lang="de-DE" dirty="0" smtClean="0"/>
              <a:t>Vierte Ebene</a:t>
            </a:r>
          </a:p>
          <a:p>
            <a:pPr lvl="4"/>
            <a:r>
              <a:rPr lang="de-DE" dirty="0" smtClean="0"/>
              <a:t>Fünfte Ebene</a:t>
            </a:r>
          </a:p>
          <a:p>
            <a:pPr lvl="5"/>
            <a:r>
              <a:rPr lang="de-DE" dirty="0" smtClean="0"/>
              <a:t>Sechste Ebene</a:t>
            </a:r>
          </a:p>
        </p:txBody>
      </p:sp>
      <p:sp>
        <p:nvSpPr>
          <p:cNvPr id="11" name="Rechteck 10"/>
          <p:cNvSpPr/>
          <p:nvPr/>
        </p:nvSpPr>
        <p:spPr>
          <a:xfrm>
            <a:off x="468000" y="234000"/>
            <a:ext cx="54000" cy="468000"/>
          </a:xfrm>
          <a:prstGeom prst="rect">
            <a:avLst/>
          </a:prstGeom>
          <a:solidFill>
            <a:srgbClr val="0062A1"/>
          </a:solidFill>
          <a:ln>
            <a:noFill/>
          </a:ln>
        </p:spPr>
        <p:style>
          <a:lnRef idx="2">
            <a:schemeClr val="accent1">
              <a:shade val="50000"/>
            </a:schemeClr>
          </a:lnRef>
          <a:fillRef idx="1">
            <a:schemeClr val="accent1"/>
          </a:fillRef>
          <a:effectRef idx="0">
            <a:schemeClr val="accent1"/>
          </a:effectRef>
          <a:fontRef idx="minor">
            <a:schemeClr val="lt1"/>
          </a:fontRef>
        </p:style>
        <p:txBody>
          <a:bodyPr lIns="91414" tIns="45707" rIns="91414" bIns="45707" rtlCol="0" anchor="ctr"/>
          <a:lstStyle/>
          <a:p>
            <a:pPr algn="ctr"/>
            <a:endParaRPr lang="de-DE"/>
          </a:p>
        </p:txBody>
      </p:sp>
      <p:sp>
        <p:nvSpPr>
          <p:cNvPr id="13" name="Rechteck 12"/>
          <p:cNvSpPr/>
          <p:nvPr/>
        </p:nvSpPr>
        <p:spPr>
          <a:xfrm>
            <a:off x="468000" y="6156000"/>
            <a:ext cx="54000" cy="468000"/>
          </a:xfrm>
          <a:prstGeom prst="rect">
            <a:avLst/>
          </a:prstGeom>
          <a:solidFill>
            <a:srgbClr val="0062A1"/>
          </a:solidFill>
          <a:ln>
            <a:noFill/>
          </a:ln>
        </p:spPr>
        <p:style>
          <a:lnRef idx="2">
            <a:schemeClr val="accent1">
              <a:shade val="50000"/>
            </a:schemeClr>
          </a:lnRef>
          <a:fillRef idx="1">
            <a:schemeClr val="accent1"/>
          </a:fillRef>
          <a:effectRef idx="0">
            <a:schemeClr val="accent1"/>
          </a:effectRef>
          <a:fontRef idx="minor">
            <a:schemeClr val="lt1"/>
          </a:fontRef>
        </p:style>
        <p:txBody>
          <a:bodyPr lIns="91414" tIns="45707" rIns="91414" bIns="45707" rtlCol="0" anchor="ctr"/>
          <a:lstStyle/>
          <a:p>
            <a:pPr algn="ctr"/>
            <a:endParaRPr lang="de-DE"/>
          </a:p>
        </p:txBody>
      </p:sp>
      <p:sp>
        <p:nvSpPr>
          <p:cNvPr id="14" name="Foliennummernplatzhalter 14"/>
          <p:cNvSpPr>
            <a:spLocks noGrp="1"/>
          </p:cNvSpPr>
          <p:nvPr>
            <p:ph type="sldNum" sz="quarter" idx="4"/>
          </p:nvPr>
        </p:nvSpPr>
        <p:spPr>
          <a:xfrm>
            <a:off x="468000" y="6490800"/>
            <a:ext cx="2160000" cy="162000"/>
          </a:xfrm>
          <a:prstGeom prst="rect">
            <a:avLst/>
          </a:prstGeom>
        </p:spPr>
        <p:txBody>
          <a:bodyPr lIns="91430" tIns="0" rIns="91430" bIns="0"/>
          <a:lstStyle>
            <a:lvl1pPr algn="l">
              <a:defRPr sz="900" b="1">
                <a:solidFill>
                  <a:schemeClr val="tx1">
                    <a:lumMod val="75000"/>
                    <a:lumOff val="25000"/>
                  </a:schemeClr>
                </a:solidFill>
              </a:defRPr>
            </a:lvl1pPr>
          </a:lstStyle>
          <a:p>
            <a:r>
              <a:rPr lang="de-DE" dirty="0" smtClean="0"/>
              <a:t>Page </a:t>
            </a:r>
            <a:fld id="{795659D1-D435-4DC4-B545-657E7139435F}" type="slidenum">
              <a:rPr lang="de-DE" smtClean="0"/>
              <a:pPr/>
              <a:t>‹Nr.›</a:t>
            </a:fld>
            <a:endParaRPr lang="de-DE" dirty="0"/>
          </a:p>
        </p:txBody>
      </p:sp>
      <p:sp>
        <p:nvSpPr>
          <p:cNvPr id="15" name="Datumsplatzhalter 13"/>
          <p:cNvSpPr>
            <a:spLocks noGrp="1"/>
          </p:cNvSpPr>
          <p:nvPr>
            <p:ph type="dt" sz="half" idx="2"/>
          </p:nvPr>
        </p:nvSpPr>
        <p:spPr>
          <a:xfrm>
            <a:off x="468000" y="6314400"/>
            <a:ext cx="2160000" cy="162000"/>
          </a:xfrm>
          <a:prstGeom prst="rect">
            <a:avLst/>
          </a:prstGeom>
        </p:spPr>
        <p:txBody>
          <a:bodyPr lIns="91430" tIns="0" rIns="91430" bIns="0"/>
          <a:lstStyle>
            <a:lvl1pPr algn="l">
              <a:defRPr sz="900">
                <a:solidFill>
                  <a:schemeClr val="tx1">
                    <a:lumMod val="75000"/>
                    <a:lumOff val="25000"/>
                  </a:schemeClr>
                </a:solidFill>
              </a:defRPr>
            </a:lvl1pPr>
          </a:lstStyle>
          <a:p>
            <a:fld id="{7326B963-2E02-4808-8952-764B0C569099}" type="datetime1">
              <a:rPr lang="de-DE" smtClean="0"/>
              <a:t>28.09.2018</a:t>
            </a:fld>
            <a:endParaRPr lang="de-DE" dirty="0"/>
          </a:p>
        </p:txBody>
      </p:sp>
      <p:sp>
        <p:nvSpPr>
          <p:cNvPr id="16" name="Fußzeilenplatzhalter 15"/>
          <p:cNvSpPr>
            <a:spLocks noGrp="1"/>
          </p:cNvSpPr>
          <p:nvPr>
            <p:ph type="ftr" sz="quarter" idx="3"/>
          </p:nvPr>
        </p:nvSpPr>
        <p:spPr>
          <a:xfrm>
            <a:off x="468000" y="6145200"/>
            <a:ext cx="5400000" cy="162000"/>
          </a:xfrm>
          <a:prstGeom prst="rect">
            <a:avLst/>
          </a:prstGeom>
        </p:spPr>
        <p:txBody>
          <a:bodyPr lIns="91430" tIns="0" rIns="91430" bIns="0"/>
          <a:lstStyle>
            <a:lvl1pPr algn="l">
              <a:defRPr sz="900">
                <a:solidFill>
                  <a:schemeClr val="tx1">
                    <a:lumMod val="75000"/>
                    <a:lumOff val="25000"/>
                  </a:schemeClr>
                </a:solidFill>
              </a:defRPr>
            </a:lvl1pPr>
          </a:lstStyle>
          <a:p>
            <a:r>
              <a:rPr lang="de-DE" smtClean="0"/>
              <a:t>Christian Hirsch, Forschungsdaten- und Servicezentrum, Deutsche Bundesbank</a:t>
            </a:r>
            <a:endParaRPr lang="de-DE" dirty="0"/>
          </a:p>
        </p:txBody>
      </p:sp>
    </p:spTree>
    <p:extLst>
      <p:ext uri="{BB962C8B-B14F-4D97-AF65-F5344CB8AC3E}">
        <p14:creationId xmlns:p14="http://schemas.microsoft.com/office/powerpoint/2010/main" val="25062166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1zeiliger Titel und zwei Inhalte">
    <p:spTree>
      <p:nvGrpSpPr>
        <p:cNvPr id="1" name=""/>
        <p:cNvGrpSpPr/>
        <p:nvPr/>
      </p:nvGrpSpPr>
      <p:grpSpPr>
        <a:xfrm>
          <a:off x="0" y="0"/>
          <a:ext cx="0" cy="0"/>
          <a:chOff x="0" y="0"/>
          <a:chExt cx="0" cy="0"/>
        </a:xfrm>
      </p:grpSpPr>
      <p:sp>
        <p:nvSpPr>
          <p:cNvPr id="19" name="Textplatzhalter 18"/>
          <p:cNvSpPr>
            <a:spLocks noGrp="1"/>
          </p:cNvSpPr>
          <p:nvPr>
            <p:ph type="body" sz="quarter" idx="15" hasCustomPrompt="1"/>
          </p:nvPr>
        </p:nvSpPr>
        <p:spPr>
          <a:xfrm>
            <a:off x="396000" y="1170000"/>
            <a:ext cx="3988800" cy="4518000"/>
          </a:xfrm>
        </p:spPr>
        <p:txBody>
          <a:bodyPr>
            <a:normAutofit/>
          </a:bodyPr>
          <a:lstStyle>
            <a:lvl1pPr marL="159642" indent="-159642">
              <a:spcBef>
                <a:spcPts val="443"/>
              </a:spcBef>
              <a:buFont typeface="Arial" pitchFamily="34" charset="0"/>
              <a:buChar char="−"/>
              <a:defRPr sz="1500" baseline="0"/>
            </a:lvl1pPr>
            <a:lvl2pPr marL="319285" indent="-159642">
              <a:spcBef>
                <a:spcPts val="443"/>
              </a:spcBef>
              <a:buFont typeface="Arial" pitchFamily="34" charset="0"/>
              <a:buChar char="•"/>
              <a:defRPr sz="1500"/>
            </a:lvl2pPr>
            <a:lvl3pPr marL="478927" indent="-159642">
              <a:spcBef>
                <a:spcPts val="443"/>
              </a:spcBef>
              <a:buFont typeface="Arial" pitchFamily="34" charset="0"/>
              <a:buChar char="∙"/>
              <a:defRPr sz="1500"/>
            </a:lvl3pPr>
            <a:lvl4pPr>
              <a:buFont typeface="Symbol" pitchFamily="18" charset="2"/>
              <a:buChar char="-"/>
              <a:defRPr sz="1500"/>
            </a:lvl4pPr>
            <a:lvl5pPr>
              <a:defRPr sz="1500"/>
            </a:lvl5pPr>
            <a:lvl6pPr>
              <a:defRPr sz="1500"/>
            </a:lvl6pPr>
          </a:lstStyle>
          <a:p>
            <a:pPr lvl="0"/>
            <a:r>
              <a:rPr lang="de-DE" dirty="0" smtClean="0"/>
              <a:t>Erste Ebene</a:t>
            </a:r>
          </a:p>
          <a:p>
            <a:pPr lvl="1"/>
            <a:r>
              <a:rPr lang="de-DE" dirty="0" smtClean="0"/>
              <a:t>Zweite Ebene</a:t>
            </a:r>
          </a:p>
          <a:p>
            <a:pPr lvl="2"/>
            <a:r>
              <a:rPr lang="de-DE" dirty="0" smtClean="0"/>
              <a:t>Dritte Ebene</a:t>
            </a:r>
          </a:p>
          <a:p>
            <a:pPr lvl="3"/>
            <a:r>
              <a:rPr lang="de-DE" dirty="0" smtClean="0"/>
              <a:t>Vierte Ebene</a:t>
            </a:r>
          </a:p>
          <a:p>
            <a:pPr lvl="4"/>
            <a:r>
              <a:rPr lang="de-DE" dirty="0" smtClean="0"/>
              <a:t>Fünfte Ebene</a:t>
            </a:r>
          </a:p>
          <a:p>
            <a:pPr lvl="5"/>
            <a:r>
              <a:rPr lang="de-DE" dirty="0" smtClean="0"/>
              <a:t>Sechste Ebene</a:t>
            </a:r>
          </a:p>
        </p:txBody>
      </p:sp>
      <p:sp>
        <p:nvSpPr>
          <p:cNvPr id="9" name="Textplatzhalter 18"/>
          <p:cNvSpPr>
            <a:spLocks noGrp="1"/>
          </p:cNvSpPr>
          <p:nvPr>
            <p:ph type="body" sz="quarter" idx="16" hasCustomPrompt="1"/>
          </p:nvPr>
        </p:nvSpPr>
        <p:spPr>
          <a:xfrm>
            <a:off x="4618800" y="1170000"/>
            <a:ext cx="3988800" cy="4518000"/>
          </a:xfrm>
        </p:spPr>
        <p:txBody>
          <a:bodyPr>
            <a:normAutofit/>
          </a:bodyPr>
          <a:lstStyle>
            <a:lvl1pPr marL="159642" indent="-159642">
              <a:spcBef>
                <a:spcPts val="443"/>
              </a:spcBef>
              <a:buFont typeface="Arial" pitchFamily="34" charset="0"/>
              <a:buChar char="−"/>
              <a:defRPr sz="1500" baseline="0"/>
            </a:lvl1pPr>
            <a:lvl2pPr marL="319285" indent="-159642">
              <a:spcBef>
                <a:spcPts val="443"/>
              </a:spcBef>
              <a:buFont typeface="Arial" pitchFamily="34" charset="0"/>
              <a:buChar char="•"/>
              <a:defRPr sz="1500"/>
            </a:lvl2pPr>
            <a:lvl3pPr marL="478927" indent="-159642">
              <a:spcBef>
                <a:spcPts val="443"/>
              </a:spcBef>
              <a:buFont typeface="Arial" pitchFamily="34" charset="0"/>
              <a:buChar char="∙"/>
              <a:defRPr sz="1500"/>
            </a:lvl3pPr>
            <a:lvl4pPr marL="665926" indent="-197978">
              <a:buFont typeface="Symbol" pitchFamily="18" charset="2"/>
              <a:buChar char="-"/>
              <a:defRPr sz="1500"/>
            </a:lvl4pPr>
            <a:lvl5pPr>
              <a:defRPr sz="1500"/>
            </a:lvl5pPr>
            <a:lvl6pPr>
              <a:defRPr sz="1500"/>
            </a:lvl6pPr>
          </a:lstStyle>
          <a:p>
            <a:pPr lvl="0"/>
            <a:r>
              <a:rPr lang="de-DE" dirty="0" smtClean="0"/>
              <a:t>Erste Ebene</a:t>
            </a:r>
          </a:p>
          <a:p>
            <a:pPr lvl="1"/>
            <a:r>
              <a:rPr lang="de-DE" dirty="0" smtClean="0"/>
              <a:t>Zweite Ebene</a:t>
            </a:r>
          </a:p>
          <a:p>
            <a:pPr lvl="2"/>
            <a:r>
              <a:rPr lang="de-DE" dirty="0" smtClean="0"/>
              <a:t>Dritte Ebene</a:t>
            </a:r>
          </a:p>
          <a:p>
            <a:pPr lvl="3"/>
            <a:r>
              <a:rPr lang="de-DE" dirty="0" smtClean="0"/>
              <a:t>Vierte Ebene</a:t>
            </a:r>
          </a:p>
          <a:p>
            <a:pPr lvl="4"/>
            <a:r>
              <a:rPr lang="de-DE" dirty="0" smtClean="0"/>
              <a:t>Fünfte Ebene</a:t>
            </a:r>
          </a:p>
          <a:p>
            <a:pPr lvl="5"/>
            <a:r>
              <a:rPr lang="de-DE" dirty="0" smtClean="0"/>
              <a:t>Sechste Ebene</a:t>
            </a:r>
          </a:p>
        </p:txBody>
      </p:sp>
      <p:sp>
        <p:nvSpPr>
          <p:cNvPr id="13" name="Titel 1"/>
          <p:cNvSpPr>
            <a:spLocks noGrp="1"/>
          </p:cNvSpPr>
          <p:nvPr>
            <p:ph type="title" hasCustomPrompt="1"/>
          </p:nvPr>
        </p:nvSpPr>
        <p:spPr>
          <a:xfrm>
            <a:off x="468000" y="147600"/>
            <a:ext cx="8208000" cy="345600"/>
          </a:xfrm>
          <a:prstGeom prst="rect">
            <a:avLst/>
          </a:prstGeom>
        </p:spPr>
        <p:txBody>
          <a:bodyPr>
            <a:noAutofit/>
          </a:bodyPr>
          <a:lstStyle>
            <a:lvl1pPr>
              <a:defRPr sz="1800" baseline="0"/>
            </a:lvl1pPr>
          </a:lstStyle>
          <a:p>
            <a:r>
              <a:rPr lang="de-DE" dirty="0" smtClean="0"/>
              <a:t>Präsentationsvorlage – Inhaltsfolie mit 1zeiligem Titel</a:t>
            </a:r>
            <a:endParaRPr lang="de-DE" dirty="0"/>
          </a:p>
        </p:txBody>
      </p:sp>
      <p:sp>
        <p:nvSpPr>
          <p:cNvPr id="14" name="Rechteck 13"/>
          <p:cNvSpPr/>
          <p:nvPr/>
        </p:nvSpPr>
        <p:spPr>
          <a:xfrm>
            <a:off x="468000" y="234000"/>
            <a:ext cx="54000" cy="234000"/>
          </a:xfrm>
          <a:prstGeom prst="rect">
            <a:avLst/>
          </a:prstGeom>
          <a:solidFill>
            <a:srgbClr val="0062A1"/>
          </a:solidFill>
          <a:ln>
            <a:noFill/>
          </a:ln>
        </p:spPr>
        <p:style>
          <a:lnRef idx="2">
            <a:schemeClr val="accent1">
              <a:shade val="50000"/>
            </a:schemeClr>
          </a:lnRef>
          <a:fillRef idx="1">
            <a:schemeClr val="accent1"/>
          </a:fillRef>
          <a:effectRef idx="0">
            <a:schemeClr val="accent1"/>
          </a:effectRef>
          <a:fontRef idx="minor">
            <a:schemeClr val="lt1"/>
          </a:fontRef>
        </p:style>
        <p:txBody>
          <a:bodyPr lIns="91414" tIns="45707" rIns="91414" bIns="45707" rtlCol="0" anchor="ctr"/>
          <a:lstStyle/>
          <a:p>
            <a:pPr algn="ctr"/>
            <a:endParaRPr lang="de-DE"/>
          </a:p>
        </p:txBody>
      </p:sp>
      <p:sp>
        <p:nvSpPr>
          <p:cNvPr id="11" name="Rechteck 10"/>
          <p:cNvSpPr/>
          <p:nvPr/>
        </p:nvSpPr>
        <p:spPr>
          <a:xfrm>
            <a:off x="468000" y="6156000"/>
            <a:ext cx="54000" cy="468000"/>
          </a:xfrm>
          <a:prstGeom prst="rect">
            <a:avLst/>
          </a:prstGeom>
          <a:solidFill>
            <a:srgbClr val="0062A1"/>
          </a:solidFill>
          <a:ln>
            <a:noFill/>
          </a:ln>
        </p:spPr>
        <p:style>
          <a:lnRef idx="2">
            <a:schemeClr val="accent1">
              <a:shade val="50000"/>
            </a:schemeClr>
          </a:lnRef>
          <a:fillRef idx="1">
            <a:schemeClr val="accent1"/>
          </a:fillRef>
          <a:effectRef idx="0">
            <a:schemeClr val="accent1"/>
          </a:effectRef>
          <a:fontRef idx="minor">
            <a:schemeClr val="lt1"/>
          </a:fontRef>
        </p:style>
        <p:txBody>
          <a:bodyPr lIns="91414" tIns="45707" rIns="91414" bIns="45707" rtlCol="0" anchor="ctr"/>
          <a:lstStyle/>
          <a:p>
            <a:pPr algn="ctr"/>
            <a:endParaRPr lang="de-DE"/>
          </a:p>
        </p:txBody>
      </p:sp>
      <p:sp>
        <p:nvSpPr>
          <p:cNvPr id="15" name="Foliennummernplatzhalter 14"/>
          <p:cNvSpPr>
            <a:spLocks noGrp="1"/>
          </p:cNvSpPr>
          <p:nvPr>
            <p:ph type="sldNum" sz="quarter" idx="4"/>
          </p:nvPr>
        </p:nvSpPr>
        <p:spPr>
          <a:xfrm>
            <a:off x="468000" y="6490800"/>
            <a:ext cx="2160000" cy="162000"/>
          </a:xfrm>
          <a:prstGeom prst="rect">
            <a:avLst/>
          </a:prstGeom>
        </p:spPr>
        <p:txBody>
          <a:bodyPr lIns="91430" tIns="0" rIns="91430" bIns="0"/>
          <a:lstStyle>
            <a:lvl1pPr algn="l">
              <a:defRPr sz="900" b="1">
                <a:solidFill>
                  <a:schemeClr val="tx1">
                    <a:lumMod val="75000"/>
                    <a:lumOff val="25000"/>
                  </a:schemeClr>
                </a:solidFill>
              </a:defRPr>
            </a:lvl1pPr>
          </a:lstStyle>
          <a:p>
            <a:r>
              <a:rPr lang="de-DE" dirty="0" smtClean="0"/>
              <a:t>Page </a:t>
            </a:r>
            <a:fld id="{795659D1-D435-4DC4-B545-657E7139435F}" type="slidenum">
              <a:rPr lang="de-DE" smtClean="0"/>
              <a:pPr/>
              <a:t>‹Nr.›</a:t>
            </a:fld>
            <a:endParaRPr lang="de-DE" dirty="0"/>
          </a:p>
        </p:txBody>
      </p:sp>
      <p:sp>
        <p:nvSpPr>
          <p:cNvPr id="16" name="Datumsplatzhalter 13"/>
          <p:cNvSpPr>
            <a:spLocks noGrp="1"/>
          </p:cNvSpPr>
          <p:nvPr>
            <p:ph type="dt" sz="half" idx="2"/>
          </p:nvPr>
        </p:nvSpPr>
        <p:spPr>
          <a:xfrm>
            <a:off x="468000" y="6314400"/>
            <a:ext cx="2160000" cy="162000"/>
          </a:xfrm>
          <a:prstGeom prst="rect">
            <a:avLst/>
          </a:prstGeom>
        </p:spPr>
        <p:txBody>
          <a:bodyPr lIns="91430" tIns="0" rIns="91430" bIns="0"/>
          <a:lstStyle>
            <a:lvl1pPr algn="l">
              <a:defRPr sz="900">
                <a:solidFill>
                  <a:schemeClr val="tx1">
                    <a:lumMod val="75000"/>
                    <a:lumOff val="25000"/>
                  </a:schemeClr>
                </a:solidFill>
              </a:defRPr>
            </a:lvl1pPr>
          </a:lstStyle>
          <a:p>
            <a:fld id="{03BEA3AB-A1D6-4AC2-931F-D731C3E11F75}" type="datetime1">
              <a:rPr lang="de-DE" smtClean="0"/>
              <a:t>28.09.2018</a:t>
            </a:fld>
            <a:endParaRPr lang="de-DE" dirty="0"/>
          </a:p>
        </p:txBody>
      </p:sp>
      <p:sp>
        <p:nvSpPr>
          <p:cNvPr id="17" name="Fußzeilenplatzhalter 15"/>
          <p:cNvSpPr>
            <a:spLocks noGrp="1"/>
          </p:cNvSpPr>
          <p:nvPr>
            <p:ph type="ftr" sz="quarter" idx="3"/>
          </p:nvPr>
        </p:nvSpPr>
        <p:spPr>
          <a:xfrm>
            <a:off x="468000" y="6145200"/>
            <a:ext cx="5400000" cy="162000"/>
          </a:xfrm>
          <a:prstGeom prst="rect">
            <a:avLst/>
          </a:prstGeom>
        </p:spPr>
        <p:txBody>
          <a:bodyPr lIns="91430" tIns="0" rIns="91430" bIns="0"/>
          <a:lstStyle>
            <a:lvl1pPr algn="l">
              <a:defRPr sz="900">
                <a:solidFill>
                  <a:schemeClr val="tx1">
                    <a:lumMod val="75000"/>
                    <a:lumOff val="25000"/>
                  </a:schemeClr>
                </a:solidFill>
              </a:defRPr>
            </a:lvl1pPr>
          </a:lstStyle>
          <a:p>
            <a:r>
              <a:rPr lang="de-DE" smtClean="0"/>
              <a:t>Christian Hirsch, Forschungsdaten- und Servicezentrum, Deutsche Bundesbank</a:t>
            </a:r>
            <a:endParaRPr lang="de-DE" dirty="0"/>
          </a:p>
        </p:txBody>
      </p:sp>
    </p:spTree>
    <p:extLst>
      <p:ext uri="{BB962C8B-B14F-4D97-AF65-F5344CB8AC3E}">
        <p14:creationId xmlns:p14="http://schemas.microsoft.com/office/powerpoint/2010/main" val="20533053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2zeiliger Titel und zwei Inhalte (Bild/Grafik)">
    <p:spTree>
      <p:nvGrpSpPr>
        <p:cNvPr id="1" name=""/>
        <p:cNvGrpSpPr/>
        <p:nvPr/>
      </p:nvGrpSpPr>
      <p:grpSpPr>
        <a:xfrm>
          <a:off x="0" y="0"/>
          <a:ext cx="0" cy="0"/>
          <a:chOff x="0" y="0"/>
          <a:chExt cx="0" cy="0"/>
        </a:xfrm>
      </p:grpSpPr>
      <p:sp>
        <p:nvSpPr>
          <p:cNvPr id="2" name="Titel 1"/>
          <p:cNvSpPr>
            <a:spLocks noGrp="1"/>
          </p:cNvSpPr>
          <p:nvPr>
            <p:ph type="title" hasCustomPrompt="1"/>
          </p:nvPr>
        </p:nvSpPr>
        <p:spPr>
          <a:xfrm>
            <a:off x="468000" y="147600"/>
            <a:ext cx="8208000" cy="652582"/>
          </a:xfrm>
        </p:spPr>
        <p:txBody>
          <a:bodyPr>
            <a:noAutofit/>
          </a:bodyPr>
          <a:lstStyle>
            <a:lvl1pPr algn="l">
              <a:lnSpc>
                <a:spcPts val="2200"/>
              </a:lnSpc>
              <a:defRPr sz="1800" b="1"/>
            </a:lvl1pPr>
          </a:lstStyle>
          <a:p>
            <a:r>
              <a:rPr lang="de-DE" dirty="0" smtClean="0"/>
              <a:t>Präsentationsvorlage</a:t>
            </a:r>
            <a:br>
              <a:rPr lang="de-DE" dirty="0" smtClean="0"/>
            </a:br>
            <a:r>
              <a:rPr lang="de-DE" dirty="0" smtClean="0"/>
              <a:t>Inhaltsfolie mit 2 Spalten (Bild/Grafik und Aufzählungsebenen)</a:t>
            </a:r>
            <a:endParaRPr lang="de-DE" dirty="0"/>
          </a:p>
        </p:txBody>
      </p:sp>
      <p:sp>
        <p:nvSpPr>
          <p:cNvPr id="16" name="Inhaltsplatzhalter 15"/>
          <p:cNvSpPr>
            <a:spLocks noGrp="1"/>
          </p:cNvSpPr>
          <p:nvPr>
            <p:ph sz="quarter" idx="16" hasCustomPrompt="1"/>
          </p:nvPr>
        </p:nvSpPr>
        <p:spPr>
          <a:xfrm>
            <a:off x="396000" y="1170000"/>
            <a:ext cx="3988800" cy="4518000"/>
          </a:xfrm>
        </p:spPr>
        <p:txBody>
          <a:bodyPr>
            <a:normAutofit/>
          </a:bodyPr>
          <a:lstStyle>
            <a:lvl1pPr marL="0" indent="0">
              <a:spcBef>
                <a:spcPts val="0"/>
              </a:spcBef>
              <a:buNone/>
              <a:defRPr sz="1500"/>
            </a:lvl1pPr>
          </a:lstStyle>
          <a:p>
            <a:pPr lvl="0"/>
            <a:r>
              <a:rPr lang="de-DE" dirty="0" smtClean="0"/>
              <a:t>Bild/Grafik o. ä. durch Klicken hinzufügen</a:t>
            </a:r>
            <a:endParaRPr lang="de-DE" dirty="0"/>
          </a:p>
        </p:txBody>
      </p:sp>
      <p:sp>
        <p:nvSpPr>
          <p:cNvPr id="14" name="Textplatzhalter 18"/>
          <p:cNvSpPr>
            <a:spLocks noGrp="1"/>
          </p:cNvSpPr>
          <p:nvPr>
            <p:ph type="body" sz="quarter" idx="15" hasCustomPrompt="1"/>
          </p:nvPr>
        </p:nvSpPr>
        <p:spPr>
          <a:xfrm>
            <a:off x="4618800" y="1170000"/>
            <a:ext cx="3988800" cy="4518000"/>
          </a:xfrm>
        </p:spPr>
        <p:txBody>
          <a:bodyPr>
            <a:normAutofit/>
          </a:bodyPr>
          <a:lstStyle>
            <a:lvl1pPr marL="159642" indent="-159642">
              <a:spcBef>
                <a:spcPts val="443"/>
              </a:spcBef>
              <a:buFont typeface="Arial" pitchFamily="34" charset="0"/>
              <a:buChar char="−"/>
              <a:defRPr sz="1500" baseline="0"/>
            </a:lvl1pPr>
            <a:lvl2pPr marL="319285" indent="-159642">
              <a:spcBef>
                <a:spcPts val="443"/>
              </a:spcBef>
              <a:buFont typeface="Arial" pitchFamily="34" charset="0"/>
              <a:buChar char="•"/>
              <a:defRPr sz="1500"/>
            </a:lvl2pPr>
            <a:lvl3pPr marL="478927" indent="-159642">
              <a:spcBef>
                <a:spcPts val="443"/>
              </a:spcBef>
              <a:buFont typeface="Arial" pitchFamily="34" charset="0"/>
              <a:buChar char="∙"/>
              <a:defRPr sz="1500"/>
            </a:lvl3pPr>
            <a:lvl4pPr>
              <a:buFont typeface="Symbol" pitchFamily="18" charset="2"/>
              <a:buChar char="-"/>
              <a:defRPr sz="1500"/>
            </a:lvl4pPr>
            <a:lvl5pPr>
              <a:defRPr sz="1500"/>
            </a:lvl5pPr>
            <a:lvl6pPr>
              <a:defRPr sz="1500"/>
            </a:lvl6pPr>
          </a:lstStyle>
          <a:p>
            <a:pPr lvl="0"/>
            <a:r>
              <a:rPr lang="de-DE" dirty="0" smtClean="0"/>
              <a:t>Erste Ebene</a:t>
            </a:r>
          </a:p>
          <a:p>
            <a:pPr lvl="1"/>
            <a:r>
              <a:rPr lang="de-DE" dirty="0" smtClean="0"/>
              <a:t>Zweite Ebene</a:t>
            </a:r>
          </a:p>
          <a:p>
            <a:pPr lvl="2"/>
            <a:r>
              <a:rPr lang="de-DE" dirty="0" smtClean="0"/>
              <a:t>Dritte Ebene</a:t>
            </a:r>
          </a:p>
          <a:p>
            <a:pPr lvl="3"/>
            <a:r>
              <a:rPr lang="de-DE" dirty="0" smtClean="0"/>
              <a:t>Vierte Ebene</a:t>
            </a:r>
          </a:p>
          <a:p>
            <a:pPr lvl="4"/>
            <a:r>
              <a:rPr lang="de-DE" dirty="0" smtClean="0"/>
              <a:t>Fünfte Ebene</a:t>
            </a:r>
          </a:p>
          <a:p>
            <a:pPr lvl="5"/>
            <a:r>
              <a:rPr lang="de-DE" dirty="0" smtClean="0"/>
              <a:t>Sechste Ebene</a:t>
            </a:r>
          </a:p>
        </p:txBody>
      </p:sp>
      <p:sp>
        <p:nvSpPr>
          <p:cNvPr id="11" name="Rechteck 10"/>
          <p:cNvSpPr/>
          <p:nvPr/>
        </p:nvSpPr>
        <p:spPr>
          <a:xfrm>
            <a:off x="468000" y="234000"/>
            <a:ext cx="54000" cy="468000"/>
          </a:xfrm>
          <a:prstGeom prst="rect">
            <a:avLst/>
          </a:prstGeom>
          <a:solidFill>
            <a:srgbClr val="0062A1"/>
          </a:solidFill>
          <a:ln>
            <a:noFill/>
          </a:ln>
        </p:spPr>
        <p:style>
          <a:lnRef idx="2">
            <a:schemeClr val="accent1">
              <a:shade val="50000"/>
            </a:schemeClr>
          </a:lnRef>
          <a:fillRef idx="1">
            <a:schemeClr val="accent1"/>
          </a:fillRef>
          <a:effectRef idx="0">
            <a:schemeClr val="accent1"/>
          </a:effectRef>
          <a:fontRef idx="minor">
            <a:schemeClr val="lt1"/>
          </a:fontRef>
        </p:style>
        <p:txBody>
          <a:bodyPr lIns="91414" tIns="45707" rIns="91414" bIns="45707" rtlCol="0" anchor="ctr"/>
          <a:lstStyle/>
          <a:p>
            <a:pPr algn="ctr"/>
            <a:endParaRPr lang="de-DE"/>
          </a:p>
        </p:txBody>
      </p:sp>
      <p:sp>
        <p:nvSpPr>
          <p:cNvPr id="10" name="Rechteck 9"/>
          <p:cNvSpPr/>
          <p:nvPr userDrawn="1"/>
        </p:nvSpPr>
        <p:spPr>
          <a:xfrm>
            <a:off x="468000" y="6156000"/>
            <a:ext cx="54000" cy="468000"/>
          </a:xfrm>
          <a:prstGeom prst="rect">
            <a:avLst/>
          </a:prstGeom>
          <a:solidFill>
            <a:srgbClr val="0062A1"/>
          </a:solidFill>
          <a:ln>
            <a:noFill/>
          </a:ln>
        </p:spPr>
        <p:style>
          <a:lnRef idx="2">
            <a:schemeClr val="accent1">
              <a:shade val="50000"/>
            </a:schemeClr>
          </a:lnRef>
          <a:fillRef idx="1">
            <a:schemeClr val="accent1"/>
          </a:fillRef>
          <a:effectRef idx="0">
            <a:schemeClr val="accent1"/>
          </a:effectRef>
          <a:fontRef idx="minor">
            <a:schemeClr val="lt1"/>
          </a:fontRef>
        </p:style>
        <p:txBody>
          <a:bodyPr lIns="91414" tIns="45707" rIns="91414" bIns="45707" rtlCol="0" anchor="ctr"/>
          <a:lstStyle/>
          <a:p>
            <a:pPr algn="ctr"/>
            <a:endParaRPr lang="de-DE"/>
          </a:p>
        </p:txBody>
      </p:sp>
      <p:sp>
        <p:nvSpPr>
          <p:cNvPr id="18" name="Foliennummernplatzhalter 14"/>
          <p:cNvSpPr>
            <a:spLocks noGrp="1"/>
          </p:cNvSpPr>
          <p:nvPr>
            <p:ph type="sldNum" sz="quarter" idx="4"/>
          </p:nvPr>
        </p:nvSpPr>
        <p:spPr>
          <a:xfrm>
            <a:off x="468000" y="6490800"/>
            <a:ext cx="2160000" cy="162000"/>
          </a:xfrm>
          <a:prstGeom prst="rect">
            <a:avLst/>
          </a:prstGeom>
        </p:spPr>
        <p:txBody>
          <a:bodyPr lIns="91430" tIns="0" rIns="91430" bIns="0"/>
          <a:lstStyle>
            <a:lvl1pPr algn="l">
              <a:defRPr sz="900" b="1">
                <a:solidFill>
                  <a:schemeClr val="tx1">
                    <a:lumMod val="75000"/>
                    <a:lumOff val="25000"/>
                  </a:schemeClr>
                </a:solidFill>
              </a:defRPr>
            </a:lvl1pPr>
          </a:lstStyle>
          <a:p>
            <a:r>
              <a:rPr lang="de-DE" dirty="0" smtClean="0"/>
              <a:t>Page </a:t>
            </a:r>
            <a:fld id="{795659D1-D435-4DC4-B545-657E7139435F}" type="slidenum">
              <a:rPr lang="de-DE" smtClean="0"/>
              <a:pPr/>
              <a:t>‹Nr.›</a:t>
            </a:fld>
            <a:endParaRPr lang="de-DE" dirty="0"/>
          </a:p>
        </p:txBody>
      </p:sp>
      <p:sp>
        <p:nvSpPr>
          <p:cNvPr id="19" name="Datumsplatzhalter 13"/>
          <p:cNvSpPr>
            <a:spLocks noGrp="1"/>
          </p:cNvSpPr>
          <p:nvPr>
            <p:ph type="dt" sz="half" idx="2"/>
          </p:nvPr>
        </p:nvSpPr>
        <p:spPr>
          <a:xfrm>
            <a:off x="468000" y="6314400"/>
            <a:ext cx="2160000" cy="162000"/>
          </a:xfrm>
          <a:prstGeom prst="rect">
            <a:avLst/>
          </a:prstGeom>
        </p:spPr>
        <p:txBody>
          <a:bodyPr lIns="91430" tIns="0" rIns="91430" bIns="0"/>
          <a:lstStyle>
            <a:lvl1pPr algn="l">
              <a:defRPr sz="900">
                <a:solidFill>
                  <a:schemeClr val="tx1">
                    <a:lumMod val="75000"/>
                    <a:lumOff val="25000"/>
                  </a:schemeClr>
                </a:solidFill>
              </a:defRPr>
            </a:lvl1pPr>
          </a:lstStyle>
          <a:p>
            <a:fld id="{81B87026-CC97-4769-B3D5-D994FE7FA4C7}" type="datetime1">
              <a:rPr lang="de-DE" smtClean="0"/>
              <a:t>28.09.2018</a:t>
            </a:fld>
            <a:endParaRPr lang="de-DE" dirty="0"/>
          </a:p>
        </p:txBody>
      </p:sp>
      <p:sp>
        <p:nvSpPr>
          <p:cNvPr id="20" name="Fußzeilenplatzhalter 15"/>
          <p:cNvSpPr>
            <a:spLocks noGrp="1"/>
          </p:cNvSpPr>
          <p:nvPr>
            <p:ph type="ftr" sz="quarter" idx="3"/>
          </p:nvPr>
        </p:nvSpPr>
        <p:spPr>
          <a:xfrm>
            <a:off x="468000" y="6145200"/>
            <a:ext cx="5400000" cy="162000"/>
          </a:xfrm>
          <a:prstGeom prst="rect">
            <a:avLst/>
          </a:prstGeom>
        </p:spPr>
        <p:txBody>
          <a:bodyPr lIns="91430" tIns="0" rIns="91430" bIns="0"/>
          <a:lstStyle>
            <a:lvl1pPr algn="l">
              <a:defRPr sz="900">
                <a:solidFill>
                  <a:schemeClr val="tx1">
                    <a:lumMod val="75000"/>
                    <a:lumOff val="25000"/>
                  </a:schemeClr>
                </a:solidFill>
              </a:defRPr>
            </a:lvl1pPr>
          </a:lstStyle>
          <a:p>
            <a:r>
              <a:rPr lang="de-DE" smtClean="0"/>
              <a:t>Christian Hirsch, Forschungsdaten- und Servicezentrum, Deutsche Bundesbank</a:t>
            </a:r>
            <a:endParaRPr lang="de-DE" dirty="0"/>
          </a:p>
        </p:txBody>
      </p:sp>
    </p:spTree>
    <p:extLst>
      <p:ext uri="{BB962C8B-B14F-4D97-AF65-F5344CB8AC3E}">
        <p14:creationId xmlns:p14="http://schemas.microsoft.com/office/powerpoint/2010/main" val="39900950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1zeiliger Titel und zwei Inhalte (Bild/Grafik)">
    <p:spTree>
      <p:nvGrpSpPr>
        <p:cNvPr id="1" name=""/>
        <p:cNvGrpSpPr/>
        <p:nvPr/>
      </p:nvGrpSpPr>
      <p:grpSpPr>
        <a:xfrm>
          <a:off x="0" y="0"/>
          <a:ext cx="0" cy="0"/>
          <a:chOff x="0" y="0"/>
          <a:chExt cx="0" cy="0"/>
        </a:xfrm>
      </p:grpSpPr>
      <p:sp>
        <p:nvSpPr>
          <p:cNvPr id="16" name="Inhaltsplatzhalter 15"/>
          <p:cNvSpPr>
            <a:spLocks noGrp="1"/>
          </p:cNvSpPr>
          <p:nvPr>
            <p:ph sz="quarter" idx="16" hasCustomPrompt="1"/>
          </p:nvPr>
        </p:nvSpPr>
        <p:spPr>
          <a:xfrm>
            <a:off x="396000" y="1170000"/>
            <a:ext cx="3988800" cy="4518000"/>
          </a:xfrm>
        </p:spPr>
        <p:txBody>
          <a:bodyPr>
            <a:normAutofit/>
          </a:bodyPr>
          <a:lstStyle>
            <a:lvl1pPr marL="0" indent="0">
              <a:spcBef>
                <a:spcPts val="0"/>
              </a:spcBef>
              <a:buNone/>
              <a:defRPr sz="1500"/>
            </a:lvl1pPr>
          </a:lstStyle>
          <a:p>
            <a:pPr lvl="0"/>
            <a:r>
              <a:rPr lang="de-DE" dirty="0" smtClean="0"/>
              <a:t>Bild/Grafik o. ä. durch Klicken hinzufügen</a:t>
            </a:r>
            <a:endParaRPr lang="de-DE" dirty="0"/>
          </a:p>
        </p:txBody>
      </p:sp>
      <p:sp>
        <p:nvSpPr>
          <p:cNvPr id="14" name="Textplatzhalter 18"/>
          <p:cNvSpPr>
            <a:spLocks noGrp="1"/>
          </p:cNvSpPr>
          <p:nvPr>
            <p:ph type="body" sz="quarter" idx="15" hasCustomPrompt="1"/>
          </p:nvPr>
        </p:nvSpPr>
        <p:spPr>
          <a:xfrm>
            <a:off x="4618800" y="1170000"/>
            <a:ext cx="3988800" cy="4518000"/>
          </a:xfrm>
        </p:spPr>
        <p:txBody>
          <a:bodyPr>
            <a:normAutofit/>
          </a:bodyPr>
          <a:lstStyle>
            <a:lvl1pPr marL="159642" indent="-159642">
              <a:spcBef>
                <a:spcPts val="443"/>
              </a:spcBef>
              <a:buFont typeface="Arial" pitchFamily="34" charset="0"/>
              <a:buChar char="−"/>
              <a:defRPr sz="1500" baseline="0"/>
            </a:lvl1pPr>
            <a:lvl2pPr marL="319285" indent="-159642">
              <a:spcBef>
                <a:spcPts val="443"/>
              </a:spcBef>
              <a:buFont typeface="Arial" pitchFamily="34" charset="0"/>
              <a:buChar char="•"/>
              <a:defRPr sz="1500"/>
            </a:lvl2pPr>
            <a:lvl3pPr marL="478927" indent="-159642">
              <a:spcBef>
                <a:spcPts val="443"/>
              </a:spcBef>
              <a:buFont typeface="Arial" pitchFamily="34" charset="0"/>
              <a:buChar char="∙"/>
              <a:defRPr sz="1500"/>
            </a:lvl3pPr>
            <a:lvl4pPr>
              <a:buFont typeface="Symbol" pitchFamily="18" charset="2"/>
              <a:buChar char="-"/>
              <a:defRPr sz="1500"/>
            </a:lvl4pPr>
            <a:lvl5pPr>
              <a:defRPr sz="1500"/>
            </a:lvl5pPr>
            <a:lvl6pPr>
              <a:defRPr sz="1500"/>
            </a:lvl6pPr>
          </a:lstStyle>
          <a:p>
            <a:pPr lvl="0"/>
            <a:r>
              <a:rPr lang="de-DE" dirty="0" smtClean="0"/>
              <a:t>Erste Ebene</a:t>
            </a:r>
          </a:p>
          <a:p>
            <a:pPr lvl="1"/>
            <a:r>
              <a:rPr lang="de-DE" dirty="0" smtClean="0"/>
              <a:t>Zweite Ebene</a:t>
            </a:r>
          </a:p>
          <a:p>
            <a:pPr lvl="2"/>
            <a:r>
              <a:rPr lang="de-DE" dirty="0" smtClean="0"/>
              <a:t>Dritte Ebene</a:t>
            </a:r>
          </a:p>
          <a:p>
            <a:pPr lvl="3"/>
            <a:r>
              <a:rPr lang="de-DE" dirty="0" smtClean="0"/>
              <a:t>Vierte Ebene</a:t>
            </a:r>
          </a:p>
          <a:p>
            <a:pPr lvl="4"/>
            <a:r>
              <a:rPr lang="de-DE" dirty="0" smtClean="0"/>
              <a:t>Fünfte Ebene</a:t>
            </a:r>
          </a:p>
          <a:p>
            <a:pPr lvl="5"/>
            <a:r>
              <a:rPr lang="de-DE" dirty="0" smtClean="0"/>
              <a:t>Sechste Ebene</a:t>
            </a:r>
          </a:p>
        </p:txBody>
      </p:sp>
      <p:sp>
        <p:nvSpPr>
          <p:cNvPr id="12" name="Titel 1"/>
          <p:cNvSpPr>
            <a:spLocks noGrp="1"/>
          </p:cNvSpPr>
          <p:nvPr>
            <p:ph type="title" hasCustomPrompt="1"/>
          </p:nvPr>
        </p:nvSpPr>
        <p:spPr>
          <a:xfrm>
            <a:off x="468000" y="147600"/>
            <a:ext cx="8208000" cy="345600"/>
          </a:xfrm>
          <a:prstGeom prst="rect">
            <a:avLst/>
          </a:prstGeom>
        </p:spPr>
        <p:txBody>
          <a:bodyPr>
            <a:noAutofit/>
          </a:bodyPr>
          <a:lstStyle>
            <a:lvl1pPr>
              <a:defRPr sz="1800" baseline="0"/>
            </a:lvl1pPr>
          </a:lstStyle>
          <a:p>
            <a:r>
              <a:rPr lang="de-DE" dirty="0" smtClean="0"/>
              <a:t>Präsentationsvorlage – Inhaltsfolie mit 1zeiligem Titel</a:t>
            </a:r>
            <a:endParaRPr lang="de-DE" dirty="0"/>
          </a:p>
        </p:txBody>
      </p:sp>
      <p:sp>
        <p:nvSpPr>
          <p:cNvPr id="13" name="Rechteck 12"/>
          <p:cNvSpPr/>
          <p:nvPr/>
        </p:nvSpPr>
        <p:spPr>
          <a:xfrm>
            <a:off x="468000" y="234000"/>
            <a:ext cx="54000" cy="234000"/>
          </a:xfrm>
          <a:prstGeom prst="rect">
            <a:avLst/>
          </a:prstGeom>
          <a:solidFill>
            <a:srgbClr val="0062A1"/>
          </a:solidFill>
          <a:ln>
            <a:noFill/>
          </a:ln>
        </p:spPr>
        <p:style>
          <a:lnRef idx="2">
            <a:schemeClr val="accent1">
              <a:shade val="50000"/>
            </a:schemeClr>
          </a:lnRef>
          <a:fillRef idx="1">
            <a:schemeClr val="accent1"/>
          </a:fillRef>
          <a:effectRef idx="0">
            <a:schemeClr val="accent1"/>
          </a:effectRef>
          <a:fontRef idx="minor">
            <a:schemeClr val="lt1"/>
          </a:fontRef>
        </p:style>
        <p:txBody>
          <a:bodyPr lIns="91414" tIns="45707" rIns="91414" bIns="45707" rtlCol="0" anchor="ctr"/>
          <a:lstStyle/>
          <a:p>
            <a:pPr algn="ctr"/>
            <a:endParaRPr lang="de-DE"/>
          </a:p>
        </p:txBody>
      </p:sp>
      <p:sp>
        <p:nvSpPr>
          <p:cNvPr id="10" name="Rechteck 9"/>
          <p:cNvSpPr/>
          <p:nvPr userDrawn="1"/>
        </p:nvSpPr>
        <p:spPr>
          <a:xfrm>
            <a:off x="468000" y="6156000"/>
            <a:ext cx="54000" cy="468000"/>
          </a:xfrm>
          <a:prstGeom prst="rect">
            <a:avLst/>
          </a:prstGeom>
          <a:solidFill>
            <a:srgbClr val="0062A1"/>
          </a:solidFill>
          <a:ln>
            <a:noFill/>
          </a:ln>
        </p:spPr>
        <p:style>
          <a:lnRef idx="2">
            <a:schemeClr val="accent1">
              <a:shade val="50000"/>
            </a:schemeClr>
          </a:lnRef>
          <a:fillRef idx="1">
            <a:schemeClr val="accent1"/>
          </a:fillRef>
          <a:effectRef idx="0">
            <a:schemeClr val="accent1"/>
          </a:effectRef>
          <a:fontRef idx="minor">
            <a:schemeClr val="lt1"/>
          </a:fontRef>
        </p:style>
        <p:txBody>
          <a:bodyPr lIns="91414" tIns="45707" rIns="91414" bIns="45707" rtlCol="0" anchor="ctr"/>
          <a:lstStyle/>
          <a:p>
            <a:pPr algn="ctr"/>
            <a:endParaRPr lang="de-DE"/>
          </a:p>
        </p:txBody>
      </p:sp>
      <p:sp>
        <p:nvSpPr>
          <p:cNvPr id="19" name="Foliennummernplatzhalter 14"/>
          <p:cNvSpPr>
            <a:spLocks noGrp="1"/>
          </p:cNvSpPr>
          <p:nvPr>
            <p:ph type="sldNum" sz="quarter" idx="4"/>
          </p:nvPr>
        </p:nvSpPr>
        <p:spPr>
          <a:xfrm>
            <a:off x="468000" y="6490800"/>
            <a:ext cx="2160000" cy="162000"/>
          </a:xfrm>
          <a:prstGeom prst="rect">
            <a:avLst/>
          </a:prstGeom>
        </p:spPr>
        <p:txBody>
          <a:bodyPr lIns="91430" tIns="0" rIns="91430" bIns="0"/>
          <a:lstStyle>
            <a:lvl1pPr algn="l">
              <a:defRPr sz="900" b="1">
                <a:solidFill>
                  <a:schemeClr val="tx1">
                    <a:lumMod val="75000"/>
                    <a:lumOff val="25000"/>
                  </a:schemeClr>
                </a:solidFill>
              </a:defRPr>
            </a:lvl1pPr>
          </a:lstStyle>
          <a:p>
            <a:r>
              <a:rPr lang="de-DE" dirty="0" smtClean="0"/>
              <a:t>Page </a:t>
            </a:r>
            <a:fld id="{795659D1-D435-4DC4-B545-657E7139435F}" type="slidenum">
              <a:rPr lang="de-DE" smtClean="0"/>
              <a:pPr/>
              <a:t>‹Nr.›</a:t>
            </a:fld>
            <a:endParaRPr lang="de-DE" dirty="0"/>
          </a:p>
        </p:txBody>
      </p:sp>
      <p:sp>
        <p:nvSpPr>
          <p:cNvPr id="20" name="Datumsplatzhalter 13"/>
          <p:cNvSpPr>
            <a:spLocks noGrp="1"/>
          </p:cNvSpPr>
          <p:nvPr>
            <p:ph type="dt" sz="half" idx="2"/>
          </p:nvPr>
        </p:nvSpPr>
        <p:spPr>
          <a:xfrm>
            <a:off x="468000" y="6314400"/>
            <a:ext cx="2160000" cy="162000"/>
          </a:xfrm>
          <a:prstGeom prst="rect">
            <a:avLst/>
          </a:prstGeom>
        </p:spPr>
        <p:txBody>
          <a:bodyPr lIns="91430" tIns="0" rIns="91430" bIns="0"/>
          <a:lstStyle>
            <a:lvl1pPr algn="l">
              <a:defRPr sz="900">
                <a:solidFill>
                  <a:schemeClr val="tx1">
                    <a:lumMod val="75000"/>
                    <a:lumOff val="25000"/>
                  </a:schemeClr>
                </a:solidFill>
              </a:defRPr>
            </a:lvl1pPr>
          </a:lstStyle>
          <a:p>
            <a:fld id="{3C3185AF-28D4-4EA4-9224-3BF8B85B3C8E}" type="datetime1">
              <a:rPr lang="de-DE" smtClean="0"/>
              <a:t>28.09.2018</a:t>
            </a:fld>
            <a:endParaRPr lang="de-DE" dirty="0"/>
          </a:p>
        </p:txBody>
      </p:sp>
      <p:sp>
        <p:nvSpPr>
          <p:cNvPr id="21" name="Fußzeilenplatzhalter 15"/>
          <p:cNvSpPr>
            <a:spLocks noGrp="1"/>
          </p:cNvSpPr>
          <p:nvPr>
            <p:ph type="ftr" sz="quarter" idx="3"/>
          </p:nvPr>
        </p:nvSpPr>
        <p:spPr>
          <a:xfrm>
            <a:off x="468000" y="6145200"/>
            <a:ext cx="5400000" cy="162000"/>
          </a:xfrm>
          <a:prstGeom prst="rect">
            <a:avLst/>
          </a:prstGeom>
        </p:spPr>
        <p:txBody>
          <a:bodyPr lIns="91430" tIns="0" rIns="91430" bIns="0"/>
          <a:lstStyle>
            <a:lvl1pPr algn="l">
              <a:defRPr sz="900">
                <a:solidFill>
                  <a:schemeClr val="tx1">
                    <a:lumMod val="75000"/>
                    <a:lumOff val="25000"/>
                  </a:schemeClr>
                </a:solidFill>
              </a:defRPr>
            </a:lvl1pPr>
          </a:lstStyle>
          <a:p>
            <a:r>
              <a:rPr lang="de-DE" smtClean="0"/>
              <a:t>Christian Hirsch, Forschungsdaten- und Servicezentrum, Deutsche Bundesbank</a:t>
            </a:r>
            <a:endParaRPr lang="de-DE" dirty="0"/>
          </a:p>
        </p:txBody>
      </p:sp>
    </p:spTree>
    <p:extLst>
      <p:ext uri="{BB962C8B-B14F-4D97-AF65-F5344CB8AC3E}">
        <p14:creationId xmlns:p14="http://schemas.microsoft.com/office/powerpoint/2010/main" val="33102148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468000" y="147600"/>
            <a:ext cx="8208000" cy="652555"/>
          </a:xfrm>
          <a:prstGeom prst="rect">
            <a:avLst/>
          </a:prstGeom>
        </p:spPr>
        <p:txBody>
          <a:bodyPr vert="horz" lIns="91414" tIns="45707" rIns="91414" bIns="45707" rtlCol="0" anchor="t">
            <a:normAutofit/>
          </a:bodyPr>
          <a:lstStyle/>
          <a:p>
            <a:r>
              <a:rPr lang="de-DE" dirty="0" smtClean="0"/>
              <a:t>Präsentationsvorlage</a:t>
            </a:r>
            <a:br>
              <a:rPr lang="de-DE" dirty="0" smtClean="0"/>
            </a:br>
            <a:r>
              <a:rPr lang="de-DE" dirty="0" smtClean="0"/>
              <a:t>zweizeilig</a:t>
            </a:r>
            <a:endParaRPr lang="de-DE" dirty="0"/>
          </a:p>
        </p:txBody>
      </p:sp>
      <p:sp>
        <p:nvSpPr>
          <p:cNvPr id="3" name="Textplatzhalter 2"/>
          <p:cNvSpPr>
            <a:spLocks noGrp="1"/>
          </p:cNvSpPr>
          <p:nvPr>
            <p:ph type="body" idx="1"/>
          </p:nvPr>
        </p:nvSpPr>
        <p:spPr>
          <a:xfrm>
            <a:off x="396000" y="1170000"/>
            <a:ext cx="8208000" cy="4518000"/>
          </a:xfrm>
          <a:prstGeom prst="rect">
            <a:avLst/>
          </a:prstGeom>
        </p:spPr>
        <p:txBody>
          <a:bodyPr vert="horz" lIns="91414" tIns="45707" rIns="91414" bIns="45707" rtlCol="0">
            <a:normAutofit/>
          </a:bodyPr>
          <a:lstStyle/>
          <a:p>
            <a:pPr lvl="0"/>
            <a:r>
              <a:rPr lang="de-DE" dirty="0" smtClean="0"/>
              <a:t>Erste Ebene</a:t>
            </a:r>
          </a:p>
          <a:p>
            <a:pPr lvl="1"/>
            <a:r>
              <a:rPr lang="de-DE" dirty="0" smtClean="0"/>
              <a:t>Zweite Ebene</a:t>
            </a:r>
          </a:p>
          <a:p>
            <a:pPr lvl="2"/>
            <a:r>
              <a:rPr lang="de-DE" dirty="0" smtClean="0"/>
              <a:t>Dritte Ebene</a:t>
            </a:r>
          </a:p>
          <a:p>
            <a:pPr lvl="3"/>
            <a:r>
              <a:rPr lang="de-DE" dirty="0" smtClean="0"/>
              <a:t>Vierte Ebene</a:t>
            </a:r>
          </a:p>
          <a:p>
            <a:pPr lvl="4"/>
            <a:r>
              <a:rPr lang="de-DE" dirty="0" smtClean="0"/>
              <a:t>Fünfte Ebene</a:t>
            </a:r>
          </a:p>
          <a:p>
            <a:pPr lvl="5"/>
            <a:r>
              <a:rPr lang="de-DE" dirty="0" smtClean="0"/>
              <a:t>Sechste Ebene</a:t>
            </a:r>
          </a:p>
        </p:txBody>
      </p:sp>
      <p:sp>
        <p:nvSpPr>
          <p:cNvPr id="7" name="Foliennummernplatzhalter 14"/>
          <p:cNvSpPr>
            <a:spLocks noGrp="1"/>
          </p:cNvSpPr>
          <p:nvPr>
            <p:ph type="sldNum" sz="quarter" idx="4"/>
          </p:nvPr>
        </p:nvSpPr>
        <p:spPr>
          <a:xfrm>
            <a:off x="468000" y="6490800"/>
            <a:ext cx="2160000" cy="162000"/>
          </a:xfrm>
          <a:prstGeom prst="rect">
            <a:avLst/>
          </a:prstGeom>
        </p:spPr>
        <p:txBody>
          <a:bodyPr lIns="91430" tIns="0" rIns="91430" bIns="0"/>
          <a:lstStyle>
            <a:lvl1pPr algn="l">
              <a:defRPr sz="900" b="1">
                <a:solidFill>
                  <a:schemeClr val="tx1">
                    <a:lumMod val="75000"/>
                    <a:lumOff val="25000"/>
                  </a:schemeClr>
                </a:solidFill>
              </a:defRPr>
            </a:lvl1pPr>
          </a:lstStyle>
          <a:p>
            <a:r>
              <a:rPr lang="de-DE" dirty="0" smtClean="0"/>
              <a:t>Page </a:t>
            </a:r>
            <a:fld id="{795659D1-D435-4DC4-B545-657E7139435F}" type="slidenum">
              <a:rPr lang="de-DE" smtClean="0"/>
              <a:pPr/>
              <a:t>‹Nr.›</a:t>
            </a:fld>
            <a:endParaRPr lang="de-DE" dirty="0"/>
          </a:p>
        </p:txBody>
      </p:sp>
      <p:sp>
        <p:nvSpPr>
          <p:cNvPr id="8" name="Datumsplatzhalter 13"/>
          <p:cNvSpPr>
            <a:spLocks noGrp="1"/>
          </p:cNvSpPr>
          <p:nvPr>
            <p:ph type="dt" sz="half" idx="2"/>
          </p:nvPr>
        </p:nvSpPr>
        <p:spPr>
          <a:xfrm>
            <a:off x="468000" y="6314400"/>
            <a:ext cx="2160000" cy="162000"/>
          </a:xfrm>
          <a:prstGeom prst="rect">
            <a:avLst/>
          </a:prstGeom>
        </p:spPr>
        <p:txBody>
          <a:bodyPr lIns="91430" tIns="0" rIns="91430" bIns="0"/>
          <a:lstStyle>
            <a:lvl1pPr algn="l">
              <a:defRPr sz="900">
                <a:solidFill>
                  <a:schemeClr val="tx1">
                    <a:lumMod val="75000"/>
                    <a:lumOff val="25000"/>
                  </a:schemeClr>
                </a:solidFill>
              </a:defRPr>
            </a:lvl1pPr>
          </a:lstStyle>
          <a:p>
            <a:fld id="{37FC0720-DD94-4550-BDB7-69CD1066D378}" type="datetime1">
              <a:rPr lang="de-DE" smtClean="0"/>
              <a:t>28.09.2018</a:t>
            </a:fld>
            <a:endParaRPr lang="de-DE" dirty="0"/>
          </a:p>
        </p:txBody>
      </p:sp>
      <p:sp>
        <p:nvSpPr>
          <p:cNvPr id="9" name="Fußzeilenplatzhalter 15"/>
          <p:cNvSpPr>
            <a:spLocks noGrp="1"/>
          </p:cNvSpPr>
          <p:nvPr>
            <p:ph type="ftr" sz="quarter" idx="3"/>
          </p:nvPr>
        </p:nvSpPr>
        <p:spPr>
          <a:xfrm>
            <a:off x="468000" y="6145200"/>
            <a:ext cx="5400000" cy="162000"/>
          </a:xfrm>
          <a:prstGeom prst="rect">
            <a:avLst/>
          </a:prstGeom>
        </p:spPr>
        <p:txBody>
          <a:bodyPr lIns="91430" tIns="0" rIns="91430" bIns="0"/>
          <a:lstStyle>
            <a:lvl1pPr algn="l">
              <a:defRPr sz="900">
                <a:solidFill>
                  <a:schemeClr val="tx1">
                    <a:lumMod val="75000"/>
                    <a:lumOff val="25000"/>
                  </a:schemeClr>
                </a:solidFill>
              </a:defRPr>
            </a:lvl1pPr>
          </a:lstStyle>
          <a:p>
            <a:r>
              <a:rPr lang="de-DE" smtClean="0"/>
              <a:t>Christian Hirsch, Forschungsdaten- und Servicezentrum, Deutsche Bundesbank</a:t>
            </a:r>
            <a:endParaRPr lang="de-DE" dirty="0"/>
          </a:p>
        </p:txBody>
      </p:sp>
    </p:spTree>
  </p:cSld>
  <p:clrMap bg1="lt1" tx1="dk1" bg2="lt2" tx2="dk2" accent1="accent1" accent2="accent2" accent3="accent3" accent4="accent4" accent5="accent5" accent6="accent6" hlink="hlink" folHlink="folHlink"/>
  <p:sldLayoutIdLst>
    <p:sldLayoutId id="2147483709" r:id="rId1"/>
    <p:sldLayoutId id="2147483708" r:id="rId2"/>
    <p:sldLayoutId id="2147483710" r:id="rId3"/>
    <p:sldLayoutId id="2147483711" r:id="rId4"/>
    <p:sldLayoutId id="2147483712" r:id="rId5"/>
    <p:sldLayoutId id="2147483713" r:id="rId6"/>
    <p:sldLayoutId id="2147483714" r:id="rId7"/>
    <p:sldLayoutId id="2147483715" r:id="rId8"/>
    <p:sldLayoutId id="2147483716" r:id="rId9"/>
    <p:sldLayoutId id="2147483717" r:id="rId10"/>
    <p:sldLayoutId id="2147483718" r:id="rId11"/>
    <p:sldLayoutId id="2147483719" r:id="rId12"/>
    <p:sldLayoutId id="2147483720" r:id="rId13"/>
    <p:sldLayoutId id="2147483721" r:id="rId14"/>
    <p:sldLayoutId id="2147483722" r:id="rId15"/>
    <p:sldLayoutId id="2147483723" r:id="rId16"/>
    <p:sldLayoutId id="2147483724" r:id="rId17"/>
  </p:sldLayoutIdLst>
  <p:hf hdr="0"/>
  <p:txStyles>
    <p:titleStyle>
      <a:lvl1pPr algn="l" defTabSz="914141" rtl="0" eaLnBrk="1" latinLnBrk="0" hangingPunct="1">
        <a:lnSpc>
          <a:spcPts val="2200"/>
        </a:lnSpc>
        <a:spcBef>
          <a:spcPct val="0"/>
        </a:spcBef>
        <a:buNone/>
        <a:defRPr sz="1800" b="1"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159642" indent="-159642" algn="l" defTabSz="914141" rtl="0" eaLnBrk="1" latinLnBrk="0" hangingPunct="1">
        <a:spcBef>
          <a:spcPts val="443"/>
        </a:spcBef>
        <a:buFont typeface="Arial" pitchFamily="34" charset="0"/>
        <a:buChar char="−"/>
        <a:defRPr sz="1500" kern="1200" baseline="0">
          <a:solidFill>
            <a:schemeClr val="tx1"/>
          </a:solidFill>
          <a:latin typeface="+mn-lt"/>
          <a:ea typeface="+mn-ea"/>
          <a:cs typeface="+mn-cs"/>
        </a:defRPr>
      </a:lvl1pPr>
      <a:lvl2pPr marL="319285" indent="-159642" algn="l" defTabSz="914141" rtl="0" eaLnBrk="1" latinLnBrk="0" hangingPunct="1">
        <a:spcBef>
          <a:spcPts val="443"/>
        </a:spcBef>
        <a:buFont typeface="Arial" pitchFamily="34" charset="0"/>
        <a:buChar char="•"/>
        <a:defRPr sz="1500" kern="1200">
          <a:solidFill>
            <a:schemeClr val="tx1"/>
          </a:solidFill>
          <a:latin typeface="+mn-lt"/>
          <a:ea typeface="+mn-ea"/>
          <a:cs typeface="+mn-cs"/>
        </a:defRPr>
      </a:lvl2pPr>
      <a:lvl3pPr marL="478927" indent="-159642" algn="l" defTabSz="914141" rtl="0" eaLnBrk="1" latinLnBrk="0" hangingPunct="1">
        <a:spcBef>
          <a:spcPts val="443"/>
        </a:spcBef>
        <a:buFont typeface="Arial" pitchFamily="34" charset="0"/>
        <a:buChar char="∙"/>
        <a:defRPr sz="1500" kern="1200">
          <a:solidFill>
            <a:schemeClr val="tx1"/>
          </a:solidFill>
          <a:latin typeface="+mn-lt"/>
          <a:ea typeface="+mn-ea"/>
          <a:cs typeface="+mn-cs"/>
        </a:defRPr>
      </a:lvl3pPr>
      <a:lvl4pPr marL="665926" indent="-197978" algn="l" defTabSz="914141" rtl="0" eaLnBrk="1" latinLnBrk="0" hangingPunct="1">
        <a:spcBef>
          <a:spcPct val="20000"/>
        </a:spcBef>
        <a:buFont typeface="Symbol" pitchFamily="18" charset="2"/>
        <a:buChar char="-"/>
        <a:defRPr sz="1500" kern="1200">
          <a:solidFill>
            <a:schemeClr val="tx1"/>
          </a:solidFill>
          <a:latin typeface="+mn-lt"/>
          <a:ea typeface="+mn-ea"/>
          <a:cs typeface="+mn-cs"/>
        </a:defRPr>
      </a:lvl4pPr>
      <a:lvl5pPr marL="845906" indent="-158383" algn="l" defTabSz="914141" rtl="0" eaLnBrk="1" latinLnBrk="0" hangingPunct="1">
        <a:spcBef>
          <a:spcPct val="20000"/>
        </a:spcBef>
        <a:buFont typeface="Arial" pitchFamily="34" charset="0"/>
        <a:buChar char="•"/>
        <a:defRPr sz="1500" kern="1200">
          <a:solidFill>
            <a:schemeClr val="tx1"/>
          </a:solidFill>
          <a:latin typeface="+mn-lt"/>
          <a:ea typeface="+mn-ea"/>
          <a:cs typeface="+mn-cs"/>
        </a:defRPr>
      </a:lvl5pPr>
      <a:lvl6pPr marL="1007888" indent="-158383" algn="l" defTabSz="914141" rtl="0" eaLnBrk="1" latinLnBrk="0" hangingPunct="1">
        <a:spcBef>
          <a:spcPct val="20000"/>
        </a:spcBef>
        <a:buFont typeface="Arial" pitchFamily="34" charset="0"/>
        <a:buChar char="∙"/>
        <a:defRPr sz="1500" kern="1200">
          <a:solidFill>
            <a:schemeClr val="tx1"/>
          </a:solidFill>
          <a:latin typeface="+mn-lt"/>
          <a:ea typeface="+mn-ea"/>
          <a:cs typeface="+mn-cs"/>
        </a:defRPr>
      </a:lvl6pPr>
      <a:lvl7pPr marL="2970956" indent="-228535" algn="l" defTabSz="914141"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026" indent="-228535" algn="l" defTabSz="914141"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5096" indent="-228535" algn="l" defTabSz="914141"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de-DE"/>
      </a:defPPr>
      <a:lvl1pPr marL="0" algn="l" defTabSz="914141" rtl="0" eaLnBrk="1" latinLnBrk="0" hangingPunct="1">
        <a:defRPr sz="1800" kern="1200">
          <a:solidFill>
            <a:schemeClr val="tx1"/>
          </a:solidFill>
          <a:latin typeface="+mn-lt"/>
          <a:ea typeface="+mn-ea"/>
          <a:cs typeface="+mn-cs"/>
        </a:defRPr>
      </a:lvl1pPr>
      <a:lvl2pPr marL="457070" algn="l" defTabSz="914141" rtl="0" eaLnBrk="1" latinLnBrk="0" hangingPunct="1">
        <a:defRPr sz="1800" kern="1200">
          <a:solidFill>
            <a:schemeClr val="tx1"/>
          </a:solidFill>
          <a:latin typeface="+mn-lt"/>
          <a:ea typeface="+mn-ea"/>
          <a:cs typeface="+mn-cs"/>
        </a:defRPr>
      </a:lvl2pPr>
      <a:lvl3pPr marL="914141" algn="l" defTabSz="914141" rtl="0" eaLnBrk="1" latinLnBrk="0" hangingPunct="1">
        <a:defRPr sz="1800" kern="1200">
          <a:solidFill>
            <a:schemeClr val="tx1"/>
          </a:solidFill>
          <a:latin typeface="+mn-lt"/>
          <a:ea typeface="+mn-ea"/>
          <a:cs typeface="+mn-cs"/>
        </a:defRPr>
      </a:lvl3pPr>
      <a:lvl4pPr marL="1371210" algn="l" defTabSz="914141" rtl="0" eaLnBrk="1" latinLnBrk="0" hangingPunct="1">
        <a:defRPr sz="1800" kern="1200">
          <a:solidFill>
            <a:schemeClr val="tx1"/>
          </a:solidFill>
          <a:latin typeface="+mn-lt"/>
          <a:ea typeface="+mn-ea"/>
          <a:cs typeface="+mn-cs"/>
        </a:defRPr>
      </a:lvl4pPr>
      <a:lvl5pPr marL="1828280" algn="l" defTabSz="914141" rtl="0" eaLnBrk="1" latinLnBrk="0" hangingPunct="1">
        <a:defRPr sz="1800" kern="1200">
          <a:solidFill>
            <a:schemeClr val="tx1"/>
          </a:solidFill>
          <a:latin typeface="+mn-lt"/>
          <a:ea typeface="+mn-ea"/>
          <a:cs typeface="+mn-cs"/>
        </a:defRPr>
      </a:lvl5pPr>
      <a:lvl6pPr marL="2285350" algn="l" defTabSz="914141" rtl="0" eaLnBrk="1" latinLnBrk="0" hangingPunct="1">
        <a:defRPr sz="1800" kern="1200">
          <a:solidFill>
            <a:schemeClr val="tx1"/>
          </a:solidFill>
          <a:latin typeface="+mn-lt"/>
          <a:ea typeface="+mn-ea"/>
          <a:cs typeface="+mn-cs"/>
        </a:defRPr>
      </a:lvl6pPr>
      <a:lvl7pPr marL="2742421" algn="l" defTabSz="914141" rtl="0" eaLnBrk="1" latinLnBrk="0" hangingPunct="1">
        <a:defRPr sz="1800" kern="1200">
          <a:solidFill>
            <a:schemeClr val="tx1"/>
          </a:solidFill>
          <a:latin typeface="+mn-lt"/>
          <a:ea typeface="+mn-ea"/>
          <a:cs typeface="+mn-cs"/>
        </a:defRPr>
      </a:lvl7pPr>
      <a:lvl8pPr marL="3199491" algn="l" defTabSz="914141" rtl="0" eaLnBrk="1" latinLnBrk="0" hangingPunct="1">
        <a:defRPr sz="1800" kern="1200">
          <a:solidFill>
            <a:schemeClr val="tx1"/>
          </a:solidFill>
          <a:latin typeface="+mn-lt"/>
          <a:ea typeface="+mn-ea"/>
          <a:cs typeface="+mn-cs"/>
        </a:defRPr>
      </a:lvl8pPr>
      <a:lvl9pPr marL="3656561" algn="l" defTabSz="914141"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8" Type="http://schemas.openxmlformats.org/officeDocument/2006/relationships/image" Target="../media/image20.png"/><Relationship Id="rId3" Type="http://schemas.openxmlformats.org/officeDocument/2006/relationships/image" Target="../media/image15.png"/><Relationship Id="rId7" Type="http://schemas.openxmlformats.org/officeDocument/2006/relationships/image" Target="../media/image19.png"/><Relationship Id="rId2" Type="http://schemas.openxmlformats.org/officeDocument/2006/relationships/image" Target="../media/image14.png"/><Relationship Id="rId1" Type="http://schemas.openxmlformats.org/officeDocument/2006/relationships/slideLayout" Target="../slideLayouts/slideLayout4.xml"/><Relationship Id="rId6" Type="http://schemas.openxmlformats.org/officeDocument/2006/relationships/image" Target="../media/image18.jpeg"/><Relationship Id="rId5" Type="http://schemas.openxmlformats.org/officeDocument/2006/relationships/image" Target="../media/image17.png"/><Relationship Id="rId4" Type="http://schemas.openxmlformats.org/officeDocument/2006/relationships/image" Target="../media/image16.png"/></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8" Type="http://schemas.openxmlformats.org/officeDocument/2006/relationships/hyperlink" Target="http://www.principalglobalindicators.org/?sk=E30FAADE-77D0-4F8E-953C-C48DD9D14735&amp;sId=1433357451568" TargetMode="External"/><Relationship Id="rId3" Type="http://schemas.openxmlformats.org/officeDocument/2006/relationships/hyperlink" Target="https://www.bis.org/ifc/events/7ifc-tf-report-datasharing.pdf" TargetMode="External"/><Relationship Id="rId7" Type="http://schemas.openxmlformats.org/officeDocument/2006/relationships/hyperlink" Target="http://www.bundesfinanzministerium.de/Content/EN/Standardartikel/Topics/Featured/G20/g20-communique.pdf;jsessionid=CF74A1983810F30E7D6EECA63397797E?__blob=publicationFile&amp;v=3" TargetMode="External"/><Relationship Id="rId2" Type="http://schemas.openxmlformats.org/officeDocument/2006/relationships/hyperlink" Target="https://www.ecb.europa.eu/stats/ecb_statistics/co-operation_and_standards/inexda/html/INEXDA_Memorandum_of_Understanding_extension_201802.en.pdf" TargetMode="External"/><Relationship Id="rId1" Type="http://schemas.openxmlformats.org/officeDocument/2006/relationships/slideLayout" Target="../slideLayouts/slideLayout17.xml"/><Relationship Id="rId6" Type="http://schemas.openxmlformats.org/officeDocument/2006/relationships/hyperlink" Target="https://www.g20germany.de/Content/DE/_Anlagen/G7_G20/2017-g20-hamburg-action-plan-en.pdf;jsessionid=EE9E8591E82BFADADD2942FED67878B7.s6t2?__blob=publicationFile&amp;v=4" TargetMode="External"/><Relationship Id="rId5" Type="http://schemas.openxmlformats.org/officeDocument/2006/relationships/hyperlink" Target="http://www.fsb.org/wp-content/uploads/Second-phase-of-the-G20-Data-Gaps-Initiative-DGI-2-First-Progress-Report.pdf" TargetMode="External"/><Relationship Id="rId4" Type="http://schemas.openxmlformats.org/officeDocument/2006/relationships/hyperlink" Target="https://www.bis.org/ifc/publications.htm?m=3|46|94"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8" Type="http://schemas.openxmlformats.org/officeDocument/2006/relationships/hyperlink" Target="https://www.google.de/url?sa=i&amp;rct=j&amp;q=&amp;esrc=s&amp;source=images&amp;cd=&amp;cad=rja&amp;uact=8&amp;ved=0ahUKEwjA8_iAvYPWAhUFL1AKHbLoA6YQjRwIBw&amp;url=https://commons.wikimedia.org/wiki/File:Logo_Banca_d'Italia.png&amp;psig=AFQjCNEIRA5Ebux4vZu8UvbI_paftENhzA&amp;ust=1504337760733163" TargetMode="External"/><Relationship Id="rId13" Type="http://schemas.openxmlformats.org/officeDocument/2006/relationships/image" Target="../media/image8.png"/><Relationship Id="rId3" Type="http://schemas.openxmlformats.org/officeDocument/2006/relationships/image" Target="../media/image2.jpeg"/><Relationship Id="rId7" Type="http://schemas.openxmlformats.org/officeDocument/2006/relationships/image" Target="../media/image4.jpeg"/><Relationship Id="rId12" Type="http://schemas.openxmlformats.org/officeDocument/2006/relationships/hyperlink" Target="https://www.google.de/url?sa=i&amp;rct=j&amp;q=&amp;esrc=s&amp;source=images&amp;cd=&amp;cad=rja&amp;uact=8&amp;ved=0ahUKEwiykuPdsp3WAhUCb1AKHQKQBIIQjRwIBw&amp;url=https://en.wikipedia.org/wiki/Bank_of_Spain&amp;psig=AFQjCNGkYYPLStfxWovB-NLB8nkdix_X9Q&amp;ust=1505228356063462" TargetMode="External"/><Relationship Id="rId2" Type="http://schemas.openxmlformats.org/officeDocument/2006/relationships/notesSlide" Target="../notesSlides/notesSlide4.xml"/><Relationship Id="rId16" Type="http://schemas.openxmlformats.org/officeDocument/2006/relationships/image" Target="../media/image11.png"/><Relationship Id="rId1" Type="http://schemas.openxmlformats.org/officeDocument/2006/relationships/slideLayout" Target="../slideLayouts/slideLayout4.xml"/><Relationship Id="rId6" Type="http://schemas.openxmlformats.org/officeDocument/2006/relationships/hyperlink" Target="https://www.google.de/url?sa=i&amp;rct=j&amp;q=&amp;esrc=s&amp;source=images&amp;cd=&amp;cad=rja&amp;uact=8&amp;ved=0ahUKEwjcz-OQvYPWAhXCY1AKHRSJAXwQjRwIBw&amp;url=https://www.banque-france.fr/&amp;psig=AFQjCNEEJPa3P720KFySCGV8usY1u8mITQ&amp;ust=1504337791767689" TargetMode="External"/><Relationship Id="rId11" Type="http://schemas.openxmlformats.org/officeDocument/2006/relationships/image" Target="../media/image7.png"/><Relationship Id="rId5" Type="http://schemas.openxmlformats.org/officeDocument/2006/relationships/image" Target="../media/image3.png"/><Relationship Id="rId15" Type="http://schemas.openxmlformats.org/officeDocument/2006/relationships/image" Target="../media/image10.png"/><Relationship Id="rId10" Type="http://schemas.openxmlformats.org/officeDocument/2006/relationships/image" Target="../media/image6.png"/><Relationship Id="rId4" Type="http://schemas.openxmlformats.org/officeDocument/2006/relationships/hyperlink" Target="https://www.google.de/url?sa=i&amp;rct=j&amp;q=&amp;esrc=s&amp;source=images&amp;cd=&amp;cad=rja&amp;uact=8&amp;ved=0ahUKEwihytXxvIPWAhVBK1AKHfyCAzwQjRwIBw&amp;url=https://de.wikipedia.org/wiki/Deutsche_Bundesbank&amp;psig=AFQjCNE4Z_zBSD4n1GcWBGKYJu38raUGsw&amp;ust=1504337726762039" TargetMode="External"/><Relationship Id="rId9" Type="http://schemas.openxmlformats.org/officeDocument/2006/relationships/image" Target="../media/image5.png"/><Relationship Id="rId14" Type="http://schemas.openxmlformats.org/officeDocument/2006/relationships/image" Target="../media/image9.pn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hyperlink" Target="https://www.da-ra.de/en/home" TargetMode="External"/><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766010" y="2950098"/>
            <a:ext cx="7944604" cy="345600"/>
          </a:xfrm>
        </p:spPr>
        <p:txBody>
          <a:bodyPr/>
          <a:lstStyle/>
          <a:p>
            <a:r>
              <a:rPr lang="de-DE" sz="2000" dirty="0"/>
              <a:t/>
            </a:r>
            <a:br>
              <a:rPr lang="de-DE" sz="2000" dirty="0"/>
            </a:br>
            <a:r>
              <a:rPr lang="en-US" sz="2800" dirty="0" smtClean="0"/>
              <a:t>INEXDA</a:t>
            </a:r>
            <a:r>
              <a:rPr lang="de-DE" dirty="0"/>
              <a:t/>
            </a:r>
            <a:br>
              <a:rPr lang="de-DE" dirty="0"/>
            </a:br>
            <a:endParaRPr lang="de-DE" dirty="0"/>
          </a:p>
        </p:txBody>
      </p:sp>
      <p:sp>
        <p:nvSpPr>
          <p:cNvPr id="6" name="Untertitel 5"/>
          <p:cNvSpPr>
            <a:spLocks noGrp="1"/>
          </p:cNvSpPr>
          <p:nvPr>
            <p:ph type="subTitle" idx="1"/>
          </p:nvPr>
        </p:nvSpPr>
        <p:spPr>
          <a:xfrm>
            <a:off x="766010" y="3313631"/>
            <a:ext cx="7944604" cy="345600"/>
          </a:xfrm>
        </p:spPr>
        <p:txBody>
          <a:bodyPr/>
          <a:lstStyle/>
          <a:p>
            <a:r>
              <a:rPr lang="de-DE" sz="1800" dirty="0" smtClean="0"/>
              <a:t>CESS 2018, Bamberg</a:t>
            </a:r>
            <a:endParaRPr lang="de-DE" dirty="0"/>
          </a:p>
        </p:txBody>
      </p:sp>
      <p:sp>
        <p:nvSpPr>
          <p:cNvPr id="4" name="Textplatzhalter 3"/>
          <p:cNvSpPr>
            <a:spLocks noGrp="1"/>
          </p:cNvSpPr>
          <p:nvPr>
            <p:ph type="body" sz="quarter" idx="13"/>
          </p:nvPr>
        </p:nvSpPr>
        <p:spPr/>
        <p:txBody>
          <a:bodyPr/>
          <a:lstStyle/>
          <a:p>
            <a:r>
              <a:rPr lang="de-DE" dirty="0" smtClean="0"/>
              <a:t>Christian Hirsch, </a:t>
            </a:r>
            <a:r>
              <a:rPr lang="de-DE" dirty="0" smtClean="0"/>
              <a:t>Forschungsdaten- und Servicezentrum, Deutsche </a:t>
            </a:r>
            <a:r>
              <a:rPr lang="de-DE" dirty="0"/>
              <a:t>Bundesbank</a:t>
            </a:r>
          </a:p>
        </p:txBody>
      </p:sp>
      <p:sp>
        <p:nvSpPr>
          <p:cNvPr id="5" name="Rechteck 4"/>
          <p:cNvSpPr/>
          <p:nvPr/>
        </p:nvSpPr>
        <p:spPr>
          <a:xfrm>
            <a:off x="179512" y="6341695"/>
            <a:ext cx="8568952" cy="246221"/>
          </a:xfrm>
          <a:prstGeom prst="rect">
            <a:avLst/>
          </a:prstGeom>
        </p:spPr>
        <p:txBody>
          <a:bodyPr wrap="square">
            <a:spAutoFit/>
          </a:bodyPr>
          <a:lstStyle/>
          <a:p>
            <a:r>
              <a:rPr lang="en-GB" sz="1000" dirty="0"/>
              <a:t>The views expressed here do not necessarily reflect </a:t>
            </a:r>
            <a:r>
              <a:rPr lang="en-GB" sz="1000" dirty="0" smtClean="0"/>
              <a:t>the opinion of </a:t>
            </a:r>
            <a:r>
              <a:rPr lang="en-GB" sz="1000" dirty="0"/>
              <a:t>the Deutsche Bundesbank, the </a:t>
            </a:r>
            <a:r>
              <a:rPr lang="en-GB" sz="1000" dirty="0" smtClean="0"/>
              <a:t>INEXDA network, </a:t>
            </a:r>
            <a:r>
              <a:rPr lang="en-GB" sz="1000" dirty="0"/>
              <a:t>or the </a:t>
            </a:r>
            <a:r>
              <a:rPr lang="en-GB" sz="1000" dirty="0" err="1"/>
              <a:t>Eurosystem</a:t>
            </a:r>
            <a:r>
              <a:rPr lang="en-GB" sz="1000" dirty="0"/>
              <a:t>.</a:t>
            </a:r>
            <a:endParaRPr lang="en-US" sz="1000" dirty="0"/>
          </a:p>
        </p:txBody>
      </p:sp>
    </p:spTree>
    <p:extLst>
      <p:ext uri="{BB962C8B-B14F-4D97-AF65-F5344CB8AC3E}">
        <p14:creationId xmlns:p14="http://schemas.microsoft.com/office/powerpoint/2010/main" val="180777776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title"/>
          </p:nvPr>
        </p:nvSpPr>
        <p:spPr/>
        <p:txBody>
          <a:bodyPr/>
          <a:lstStyle/>
          <a:p>
            <a:pPr lvl="1" algn="l" defTabSz="914141" rtl="0">
              <a:lnSpc>
                <a:spcPts val="2200"/>
              </a:lnSpc>
              <a:spcBef>
                <a:spcPct val="0"/>
              </a:spcBef>
            </a:pPr>
            <a:r>
              <a:rPr lang="en-US" b="1" dirty="0"/>
              <a:t>INEXDA webpage</a:t>
            </a:r>
            <a:r>
              <a:rPr lang="en-US" sz="3300" dirty="0"/>
              <a:t/>
            </a:r>
            <a:br>
              <a:rPr lang="en-US" sz="3300" dirty="0"/>
            </a:br>
            <a:endParaRPr lang="de-DE" dirty="0"/>
          </a:p>
        </p:txBody>
      </p:sp>
      <p:sp>
        <p:nvSpPr>
          <p:cNvPr id="6" name="Textplatzhalter 12"/>
          <p:cNvSpPr txBox="1">
            <a:spLocks/>
          </p:cNvSpPr>
          <p:nvPr/>
        </p:nvSpPr>
        <p:spPr>
          <a:xfrm>
            <a:off x="301752" y="1524000"/>
            <a:ext cx="8534400" cy="4713312"/>
          </a:xfrm>
          <a:prstGeom prst="rect">
            <a:avLst/>
          </a:prstGeom>
        </p:spPr>
        <p:txBody>
          <a:bodyPr vert="horz">
            <a:normAutofit/>
          </a:bodyPr>
          <a:lstStyle>
            <a:lvl1pPr marL="457200" indent="-457200" algn="l" rtl="0" eaLnBrk="1" latinLnBrk="0" hangingPunct="1">
              <a:spcBef>
                <a:spcPct val="20000"/>
              </a:spcBef>
              <a:buClrTx/>
              <a:buSzPct val="85000"/>
              <a:buFont typeface="Arial" panose="020B0604020202020204" pitchFamily="34" charset="0"/>
              <a:buChar char="•"/>
              <a:defRPr kumimoji="0" sz="2000" kern="1200">
                <a:solidFill>
                  <a:schemeClr val="tx1"/>
                </a:solidFill>
                <a:latin typeface="+mn-lt"/>
                <a:ea typeface="+mn-ea"/>
                <a:cs typeface="+mn-cs"/>
              </a:defRPr>
            </a:lvl1pPr>
            <a:lvl2pPr marL="617220" indent="-342900" algn="l" rtl="0" eaLnBrk="1" latinLnBrk="0" hangingPunct="1">
              <a:spcBef>
                <a:spcPct val="20000"/>
              </a:spcBef>
              <a:buClrTx/>
              <a:buSzPct val="85000"/>
              <a:buFont typeface="Arial" panose="020B0604020202020204" pitchFamily="34" charset="0"/>
              <a:buChar char="•"/>
              <a:defRPr kumimoji="0" sz="1800" kern="1200" baseline="0">
                <a:solidFill>
                  <a:schemeClr val="tx1"/>
                </a:solidFill>
                <a:latin typeface="+mn-lt"/>
                <a:ea typeface="+mn-ea"/>
                <a:cs typeface="+mn-cs"/>
              </a:defRPr>
            </a:lvl2pPr>
            <a:lvl3pPr marL="937260" indent="-342900" algn="l" rtl="0" eaLnBrk="1" latinLnBrk="0" hangingPunct="1">
              <a:spcBef>
                <a:spcPct val="20000"/>
              </a:spcBef>
              <a:buClrTx/>
              <a:buSzPct val="85000"/>
              <a:buFont typeface="Arial" panose="020B0604020202020204" pitchFamily="34" charset="0"/>
              <a:buChar char="•"/>
              <a:defRPr kumimoji="0" sz="1600" kern="1200">
                <a:solidFill>
                  <a:schemeClr val="tx1"/>
                </a:solidFill>
                <a:latin typeface="+mn-lt"/>
                <a:ea typeface="+mn-ea"/>
                <a:cs typeface="+mn-cs"/>
              </a:defRPr>
            </a:lvl3pPr>
            <a:lvl4pPr marL="1211580" indent="-342900" algn="l" rtl="0" eaLnBrk="1" latinLnBrk="0" hangingPunct="1">
              <a:spcBef>
                <a:spcPct val="20000"/>
              </a:spcBef>
              <a:buClrTx/>
              <a:buSzPct val="85000"/>
              <a:buFont typeface="Arial" panose="020B0604020202020204" pitchFamily="34" charset="0"/>
              <a:buChar char="•"/>
              <a:defRPr kumimoji="0" sz="1400" kern="1200" baseline="0">
                <a:solidFill>
                  <a:schemeClr val="tx1"/>
                </a:solidFill>
                <a:latin typeface="+mn-lt"/>
                <a:ea typeface="+mn-ea"/>
                <a:cs typeface="+mn-cs"/>
              </a:defRPr>
            </a:lvl4pPr>
            <a:lvl5pPr marL="1428750" indent="-285750" algn="l" rtl="0" eaLnBrk="1" latinLnBrk="0" hangingPunct="1">
              <a:spcBef>
                <a:spcPct val="20000"/>
              </a:spcBef>
              <a:buClrTx/>
              <a:buSzPct val="85000"/>
              <a:buFont typeface="Arial" panose="020B0604020202020204" pitchFamily="34" charset="0"/>
              <a:buChar char="•"/>
              <a:defRPr kumimoji="0" sz="14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a:lstStyle>
          <a:p>
            <a:endParaRPr lang="en-US" dirty="0" smtClean="0"/>
          </a:p>
          <a:p>
            <a:endParaRPr lang="en-US" dirty="0" smtClean="0"/>
          </a:p>
          <a:p>
            <a:pPr marL="0" indent="0">
              <a:buNone/>
            </a:pPr>
            <a:endParaRPr lang="de-DE" dirty="0"/>
          </a:p>
        </p:txBody>
      </p:sp>
      <p:sp>
        <p:nvSpPr>
          <p:cNvPr id="7" name="Titel 5"/>
          <p:cNvSpPr txBox="1">
            <a:spLocks/>
          </p:cNvSpPr>
          <p:nvPr/>
        </p:nvSpPr>
        <p:spPr>
          <a:xfrm>
            <a:off x="354812" y="260648"/>
            <a:ext cx="8662736" cy="758952"/>
          </a:xfrm>
          <a:prstGeom prst="rect">
            <a:avLst/>
          </a:prstGeom>
        </p:spPr>
        <p:txBody>
          <a:bodyPr vert="horz" anchor="ctr">
            <a:normAutofit/>
          </a:bodyPr>
          <a:lstStyle>
            <a:lvl1pPr algn="ctr" rtl="0" eaLnBrk="1" latinLnBrk="0" hangingPunct="1">
              <a:spcBef>
                <a:spcPct val="0"/>
              </a:spcBef>
              <a:buNone/>
              <a:defRPr kumimoji="0" sz="3300" kern="1200">
                <a:solidFill>
                  <a:schemeClr val="accent3">
                    <a:shade val="75000"/>
                  </a:schemeClr>
                </a:solidFill>
                <a:latin typeface="+mj-lt"/>
                <a:ea typeface="+mj-ea"/>
                <a:cs typeface="+mj-cs"/>
              </a:defRPr>
            </a:lvl1pPr>
          </a:lstStyle>
          <a:p>
            <a:endParaRPr lang="en-US" dirty="0">
              <a:solidFill>
                <a:schemeClr val="tx1"/>
              </a:solidFill>
            </a:endParaRPr>
          </a:p>
        </p:txBody>
      </p:sp>
      <p:sp>
        <p:nvSpPr>
          <p:cNvPr id="2" name="Textfeld 1"/>
          <p:cNvSpPr txBox="1"/>
          <p:nvPr/>
        </p:nvSpPr>
        <p:spPr>
          <a:xfrm>
            <a:off x="4738641" y="1781175"/>
            <a:ext cx="4048128" cy="2862322"/>
          </a:xfrm>
          <a:prstGeom prst="rect">
            <a:avLst/>
          </a:prstGeom>
          <a:noFill/>
        </p:spPr>
        <p:txBody>
          <a:bodyPr wrap="square" rtlCol="0">
            <a:spAutoFit/>
          </a:bodyPr>
          <a:lstStyle/>
          <a:p>
            <a:pPr marL="285750" indent="-285750">
              <a:buFont typeface="Arial" panose="020B0604020202020204" pitchFamily="34" charset="0"/>
              <a:buChar char="•"/>
            </a:pPr>
            <a:r>
              <a:rPr lang="en-US" dirty="0" smtClean="0"/>
              <a:t>INEXDA’s internet platform will be </a:t>
            </a:r>
            <a:r>
              <a:rPr lang="en-US" dirty="0" err="1" smtClean="0"/>
              <a:t>i</a:t>
            </a:r>
            <a:r>
              <a:rPr lang="de-DE" dirty="0" err="1" smtClean="0"/>
              <a:t>mplemented</a:t>
            </a:r>
            <a:r>
              <a:rPr lang="de-DE" dirty="0" smtClean="0"/>
              <a:t> </a:t>
            </a:r>
            <a:r>
              <a:rPr lang="de-DE" dirty="0" err="1" smtClean="0"/>
              <a:t>by</a:t>
            </a:r>
            <a:r>
              <a:rPr lang="de-DE" dirty="0" smtClean="0"/>
              <a:t> Banque de France (Renaud Lacroix </a:t>
            </a:r>
            <a:r>
              <a:rPr lang="de-DE" dirty="0" err="1" smtClean="0"/>
              <a:t>and</a:t>
            </a:r>
            <a:r>
              <a:rPr lang="de-DE" dirty="0" smtClean="0"/>
              <a:t> </a:t>
            </a:r>
            <a:r>
              <a:rPr lang="de-DE" dirty="0" err="1" smtClean="0"/>
              <a:t>team</a:t>
            </a:r>
            <a:r>
              <a:rPr lang="de-DE" dirty="0" smtClean="0"/>
              <a:t>).</a:t>
            </a:r>
          </a:p>
          <a:p>
            <a:endParaRPr lang="de-DE" dirty="0" smtClean="0"/>
          </a:p>
          <a:p>
            <a:pPr marL="285750" indent="-285750">
              <a:buFont typeface="Arial" panose="020B0604020202020204" pitchFamily="34" charset="0"/>
              <a:buChar char="•"/>
            </a:pPr>
            <a:r>
              <a:rPr lang="de-DE" dirty="0" err="1" smtClean="0"/>
              <a:t>Planned</a:t>
            </a:r>
            <a:r>
              <a:rPr lang="de-DE" dirty="0" smtClean="0"/>
              <a:t> </a:t>
            </a:r>
            <a:r>
              <a:rPr lang="de-DE" dirty="0" err="1" smtClean="0"/>
              <a:t>content</a:t>
            </a:r>
            <a:endParaRPr lang="de-DE" dirty="0"/>
          </a:p>
          <a:p>
            <a:pPr marL="914400" lvl="1" indent="-457200">
              <a:buFont typeface="+mj-lt"/>
              <a:buAutoNum type="arabicPeriod"/>
            </a:pPr>
            <a:r>
              <a:rPr lang="de-DE" dirty="0" smtClean="0"/>
              <a:t>Access </a:t>
            </a:r>
            <a:r>
              <a:rPr lang="de-DE" dirty="0" err="1"/>
              <a:t>to</a:t>
            </a:r>
            <a:r>
              <a:rPr lang="de-DE" dirty="0"/>
              <a:t> </a:t>
            </a:r>
            <a:r>
              <a:rPr lang="de-DE" dirty="0" smtClean="0"/>
              <a:t>(</a:t>
            </a:r>
            <a:r>
              <a:rPr lang="de-DE" dirty="0" err="1" smtClean="0"/>
              <a:t>part</a:t>
            </a:r>
            <a:r>
              <a:rPr lang="de-DE" dirty="0" smtClean="0"/>
              <a:t> </a:t>
            </a:r>
            <a:r>
              <a:rPr lang="de-DE" dirty="0" err="1" smtClean="0"/>
              <a:t>of</a:t>
            </a:r>
            <a:r>
              <a:rPr lang="de-DE" dirty="0" smtClean="0"/>
              <a:t>) </a:t>
            </a:r>
            <a:r>
              <a:rPr lang="de-DE" dirty="0" err="1" smtClean="0"/>
              <a:t>metadata</a:t>
            </a:r>
            <a:r>
              <a:rPr lang="de-DE" dirty="0" smtClean="0"/>
              <a:t> </a:t>
            </a:r>
            <a:r>
              <a:rPr lang="de-DE" dirty="0" err="1" smtClean="0"/>
              <a:t>database</a:t>
            </a:r>
            <a:r>
              <a:rPr lang="de-DE" dirty="0" smtClean="0"/>
              <a:t>.</a:t>
            </a:r>
          </a:p>
          <a:p>
            <a:pPr marL="914400" lvl="1" indent="-457200">
              <a:buFont typeface="+mj-lt"/>
              <a:buAutoNum type="arabicPeriod"/>
            </a:pPr>
            <a:r>
              <a:rPr lang="en-US" dirty="0" smtClean="0"/>
              <a:t>Results of inventory </a:t>
            </a:r>
            <a:r>
              <a:rPr lang="en-US" dirty="0"/>
              <a:t>of existing data access procedures</a:t>
            </a:r>
            <a:r>
              <a:rPr lang="en-US" dirty="0" smtClean="0"/>
              <a:t>.</a:t>
            </a:r>
            <a:endParaRPr lang="de-DE" dirty="0"/>
          </a:p>
        </p:txBody>
      </p:sp>
      <p:sp>
        <p:nvSpPr>
          <p:cNvPr id="4" name="Datumsplatzhalter 3"/>
          <p:cNvSpPr>
            <a:spLocks noGrp="1"/>
          </p:cNvSpPr>
          <p:nvPr>
            <p:ph type="dt" sz="half" idx="2"/>
          </p:nvPr>
        </p:nvSpPr>
        <p:spPr/>
        <p:txBody>
          <a:bodyPr/>
          <a:lstStyle/>
          <a:p>
            <a:fld id="{4A61232C-5F79-4DBE-8308-AF23A7CA8D2A}" type="datetime1">
              <a:rPr lang="de-DE" smtClean="0"/>
              <a:t>28.09.2018</a:t>
            </a:fld>
            <a:endParaRPr lang="de-DE" dirty="0"/>
          </a:p>
        </p:txBody>
      </p:sp>
      <p:sp>
        <p:nvSpPr>
          <p:cNvPr id="8" name="Fußzeilenplatzhalter 7"/>
          <p:cNvSpPr>
            <a:spLocks noGrp="1"/>
          </p:cNvSpPr>
          <p:nvPr>
            <p:ph type="ftr" sz="quarter" idx="3"/>
          </p:nvPr>
        </p:nvSpPr>
        <p:spPr/>
        <p:txBody>
          <a:bodyPr/>
          <a:lstStyle/>
          <a:p>
            <a:r>
              <a:rPr lang="de-DE" smtClean="0"/>
              <a:t>Christian Hirsch, Forschungsdaten- und Servicezentrum, Deutsche Bundesbank</a:t>
            </a:r>
            <a:endParaRPr lang="de-DE" dirty="0"/>
          </a:p>
        </p:txBody>
      </p:sp>
      <p:sp>
        <p:nvSpPr>
          <p:cNvPr id="10" name="Foliennummernplatzhalter 3"/>
          <p:cNvSpPr>
            <a:spLocks noGrp="1"/>
          </p:cNvSpPr>
          <p:nvPr>
            <p:ph type="sldNum" sz="quarter" idx="4"/>
          </p:nvPr>
        </p:nvSpPr>
        <p:spPr>
          <a:xfrm>
            <a:off x="467999" y="6490782"/>
            <a:ext cx="2160000" cy="162000"/>
          </a:xfrm>
        </p:spPr>
        <p:txBody>
          <a:bodyPr/>
          <a:lstStyle/>
          <a:p>
            <a:r>
              <a:rPr lang="de-DE" smtClean="0"/>
              <a:t>Page </a:t>
            </a:r>
            <a:fld id="{795659D1-D435-4DC4-B545-657E7139435F}" type="slidenum">
              <a:rPr lang="de-DE" smtClean="0"/>
              <a:pPr/>
              <a:t>10</a:t>
            </a:fld>
            <a:endParaRPr lang="de-DE" dirty="0"/>
          </a:p>
        </p:txBody>
      </p:sp>
      <p:pic>
        <p:nvPicPr>
          <p:cNvPr id="4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4812" y="1726083"/>
            <a:ext cx="4224094" cy="3214489"/>
          </a:xfrm>
          <a:prstGeom prst="rect">
            <a:avLst/>
          </a:prstGeom>
          <a:noFill/>
          <a:ln>
            <a:noFill/>
          </a:ln>
          <a:effectLst>
            <a:outerShdw blurRad="50800" dist="38100" dir="2700000" algn="tl" rotWithShape="0">
              <a:prstClr val="black">
                <a:alpha val="49000"/>
              </a:prst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79081547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err="1"/>
              <a:t>Chronology</a:t>
            </a:r>
            <a:r>
              <a:rPr lang="de-DE" dirty="0"/>
              <a:t> </a:t>
            </a:r>
            <a:r>
              <a:rPr lang="de-DE" dirty="0" err="1"/>
              <a:t>of</a:t>
            </a:r>
            <a:r>
              <a:rPr lang="de-DE" dirty="0"/>
              <a:t> INEXDA </a:t>
            </a:r>
            <a:r>
              <a:rPr lang="de-DE" dirty="0" err="1"/>
              <a:t>meetings</a:t>
            </a:r>
            <a:endParaRPr lang="de-DE" dirty="0"/>
          </a:p>
        </p:txBody>
      </p:sp>
      <p:sp>
        <p:nvSpPr>
          <p:cNvPr id="4" name="Foliennummernplatzhalter 3"/>
          <p:cNvSpPr>
            <a:spLocks noGrp="1"/>
          </p:cNvSpPr>
          <p:nvPr>
            <p:ph type="sldNum" sz="quarter" idx="4"/>
          </p:nvPr>
        </p:nvSpPr>
        <p:spPr/>
        <p:txBody>
          <a:bodyPr/>
          <a:lstStyle/>
          <a:p>
            <a:r>
              <a:rPr lang="de-DE" smtClean="0"/>
              <a:t>Page </a:t>
            </a:r>
            <a:fld id="{795659D1-D435-4DC4-B545-657E7139435F}" type="slidenum">
              <a:rPr lang="de-DE" smtClean="0"/>
              <a:pPr/>
              <a:t>11</a:t>
            </a:fld>
            <a:endParaRPr lang="de-DE" dirty="0"/>
          </a:p>
        </p:txBody>
      </p:sp>
      <p:sp>
        <p:nvSpPr>
          <p:cNvPr id="5" name="Datumsplatzhalter 4"/>
          <p:cNvSpPr>
            <a:spLocks noGrp="1"/>
          </p:cNvSpPr>
          <p:nvPr>
            <p:ph type="dt" sz="half" idx="2"/>
          </p:nvPr>
        </p:nvSpPr>
        <p:spPr/>
        <p:txBody>
          <a:bodyPr/>
          <a:lstStyle/>
          <a:p>
            <a:fld id="{A9778602-0DA6-4412-9385-F0C6B8451CF6}" type="datetime1">
              <a:rPr lang="de-DE" smtClean="0"/>
              <a:t>28.09.2018</a:t>
            </a:fld>
            <a:endParaRPr lang="de-DE" dirty="0"/>
          </a:p>
        </p:txBody>
      </p:sp>
      <p:sp>
        <p:nvSpPr>
          <p:cNvPr id="6" name="Fußzeilenplatzhalter 5"/>
          <p:cNvSpPr>
            <a:spLocks noGrp="1"/>
          </p:cNvSpPr>
          <p:nvPr>
            <p:ph type="ftr" sz="quarter" idx="3"/>
          </p:nvPr>
        </p:nvSpPr>
        <p:spPr/>
        <p:txBody>
          <a:bodyPr/>
          <a:lstStyle/>
          <a:p>
            <a:r>
              <a:rPr lang="de-DE" smtClean="0"/>
              <a:t>Christian Hirsch, Forschungsdaten- und Servicezentrum, Deutsche Bundesbank</a:t>
            </a:r>
            <a:endParaRPr lang="de-DE" dirty="0"/>
          </a:p>
        </p:txBody>
      </p:sp>
      <p:sp>
        <p:nvSpPr>
          <p:cNvPr id="7" name="Rectangle 2"/>
          <p:cNvSpPr/>
          <p:nvPr/>
        </p:nvSpPr>
        <p:spPr>
          <a:xfrm>
            <a:off x="338665" y="1151941"/>
            <a:ext cx="1800000" cy="1806573"/>
          </a:xfrm>
          <a:prstGeom prst="rect">
            <a:avLst/>
          </a:prstGeom>
          <a:solidFill>
            <a:schemeClr val="bg1"/>
          </a:solidFill>
          <a:ln w="19050">
            <a:solidFill>
              <a:schemeClr val="tx2"/>
            </a:solid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0" tIns="90000" rIns="72000" bIns="90000" numCol="1" spcCol="0" rtlCol="0" fromWordArt="0" anchor="b" anchorCtr="0" forceAA="0" compatLnSpc="1">
            <a:prstTxWarp prst="textNoShape">
              <a:avLst/>
            </a:prstTxWarp>
            <a:noAutofit/>
          </a:bodyPr>
          <a:lstStyle/>
          <a:p>
            <a:pPr marL="177800" indent="-177800">
              <a:buFont typeface="Arial" panose="020B0604020202020204" pitchFamily="34" charset="0"/>
              <a:buChar char="•"/>
            </a:pPr>
            <a:endParaRPr lang="en-GB" sz="1200" dirty="0">
              <a:solidFill>
                <a:schemeClr val="tx1"/>
              </a:solidFill>
            </a:endParaRPr>
          </a:p>
        </p:txBody>
      </p:sp>
      <p:pic>
        <p:nvPicPr>
          <p:cNvPr id="8" name="Picture 6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99492" y="1297639"/>
            <a:ext cx="648072" cy="324000"/>
          </a:xfrm>
          <a:prstGeom prst="rect">
            <a:avLst/>
          </a:prstGeom>
        </p:spPr>
      </p:pic>
      <p:sp>
        <p:nvSpPr>
          <p:cNvPr id="9" name="Rectangle 2"/>
          <p:cNvSpPr/>
          <p:nvPr/>
        </p:nvSpPr>
        <p:spPr>
          <a:xfrm>
            <a:off x="2491623" y="1151357"/>
            <a:ext cx="1800000" cy="1806573"/>
          </a:xfrm>
          <a:prstGeom prst="rect">
            <a:avLst/>
          </a:prstGeom>
          <a:solidFill>
            <a:schemeClr val="bg1"/>
          </a:solidFill>
          <a:ln w="19050">
            <a:solidFill>
              <a:schemeClr val="tx2"/>
            </a:solid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0" tIns="90000" rIns="72000" bIns="90000" numCol="1" spcCol="0" rtlCol="0" fromWordArt="0" anchor="b" anchorCtr="0" forceAA="0" compatLnSpc="1">
            <a:prstTxWarp prst="textNoShape">
              <a:avLst/>
            </a:prstTxWarp>
            <a:noAutofit/>
          </a:bodyPr>
          <a:lstStyle/>
          <a:p>
            <a:pPr algn="ctr">
              <a:spcAft>
                <a:spcPts val="600"/>
              </a:spcAft>
            </a:pPr>
            <a:endParaRPr lang="en-GB" sz="1200" dirty="0" smtClean="0">
              <a:solidFill>
                <a:schemeClr val="tx1"/>
              </a:solidFill>
            </a:endParaRPr>
          </a:p>
        </p:txBody>
      </p:sp>
      <p:sp>
        <p:nvSpPr>
          <p:cNvPr id="10" name="Rectangle 2"/>
          <p:cNvSpPr/>
          <p:nvPr/>
        </p:nvSpPr>
        <p:spPr>
          <a:xfrm>
            <a:off x="4572000" y="1151941"/>
            <a:ext cx="1800000" cy="1806573"/>
          </a:xfrm>
          <a:prstGeom prst="rect">
            <a:avLst/>
          </a:prstGeom>
          <a:solidFill>
            <a:schemeClr val="bg1"/>
          </a:solidFill>
          <a:ln w="19050">
            <a:solidFill>
              <a:schemeClr val="tx2"/>
            </a:solid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0" tIns="90000" rIns="72000" bIns="90000" numCol="1" spcCol="0" rtlCol="0" fromWordArt="0" anchor="b" anchorCtr="0" forceAA="0" compatLnSpc="1">
            <a:prstTxWarp prst="textNoShape">
              <a:avLst/>
            </a:prstTxWarp>
            <a:noAutofit/>
          </a:bodyPr>
          <a:lstStyle/>
          <a:p>
            <a:pPr algn="ctr">
              <a:spcAft>
                <a:spcPts val="600"/>
              </a:spcAft>
            </a:pPr>
            <a:endParaRPr lang="en-GB" sz="1200" dirty="0" smtClean="0">
              <a:solidFill>
                <a:schemeClr val="tx1"/>
              </a:solidFill>
            </a:endParaRPr>
          </a:p>
        </p:txBody>
      </p:sp>
      <p:sp>
        <p:nvSpPr>
          <p:cNvPr id="11" name="Rectangle 2"/>
          <p:cNvSpPr/>
          <p:nvPr/>
        </p:nvSpPr>
        <p:spPr>
          <a:xfrm>
            <a:off x="6660432" y="1151941"/>
            <a:ext cx="1800000" cy="1806573"/>
          </a:xfrm>
          <a:prstGeom prst="rect">
            <a:avLst/>
          </a:prstGeom>
          <a:solidFill>
            <a:schemeClr val="bg1"/>
          </a:solidFill>
          <a:ln w="19050">
            <a:solidFill>
              <a:schemeClr val="tx2"/>
            </a:solid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0" tIns="90000" rIns="72000" bIns="90000" numCol="1" spcCol="0" rtlCol="0" fromWordArt="0" anchor="b" anchorCtr="0" forceAA="0" compatLnSpc="1">
            <a:prstTxWarp prst="textNoShape">
              <a:avLst/>
            </a:prstTxWarp>
            <a:noAutofit/>
          </a:bodyPr>
          <a:lstStyle/>
          <a:p>
            <a:pPr algn="ctr">
              <a:spcAft>
                <a:spcPts val="600"/>
              </a:spcAft>
            </a:pPr>
            <a:endParaRPr lang="en-GB" sz="1200" dirty="0" smtClean="0">
              <a:solidFill>
                <a:schemeClr val="tx1"/>
              </a:solidFill>
            </a:endParaRPr>
          </a:p>
        </p:txBody>
      </p:sp>
      <p:pic>
        <p:nvPicPr>
          <p:cNvPr id="12" name="Picture 45567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059768" y="1298721"/>
            <a:ext cx="648000" cy="324000"/>
          </a:xfrm>
          <a:prstGeom prst="rect">
            <a:avLst/>
          </a:prstGeom>
        </p:spPr>
      </p:pic>
      <p:pic>
        <p:nvPicPr>
          <p:cNvPr id="13" name="Picture 58"/>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155794" y="1298721"/>
            <a:ext cx="632412" cy="324000"/>
          </a:xfrm>
          <a:prstGeom prst="rect">
            <a:avLst/>
          </a:prstGeom>
        </p:spPr>
      </p:pic>
      <p:pic>
        <p:nvPicPr>
          <p:cNvPr id="14" name="Picture 2"/>
          <p:cNvPicPr>
            <a:picLocks noChangeAspect="1" noChangeArrowheads="1"/>
          </p:cNvPicPr>
          <p:nvPr/>
        </p:nvPicPr>
        <p:blipFill>
          <a:blip r:embed="rId5" cstate="print">
            <a:extLst>
              <a:ext uri="{28A0092B-C50C-407E-A947-70E740481C1C}">
                <a14:useLocalDpi xmlns:a14="http://schemas.microsoft.com/office/drawing/2010/main" val="0"/>
              </a:ext>
            </a:extLst>
          </a:blip>
          <a:stretch>
            <a:fillRect/>
          </a:stretch>
        </p:blipFill>
        <p:spPr bwMode="auto">
          <a:xfrm>
            <a:off x="7277087" y="1270564"/>
            <a:ext cx="566689" cy="35215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5" name="Right Arrow 4"/>
          <p:cNvSpPr/>
          <p:nvPr/>
        </p:nvSpPr>
        <p:spPr>
          <a:xfrm>
            <a:off x="338665" y="3092920"/>
            <a:ext cx="8530697" cy="694267"/>
          </a:xfrm>
          <a:prstGeom prst="rightArrow">
            <a:avLst/>
          </a:prstGeom>
          <a:solidFill>
            <a:srgbClr val="92D050"/>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tIns="90000" bIns="90000" rtlCol="0" anchor="ctr" anchorCtr="0"/>
          <a:lstStyle/>
          <a:p>
            <a:pPr marL="1257300" algn="ctr"/>
            <a:endParaRPr lang="en-GB" sz="1600" b="1" dirty="0">
              <a:solidFill>
                <a:schemeClr val="tx2"/>
              </a:solidFill>
            </a:endParaRPr>
          </a:p>
        </p:txBody>
      </p:sp>
      <p:sp>
        <p:nvSpPr>
          <p:cNvPr id="16" name="Rectangle 23"/>
          <p:cNvSpPr/>
          <p:nvPr/>
        </p:nvSpPr>
        <p:spPr>
          <a:xfrm>
            <a:off x="395536" y="3217803"/>
            <a:ext cx="1449747" cy="419100"/>
          </a:xfrm>
          <a:prstGeom prst="rect">
            <a:avLst/>
          </a:prstGeom>
          <a:noFill/>
          <a:ln w="19050">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0" tIns="90000" rIns="72000" bIns="90000" numCol="1" spcCol="0" rtlCol="0" fromWordArt="0" anchor="ctr" anchorCtr="0" forceAA="0" compatLnSpc="1">
            <a:prstTxWarp prst="textNoShape">
              <a:avLst/>
            </a:prstTxWarp>
            <a:noAutofit/>
          </a:bodyPr>
          <a:lstStyle/>
          <a:p>
            <a:pPr algn="ctr"/>
            <a:r>
              <a:rPr lang="en-GB" sz="1600" b="1" dirty="0" smtClean="0">
                <a:solidFill>
                  <a:schemeClr val="tx2"/>
                </a:solidFill>
              </a:rPr>
              <a:t>Jan 2017</a:t>
            </a:r>
          </a:p>
        </p:txBody>
      </p:sp>
      <p:sp>
        <p:nvSpPr>
          <p:cNvPr id="17" name="Rectangle 24"/>
          <p:cNvSpPr/>
          <p:nvPr/>
        </p:nvSpPr>
        <p:spPr>
          <a:xfrm>
            <a:off x="2627784" y="3224153"/>
            <a:ext cx="1449747" cy="419100"/>
          </a:xfrm>
          <a:prstGeom prst="rect">
            <a:avLst/>
          </a:prstGeom>
          <a:noFill/>
          <a:ln w="19050">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0" tIns="90000" rIns="72000" bIns="90000" numCol="1" spcCol="0" rtlCol="0" fromWordArt="0" anchor="ctr" anchorCtr="0" forceAA="0" compatLnSpc="1">
            <a:prstTxWarp prst="textNoShape">
              <a:avLst/>
            </a:prstTxWarp>
            <a:noAutofit/>
          </a:bodyPr>
          <a:lstStyle/>
          <a:p>
            <a:pPr algn="ctr"/>
            <a:r>
              <a:rPr lang="en-GB" sz="1600" b="1" dirty="0" smtClean="0">
                <a:solidFill>
                  <a:schemeClr val="tx2"/>
                </a:solidFill>
              </a:rPr>
              <a:t>Jul 2017</a:t>
            </a:r>
          </a:p>
        </p:txBody>
      </p:sp>
      <p:sp>
        <p:nvSpPr>
          <p:cNvPr id="18" name="Rectangle 25"/>
          <p:cNvSpPr/>
          <p:nvPr/>
        </p:nvSpPr>
        <p:spPr>
          <a:xfrm>
            <a:off x="4778437" y="3224153"/>
            <a:ext cx="1449747" cy="419100"/>
          </a:xfrm>
          <a:prstGeom prst="rect">
            <a:avLst/>
          </a:prstGeom>
          <a:noFill/>
          <a:ln w="19050">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0" tIns="90000" rIns="72000" bIns="90000" numCol="1" spcCol="0" rtlCol="0" fromWordArt="0" anchor="ctr" anchorCtr="0" forceAA="0" compatLnSpc="1">
            <a:prstTxWarp prst="textNoShape">
              <a:avLst/>
            </a:prstTxWarp>
            <a:noAutofit/>
          </a:bodyPr>
          <a:lstStyle/>
          <a:p>
            <a:pPr algn="ctr"/>
            <a:r>
              <a:rPr lang="en-GB" sz="1600" b="1" dirty="0" smtClean="0">
                <a:solidFill>
                  <a:schemeClr val="tx2"/>
                </a:solidFill>
              </a:rPr>
              <a:t>Jan 2018</a:t>
            </a:r>
          </a:p>
        </p:txBody>
      </p:sp>
      <p:sp>
        <p:nvSpPr>
          <p:cNvPr id="19" name="Rectangle 7"/>
          <p:cNvSpPr/>
          <p:nvPr/>
        </p:nvSpPr>
        <p:spPr>
          <a:xfrm>
            <a:off x="323528" y="3950965"/>
            <a:ext cx="1800000" cy="1807200"/>
          </a:xfrm>
          <a:prstGeom prst="rect">
            <a:avLst/>
          </a:prstGeom>
          <a:solidFill>
            <a:schemeClr val="bg1"/>
          </a:solidFill>
          <a:ln w="19050">
            <a:solidFill>
              <a:schemeClr val="tx2"/>
            </a:solid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0" tIns="90000" rIns="72000" bIns="90000" numCol="1" spcCol="0" rtlCol="0" fromWordArt="0" anchor="b" anchorCtr="0" forceAA="0" compatLnSpc="1">
            <a:prstTxWarp prst="textNoShape">
              <a:avLst/>
            </a:prstTxWarp>
            <a:noAutofit/>
          </a:bodyPr>
          <a:lstStyle/>
          <a:p>
            <a:pPr algn="ctr">
              <a:spcAft>
                <a:spcPts val="400"/>
              </a:spcAft>
            </a:pPr>
            <a:r>
              <a:rPr lang="en-GB" sz="1400" b="1" dirty="0" smtClean="0">
                <a:solidFill>
                  <a:schemeClr val="tx2"/>
                </a:solidFill>
              </a:rPr>
              <a:t>Memorandum of Understanding</a:t>
            </a:r>
          </a:p>
          <a:p>
            <a:pPr algn="ctr"/>
            <a:r>
              <a:rPr lang="en-GB" sz="1200" dirty="0" smtClean="0">
                <a:solidFill>
                  <a:schemeClr val="tx1"/>
                </a:solidFill>
              </a:rPr>
              <a:t>Signing and publication</a:t>
            </a:r>
          </a:p>
        </p:txBody>
      </p:sp>
      <p:pic>
        <p:nvPicPr>
          <p:cNvPr id="20" name="Grafik 4" descr="image001"/>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83568" y="4166989"/>
            <a:ext cx="1089707" cy="499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1" name="Pentagon 38"/>
          <p:cNvSpPr/>
          <p:nvPr/>
        </p:nvSpPr>
        <p:spPr>
          <a:xfrm>
            <a:off x="2483914" y="3950965"/>
            <a:ext cx="1800000" cy="1807200"/>
          </a:xfrm>
          <a:prstGeom prst="homePlate">
            <a:avLst>
              <a:gd name="adj" fmla="val 0"/>
            </a:avLst>
          </a:prstGeom>
          <a:solidFill>
            <a:schemeClr val="bg1"/>
          </a:solidFill>
          <a:ln w="19050">
            <a:solidFill>
              <a:schemeClr val="tx2"/>
            </a:solid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0" tIns="90000" rIns="72000" bIns="90000" numCol="1" spcCol="0" rtlCol="0" fromWordArt="0" anchor="b" anchorCtr="0" forceAA="0" compatLnSpc="1">
            <a:prstTxWarp prst="textNoShape">
              <a:avLst/>
            </a:prstTxWarp>
            <a:noAutofit/>
          </a:bodyPr>
          <a:lstStyle/>
          <a:p>
            <a:pPr algn="ctr">
              <a:spcAft>
                <a:spcPts val="400"/>
              </a:spcAft>
            </a:pPr>
            <a:r>
              <a:rPr lang="en-GB" sz="1600" b="1" dirty="0">
                <a:solidFill>
                  <a:schemeClr val="tx2"/>
                </a:solidFill>
              </a:rPr>
              <a:t>I</a:t>
            </a:r>
            <a:r>
              <a:rPr lang="en-GB" sz="1600" b="1" dirty="0" smtClean="0">
                <a:solidFill>
                  <a:schemeClr val="tx2"/>
                </a:solidFill>
              </a:rPr>
              <a:t>NEXDA </a:t>
            </a:r>
            <a:r>
              <a:rPr lang="en-GB" sz="1600" b="1" dirty="0">
                <a:solidFill>
                  <a:schemeClr val="tx2"/>
                </a:solidFill>
              </a:rPr>
              <a:t>Metadata </a:t>
            </a:r>
            <a:r>
              <a:rPr lang="en-GB" sz="1600" b="1" dirty="0" smtClean="0">
                <a:solidFill>
                  <a:schemeClr val="tx2"/>
                </a:solidFill>
              </a:rPr>
              <a:t>Tool</a:t>
            </a:r>
            <a:endParaRPr lang="en-GB" sz="1600" b="1" dirty="0">
              <a:solidFill>
                <a:schemeClr val="tx2"/>
              </a:solidFill>
            </a:endParaRPr>
          </a:p>
          <a:p>
            <a:pPr algn="ctr">
              <a:spcAft>
                <a:spcPts val="600"/>
              </a:spcAft>
            </a:pPr>
            <a:r>
              <a:rPr lang="en-GB" sz="1400" dirty="0" smtClean="0">
                <a:solidFill>
                  <a:schemeClr val="tx1"/>
                </a:solidFill>
              </a:rPr>
              <a:t>by GESIS </a:t>
            </a:r>
            <a:endParaRPr lang="en-GB" sz="1400" dirty="0">
              <a:solidFill>
                <a:schemeClr val="tx1"/>
              </a:solidFill>
            </a:endParaRPr>
          </a:p>
        </p:txBody>
      </p:sp>
      <p:pic>
        <p:nvPicPr>
          <p:cNvPr id="22" name="Picture 45" descr="Home :: da|ra - Internet Explorer provided by European Central Bank"/>
          <p:cNvPicPr>
            <a:picLocks noChangeAspect="1"/>
          </p:cNvPicPr>
          <p:nvPr/>
        </p:nvPicPr>
        <p:blipFill rotWithShape="1">
          <a:blip r:embed="rId7" cstate="print">
            <a:extLst>
              <a:ext uri="{28A0092B-C50C-407E-A947-70E740481C1C}">
                <a14:useLocalDpi xmlns:a14="http://schemas.microsoft.com/office/drawing/2010/main" val="0"/>
              </a:ext>
            </a:extLst>
          </a:blip>
          <a:srcRect t="10280" b="12418"/>
          <a:stretch/>
        </p:blipFill>
        <p:spPr>
          <a:xfrm>
            <a:off x="2843594" y="4125125"/>
            <a:ext cx="1018126" cy="510228"/>
          </a:xfrm>
          <a:prstGeom prst="rect">
            <a:avLst/>
          </a:prstGeom>
        </p:spPr>
      </p:pic>
      <p:sp>
        <p:nvSpPr>
          <p:cNvPr id="23" name="Pentagon 39"/>
          <p:cNvSpPr/>
          <p:nvPr/>
        </p:nvSpPr>
        <p:spPr>
          <a:xfrm>
            <a:off x="4603310" y="3943965"/>
            <a:ext cx="1800000" cy="1807200"/>
          </a:xfrm>
          <a:prstGeom prst="homePlate">
            <a:avLst>
              <a:gd name="adj" fmla="val 0"/>
            </a:avLst>
          </a:prstGeom>
          <a:solidFill>
            <a:schemeClr val="bg1"/>
          </a:solidFill>
          <a:ln w="19050">
            <a:solidFill>
              <a:schemeClr val="tx2"/>
            </a:solid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0" tIns="90000" rIns="0" bIns="90000" numCol="1" spcCol="0" rtlCol="0" fromWordArt="0" anchor="ctr" anchorCtr="0" forceAA="0" compatLnSpc="1">
            <a:prstTxWarp prst="textNoShape">
              <a:avLst/>
            </a:prstTxWarp>
            <a:noAutofit/>
          </a:bodyPr>
          <a:lstStyle/>
          <a:p>
            <a:pPr>
              <a:spcAft>
                <a:spcPts val="600"/>
              </a:spcAft>
            </a:pPr>
            <a:endParaRPr lang="en-GB" sz="900" b="1" dirty="0" smtClean="0">
              <a:solidFill>
                <a:schemeClr val="tx2"/>
              </a:solidFill>
            </a:endParaRPr>
          </a:p>
          <a:p>
            <a:pPr>
              <a:spcAft>
                <a:spcPts val="600"/>
              </a:spcAft>
            </a:pPr>
            <a:r>
              <a:rPr lang="en-GB" sz="900" b="1" dirty="0" smtClean="0">
                <a:solidFill>
                  <a:schemeClr val="tx2"/>
                </a:solidFill>
              </a:rPr>
              <a:t>Working </a:t>
            </a:r>
            <a:r>
              <a:rPr lang="en-GB" sz="900" b="1" dirty="0">
                <a:solidFill>
                  <a:schemeClr val="tx2"/>
                </a:solidFill>
              </a:rPr>
              <a:t>groups</a:t>
            </a:r>
          </a:p>
          <a:p>
            <a:pPr marL="449263" indent="-355600">
              <a:buFont typeface="+mj-lt"/>
              <a:buAutoNum type="arabicPeriod"/>
            </a:pPr>
            <a:r>
              <a:rPr lang="en-US" sz="900" dirty="0">
                <a:solidFill>
                  <a:schemeClr val="tx1"/>
                </a:solidFill>
              </a:rPr>
              <a:t>Dissemination</a:t>
            </a:r>
          </a:p>
          <a:p>
            <a:pPr marL="449263" indent="-355600">
              <a:buFont typeface="+mj-lt"/>
              <a:buAutoNum type="arabicPeriod"/>
            </a:pPr>
            <a:r>
              <a:rPr lang="en-US" sz="900" b="1" dirty="0">
                <a:solidFill>
                  <a:schemeClr val="tx2"/>
                </a:solidFill>
              </a:rPr>
              <a:t>Metadata</a:t>
            </a:r>
          </a:p>
          <a:p>
            <a:pPr marL="449263" indent="-355600">
              <a:buFont typeface="+mj-lt"/>
              <a:buAutoNum type="arabicPeriod"/>
            </a:pPr>
            <a:r>
              <a:rPr lang="en-US" sz="900" b="1" dirty="0">
                <a:solidFill>
                  <a:schemeClr val="tx2"/>
                </a:solidFill>
              </a:rPr>
              <a:t>ADRF</a:t>
            </a:r>
          </a:p>
          <a:p>
            <a:pPr marL="449263" indent="-355600">
              <a:buFont typeface="+mj-lt"/>
              <a:buAutoNum type="arabicPeriod"/>
            </a:pPr>
            <a:r>
              <a:rPr lang="en-US" sz="900" dirty="0">
                <a:solidFill>
                  <a:schemeClr val="tx1"/>
                </a:solidFill>
              </a:rPr>
              <a:t>Modes of accreditation</a:t>
            </a:r>
          </a:p>
          <a:p>
            <a:pPr marL="449263" indent="-355600">
              <a:buFont typeface="+mj-lt"/>
              <a:buAutoNum type="arabicPeriod"/>
            </a:pPr>
            <a:r>
              <a:rPr lang="en-US" sz="900" dirty="0">
                <a:solidFill>
                  <a:schemeClr val="tx1"/>
                </a:solidFill>
              </a:rPr>
              <a:t>Contracts for research projects/bodies</a:t>
            </a:r>
          </a:p>
          <a:p>
            <a:pPr marL="449263" indent="-355600">
              <a:buFont typeface="+mj-lt"/>
              <a:buAutoNum type="arabicPeriod"/>
            </a:pPr>
            <a:r>
              <a:rPr lang="en-US" sz="900" dirty="0">
                <a:solidFill>
                  <a:schemeClr val="tx1"/>
                </a:solidFill>
              </a:rPr>
              <a:t>Modes of data provision</a:t>
            </a:r>
          </a:p>
          <a:p>
            <a:pPr marL="449263" indent="-355600">
              <a:buFont typeface="+mj-lt"/>
              <a:buAutoNum type="arabicPeriod"/>
            </a:pPr>
            <a:r>
              <a:rPr lang="en-US" sz="900" dirty="0">
                <a:solidFill>
                  <a:schemeClr val="tx1"/>
                </a:solidFill>
              </a:rPr>
              <a:t>Output control</a:t>
            </a:r>
          </a:p>
          <a:p>
            <a:pPr marL="449263" indent="-355600">
              <a:buFont typeface="+mj-lt"/>
              <a:buAutoNum type="arabicPeriod"/>
            </a:pPr>
            <a:r>
              <a:rPr lang="en-US" sz="900" dirty="0">
                <a:solidFill>
                  <a:schemeClr val="tx1"/>
                </a:solidFill>
              </a:rPr>
              <a:t>Risk management for published results</a:t>
            </a:r>
          </a:p>
          <a:p>
            <a:pPr algn="ctr">
              <a:spcAft>
                <a:spcPts val="600"/>
              </a:spcAft>
            </a:pPr>
            <a:endParaRPr lang="en-GB" sz="1600" dirty="0">
              <a:solidFill>
                <a:schemeClr val="tx1"/>
              </a:solidFill>
            </a:endParaRPr>
          </a:p>
        </p:txBody>
      </p:sp>
      <p:sp>
        <p:nvSpPr>
          <p:cNvPr id="24" name="Rectangle 25"/>
          <p:cNvSpPr/>
          <p:nvPr/>
        </p:nvSpPr>
        <p:spPr>
          <a:xfrm>
            <a:off x="6866669" y="3243461"/>
            <a:ext cx="1449747" cy="419100"/>
          </a:xfrm>
          <a:prstGeom prst="rect">
            <a:avLst/>
          </a:prstGeom>
          <a:noFill/>
          <a:ln w="19050">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0" tIns="90000" rIns="72000" bIns="90000" numCol="1" spcCol="0" rtlCol="0" fromWordArt="0" anchor="ctr" anchorCtr="0" forceAA="0" compatLnSpc="1">
            <a:prstTxWarp prst="textNoShape">
              <a:avLst/>
            </a:prstTxWarp>
            <a:noAutofit/>
          </a:bodyPr>
          <a:lstStyle/>
          <a:p>
            <a:pPr algn="ctr"/>
            <a:r>
              <a:rPr lang="en-GB" sz="1600" b="1" dirty="0" smtClean="0">
                <a:solidFill>
                  <a:schemeClr val="tx2"/>
                </a:solidFill>
              </a:rPr>
              <a:t>Aug 2018</a:t>
            </a:r>
          </a:p>
        </p:txBody>
      </p:sp>
      <p:sp>
        <p:nvSpPr>
          <p:cNvPr id="25" name="Textfeld 24"/>
          <p:cNvSpPr txBox="1"/>
          <p:nvPr/>
        </p:nvSpPr>
        <p:spPr>
          <a:xfrm>
            <a:off x="215840" y="1650710"/>
            <a:ext cx="2015373" cy="461665"/>
          </a:xfrm>
          <a:prstGeom prst="rect">
            <a:avLst/>
          </a:prstGeom>
          <a:noFill/>
        </p:spPr>
        <p:txBody>
          <a:bodyPr wrap="square" rtlCol="0">
            <a:spAutoFit/>
          </a:bodyPr>
          <a:lstStyle/>
          <a:p>
            <a:pPr algn="ctr">
              <a:spcAft>
                <a:spcPts val="600"/>
              </a:spcAft>
            </a:pPr>
            <a:r>
              <a:rPr lang="en-GB" sz="1200" b="1" dirty="0">
                <a:solidFill>
                  <a:schemeClr val="tx2"/>
                </a:solidFill>
              </a:rPr>
              <a:t>1</a:t>
            </a:r>
            <a:r>
              <a:rPr lang="en-GB" sz="1200" b="1" baseline="30000" dirty="0">
                <a:solidFill>
                  <a:schemeClr val="tx2"/>
                </a:solidFill>
              </a:rPr>
              <a:t>st</a:t>
            </a:r>
            <a:r>
              <a:rPr lang="en-GB" sz="1200" b="1" dirty="0">
                <a:solidFill>
                  <a:schemeClr val="tx2"/>
                </a:solidFill>
              </a:rPr>
              <a:t> INEXDA meeting in Lisbon</a:t>
            </a:r>
          </a:p>
        </p:txBody>
      </p:sp>
      <p:sp>
        <p:nvSpPr>
          <p:cNvPr id="26" name="Textfeld 25"/>
          <p:cNvSpPr txBox="1"/>
          <p:nvPr/>
        </p:nvSpPr>
        <p:spPr>
          <a:xfrm>
            <a:off x="319615" y="2130843"/>
            <a:ext cx="1803914" cy="646331"/>
          </a:xfrm>
          <a:prstGeom prst="rect">
            <a:avLst/>
          </a:prstGeom>
          <a:noFill/>
        </p:spPr>
        <p:txBody>
          <a:bodyPr wrap="square" rtlCol="0">
            <a:spAutoFit/>
          </a:bodyPr>
          <a:lstStyle/>
          <a:p>
            <a:pPr marL="177800" indent="-177800">
              <a:buFont typeface="Arial" panose="020B0604020202020204" pitchFamily="34" charset="0"/>
              <a:buChar char="•"/>
            </a:pPr>
            <a:r>
              <a:rPr lang="en-GB" sz="1200" dirty="0"/>
              <a:t>INEXDA members         </a:t>
            </a:r>
          </a:p>
          <a:p>
            <a:r>
              <a:rPr lang="en-GB" sz="1200" dirty="0"/>
              <a:t>    </a:t>
            </a:r>
            <a:r>
              <a:rPr lang="en-GB" sz="1200" dirty="0" smtClean="0"/>
              <a:t>(</a:t>
            </a:r>
            <a:r>
              <a:rPr lang="en-GB" sz="1200" dirty="0"/>
              <a:t>DE, FR, IT, PT, UK) </a:t>
            </a:r>
          </a:p>
          <a:p>
            <a:pPr marL="177800" indent="-177800">
              <a:buFont typeface="Arial" panose="020B0604020202020204" pitchFamily="34" charset="0"/>
              <a:buChar char="•"/>
            </a:pPr>
            <a:r>
              <a:rPr lang="en-GB" sz="1200" i="1" dirty="0"/>
              <a:t>Guests: </a:t>
            </a:r>
            <a:r>
              <a:rPr lang="en-GB" sz="1200" dirty="0"/>
              <a:t>BIS</a:t>
            </a:r>
          </a:p>
        </p:txBody>
      </p:sp>
      <p:sp>
        <p:nvSpPr>
          <p:cNvPr id="27" name="Textfeld 26"/>
          <p:cNvSpPr txBox="1"/>
          <p:nvPr/>
        </p:nvSpPr>
        <p:spPr>
          <a:xfrm>
            <a:off x="2383936" y="1653595"/>
            <a:ext cx="2015373" cy="461665"/>
          </a:xfrm>
          <a:prstGeom prst="rect">
            <a:avLst/>
          </a:prstGeom>
          <a:noFill/>
        </p:spPr>
        <p:txBody>
          <a:bodyPr wrap="square" rtlCol="0">
            <a:spAutoFit/>
          </a:bodyPr>
          <a:lstStyle/>
          <a:p>
            <a:pPr algn="ctr">
              <a:spcAft>
                <a:spcPts val="600"/>
              </a:spcAft>
            </a:pPr>
            <a:r>
              <a:rPr lang="en-GB" sz="1200" b="1" dirty="0" smtClean="0">
                <a:solidFill>
                  <a:schemeClr val="tx2"/>
                </a:solidFill>
              </a:rPr>
              <a:t>2</a:t>
            </a:r>
            <a:r>
              <a:rPr lang="en-GB" sz="1200" b="1" baseline="30000" dirty="0" smtClean="0">
                <a:solidFill>
                  <a:schemeClr val="tx2"/>
                </a:solidFill>
              </a:rPr>
              <a:t>nd</a:t>
            </a:r>
            <a:r>
              <a:rPr lang="en-GB" sz="1200" b="1" dirty="0" smtClean="0">
                <a:solidFill>
                  <a:schemeClr val="tx2"/>
                </a:solidFill>
              </a:rPr>
              <a:t> </a:t>
            </a:r>
            <a:r>
              <a:rPr lang="en-GB" sz="1200" b="1" dirty="0">
                <a:solidFill>
                  <a:schemeClr val="tx2"/>
                </a:solidFill>
              </a:rPr>
              <a:t>INEXDA meeting in </a:t>
            </a:r>
            <a:r>
              <a:rPr lang="en-GB" sz="1200" b="1" dirty="0" smtClean="0">
                <a:solidFill>
                  <a:schemeClr val="tx2"/>
                </a:solidFill>
              </a:rPr>
              <a:t>London</a:t>
            </a:r>
            <a:endParaRPr lang="en-GB" sz="1200" b="1" dirty="0">
              <a:solidFill>
                <a:schemeClr val="tx2"/>
              </a:solidFill>
            </a:endParaRPr>
          </a:p>
        </p:txBody>
      </p:sp>
      <p:sp>
        <p:nvSpPr>
          <p:cNvPr id="28" name="Textfeld 27"/>
          <p:cNvSpPr txBox="1"/>
          <p:nvPr/>
        </p:nvSpPr>
        <p:spPr>
          <a:xfrm>
            <a:off x="2434893" y="2131427"/>
            <a:ext cx="1964416" cy="646331"/>
          </a:xfrm>
          <a:prstGeom prst="rect">
            <a:avLst/>
          </a:prstGeom>
          <a:noFill/>
        </p:spPr>
        <p:txBody>
          <a:bodyPr wrap="square" rtlCol="0">
            <a:spAutoFit/>
          </a:bodyPr>
          <a:lstStyle/>
          <a:p>
            <a:pPr marL="177800" indent="-177800">
              <a:buFont typeface="Arial" panose="020B0604020202020204" pitchFamily="34" charset="0"/>
              <a:buChar char="•"/>
            </a:pPr>
            <a:r>
              <a:rPr lang="en-GB" sz="1200" dirty="0"/>
              <a:t>INEXDA </a:t>
            </a:r>
            <a:r>
              <a:rPr lang="en-GB" sz="1200" dirty="0" smtClean="0"/>
              <a:t>members</a:t>
            </a:r>
          </a:p>
          <a:p>
            <a:r>
              <a:rPr lang="en-GB" sz="1200" dirty="0"/>
              <a:t> </a:t>
            </a:r>
            <a:r>
              <a:rPr lang="en-GB" sz="1200" dirty="0" smtClean="0"/>
              <a:t>   (DE</a:t>
            </a:r>
            <a:r>
              <a:rPr lang="en-GB" sz="1200" dirty="0"/>
              <a:t>, FR, IT, PT, UK)</a:t>
            </a:r>
            <a:r>
              <a:rPr lang="en-GB" sz="1200" dirty="0" smtClean="0"/>
              <a:t>         </a:t>
            </a:r>
            <a:endParaRPr lang="en-GB" sz="1200" dirty="0"/>
          </a:p>
          <a:p>
            <a:pPr marL="177800" indent="-177800">
              <a:buFont typeface="Arial" panose="020B0604020202020204" pitchFamily="34" charset="0"/>
              <a:buChar char="•"/>
            </a:pPr>
            <a:r>
              <a:rPr lang="en-GB" sz="1200" i="1" dirty="0"/>
              <a:t>Guests: </a:t>
            </a:r>
            <a:r>
              <a:rPr lang="en-GB" sz="1200" dirty="0" smtClean="0"/>
              <a:t>BIS, ECB, ES</a:t>
            </a:r>
            <a:endParaRPr lang="en-GB" sz="1200" dirty="0"/>
          </a:p>
        </p:txBody>
      </p:sp>
      <p:sp>
        <p:nvSpPr>
          <p:cNvPr id="29" name="Textfeld 28"/>
          <p:cNvSpPr txBox="1"/>
          <p:nvPr/>
        </p:nvSpPr>
        <p:spPr>
          <a:xfrm>
            <a:off x="4464313" y="1659365"/>
            <a:ext cx="2015373" cy="461665"/>
          </a:xfrm>
          <a:prstGeom prst="rect">
            <a:avLst/>
          </a:prstGeom>
          <a:noFill/>
        </p:spPr>
        <p:txBody>
          <a:bodyPr wrap="square" rtlCol="0">
            <a:spAutoFit/>
          </a:bodyPr>
          <a:lstStyle/>
          <a:p>
            <a:pPr algn="ctr">
              <a:spcAft>
                <a:spcPts val="600"/>
              </a:spcAft>
            </a:pPr>
            <a:r>
              <a:rPr lang="en-GB" sz="1200" b="1" dirty="0" smtClean="0">
                <a:solidFill>
                  <a:schemeClr val="tx2"/>
                </a:solidFill>
              </a:rPr>
              <a:t>3</a:t>
            </a:r>
            <a:r>
              <a:rPr lang="en-GB" sz="1200" b="1" baseline="30000" dirty="0" smtClean="0">
                <a:solidFill>
                  <a:schemeClr val="tx2"/>
                </a:solidFill>
              </a:rPr>
              <a:t>rd</a:t>
            </a:r>
            <a:r>
              <a:rPr lang="en-GB" sz="1200" b="1" dirty="0" smtClean="0">
                <a:solidFill>
                  <a:schemeClr val="tx2"/>
                </a:solidFill>
              </a:rPr>
              <a:t> </a:t>
            </a:r>
            <a:r>
              <a:rPr lang="en-GB" sz="1200" b="1" dirty="0">
                <a:solidFill>
                  <a:schemeClr val="tx2"/>
                </a:solidFill>
              </a:rPr>
              <a:t>INEXDA meeting in </a:t>
            </a:r>
            <a:r>
              <a:rPr lang="en-GB" sz="1200" b="1" dirty="0" smtClean="0">
                <a:solidFill>
                  <a:schemeClr val="tx2"/>
                </a:solidFill>
              </a:rPr>
              <a:t>Paris</a:t>
            </a:r>
            <a:endParaRPr lang="en-GB" sz="1200" b="1" dirty="0">
              <a:solidFill>
                <a:schemeClr val="tx2"/>
              </a:solidFill>
            </a:endParaRPr>
          </a:p>
        </p:txBody>
      </p:sp>
      <p:sp>
        <p:nvSpPr>
          <p:cNvPr id="30" name="Textfeld 29"/>
          <p:cNvSpPr txBox="1"/>
          <p:nvPr/>
        </p:nvSpPr>
        <p:spPr>
          <a:xfrm>
            <a:off x="4521102" y="2130555"/>
            <a:ext cx="1964416" cy="830997"/>
          </a:xfrm>
          <a:prstGeom prst="rect">
            <a:avLst/>
          </a:prstGeom>
          <a:noFill/>
        </p:spPr>
        <p:txBody>
          <a:bodyPr wrap="square" rtlCol="0">
            <a:spAutoFit/>
          </a:bodyPr>
          <a:lstStyle/>
          <a:p>
            <a:pPr marL="177800" indent="-177800">
              <a:buFont typeface="Arial" panose="020B0604020202020204" pitchFamily="34" charset="0"/>
              <a:buChar char="•"/>
            </a:pPr>
            <a:r>
              <a:rPr lang="en-GB" sz="1200" dirty="0"/>
              <a:t>INEXDA </a:t>
            </a:r>
            <a:r>
              <a:rPr lang="en-GB" sz="1200" dirty="0" smtClean="0"/>
              <a:t>members</a:t>
            </a:r>
          </a:p>
          <a:p>
            <a:r>
              <a:rPr lang="en-GB" sz="1200" dirty="0"/>
              <a:t> </a:t>
            </a:r>
            <a:r>
              <a:rPr lang="en-GB" sz="1200" dirty="0" smtClean="0"/>
              <a:t>   (+ECB, ES)</a:t>
            </a:r>
            <a:endParaRPr lang="en-GB" sz="1200" dirty="0"/>
          </a:p>
          <a:p>
            <a:pPr marL="177800" indent="-177800">
              <a:buFont typeface="Arial" panose="020B0604020202020204" pitchFamily="34" charset="0"/>
              <a:buChar char="•"/>
            </a:pPr>
            <a:r>
              <a:rPr lang="en-GB" sz="1200" i="1" dirty="0"/>
              <a:t>Guests: </a:t>
            </a:r>
            <a:r>
              <a:rPr lang="en-GB" sz="1200" dirty="0" smtClean="0"/>
              <a:t>AT</a:t>
            </a:r>
            <a:r>
              <a:rPr lang="en-GB" sz="1200" i="1" dirty="0" smtClean="0"/>
              <a:t>, </a:t>
            </a:r>
            <a:r>
              <a:rPr lang="en-GB" sz="1200" dirty="0" smtClean="0"/>
              <a:t>BIS, CL, MX, TR, UK (NSI)</a:t>
            </a:r>
            <a:endParaRPr lang="en-GB" sz="1200" dirty="0"/>
          </a:p>
        </p:txBody>
      </p:sp>
      <p:sp>
        <p:nvSpPr>
          <p:cNvPr id="31" name="Textfeld 30"/>
          <p:cNvSpPr txBox="1"/>
          <p:nvPr/>
        </p:nvSpPr>
        <p:spPr>
          <a:xfrm>
            <a:off x="6552744" y="1592978"/>
            <a:ext cx="2015373" cy="461665"/>
          </a:xfrm>
          <a:prstGeom prst="rect">
            <a:avLst/>
          </a:prstGeom>
          <a:noFill/>
        </p:spPr>
        <p:txBody>
          <a:bodyPr wrap="square" rtlCol="0">
            <a:spAutoFit/>
          </a:bodyPr>
          <a:lstStyle/>
          <a:p>
            <a:pPr algn="ctr">
              <a:spcAft>
                <a:spcPts val="600"/>
              </a:spcAft>
            </a:pPr>
            <a:r>
              <a:rPr lang="en-GB" sz="1200" b="1" dirty="0" smtClean="0">
                <a:solidFill>
                  <a:schemeClr val="tx2"/>
                </a:solidFill>
              </a:rPr>
              <a:t>4</a:t>
            </a:r>
            <a:r>
              <a:rPr lang="en-GB" sz="1200" b="1" baseline="30000" dirty="0" smtClean="0">
                <a:solidFill>
                  <a:schemeClr val="tx2"/>
                </a:solidFill>
              </a:rPr>
              <a:t>th</a:t>
            </a:r>
            <a:r>
              <a:rPr lang="en-GB" sz="1200" b="1" dirty="0" smtClean="0">
                <a:solidFill>
                  <a:schemeClr val="tx2"/>
                </a:solidFill>
              </a:rPr>
              <a:t> </a:t>
            </a:r>
            <a:r>
              <a:rPr lang="en-GB" sz="1200" b="1" dirty="0">
                <a:solidFill>
                  <a:schemeClr val="tx2"/>
                </a:solidFill>
              </a:rPr>
              <a:t>INEXDA meeting in </a:t>
            </a:r>
            <a:r>
              <a:rPr lang="en-GB" sz="1200" b="1" dirty="0" smtClean="0">
                <a:solidFill>
                  <a:schemeClr val="tx2"/>
                </a:solidFill>
              </a:rPr>
              <a:t>Basel</a:t>
            </a:r>
            <a:endParaRPr lang="en-GB" sz="1200" b="1" dirty="0">
              <a:solidFill>
                <a:schemeClr val="tx2"/>
              </a:solidFill>
            </a:endParaRPr>
          </a:p>
        </p:txBody>
      </p:sp>
      <p:sp>
        <p:nvSpPr>
          <p:cNvPr id="32" name="Textfeld 31"/>
          <p:cNvSpPr txBox="1"/>
          <p:nvPr/>
        </p:nvSpPr>
        <p:spPr>
          <a:xfrm>
            <a:off x="6603702" y="1959945"/>
            <a:ext cx="1964416" cy="1015663"/>
          </a:xfrm>
          <a:prstGeom prst="rect">
            <a:avLst/>
          </a:prstGeom>
          <a:noFill/>
        </p:spPr>
        <p:txBody>
          <a:bodyPr wrap="square" rtlCol="0">
            <a:spAutoFit/>
          </a:bodyPr>
          <a:lstStyle/>
          <a:p>
            <a:pPr marL="177800" indent="-177800">
              <a:buFont typeface="Arial" panose="020B0604020202020204" pitchFamily="34" charset="0"/>
              <a:buChar char="•"/>
            </a:pPr>
            <a:r>
              <a:rPr lang="en-GB" sz="1200" dirty="0"/>
              <a:t>INEXDA </a:t>
            </a:r>
            <a:r>
              <a:rPr lang="en-GB" sz="1200" dirty="0" smtClean="0"/>
              <a:t>members</a:t>
            </a:r>
          </a:p>
          <a:p>
            <a:r>
              <a:rPr lang="en-GB" sz="1200" dirty="0"/>
              <a:t> </a:t>
            </a:r>
            <a:r>
              <a:rPr lang="en-GB" sz="1200" dirty="0" smtClean="0"/>
              <a:t>   (+CL, ECB, ES, TR)</a:t>
            </a:r>
            <a:endParaRPr lang="en-GB" sz="1200" dirty="0"/>
          </a:p>
          <a:p>
            <a:pPr marL="177800" indent="-177800">
              <a:buFont typeface="Arial" panose="020B0604020202020204" pitchFamily="34" charset="0"/>
              <a:buChar char="•"/>
            </a:pPr>
            <a:r>
              <a:rPr lang="en-GB" sz="1200" i="1" dirty="0"/>
              <a:t>Guests: </a:t>
            </a:r>
            <a:r>
              <a:rPr lang="en-GB" sz="1200" dirty="0" smtClean="0"/>
              <a:t>AT</a:t>
            </a:r>
            <a:r>
              <a:rPr lang="en-GB" sz="1200" i="1" dirty="0" smtClean="0"/>
              <a:t>, </a:t>
            </a:r>
            <a:r>
              <a:rPr lang="en-GB" sz="1200" dirty="0" smtClean="0"/>
              <a:t>CH, BIS, DE (NSI), Eurostat, MX, RU, UK (NSI)</a:t>
            </a:r>
            <a:endParaRPr lang="en-GB" sz="1200" dirty="0"/>
          </a:p>
        </p:txBody>
      </p:sp>
      <p:sp>
        <p:nvSpPr>
          <p:cNvPr id="33" name="Pentagon 39"/>
          <p:cNvSpPr/>
          <p:nvPr/>
        </p:nvSpPr>
        <p:spPr>
          <a:xfrm>
            <a:off x="6685910" y="3943965"/>
            <a:ext cx="1800000" cy="1807200"/>
          </a:xfrm>
          <a:prstGeom prst="homePlate">
            <a:avLst>
              <a:gd name="adj" fmla="val 0"/>
            </a:avLst>
          </a:prstGeom>
          <a:solidFill>
            <a:schemeClr val="bg1"/>
          </a:solidFill>
          <a:ln w="19050">
            <a:solidFill>
              <a:schemeClr val="tx2"/>
            </a:solid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0" tIns="90000" rIns="0" bIns="90000" numCol="1" spcCol="0" rtlCol="0" fromWordArt="0" anchor="t" anchorCtr="0" forceAA="0" compatLnSpc="1">
            <a:prstTxWarp prst="textNoShape">
              <a:avLst/>
            </a:prstTxWarp>
            <a:noAutofit/>
          </a:bodyPr>
          <a:lstStyle/>
          <a:p>
            <a:pPr algn="ctr">
              <a:spcAft>
                <a:spcPts val="600"/>
              </a:spcAft>
            </a:pPr>
            <a:r>
              <a:rPr lang="en-GB" sz="1600" dirty="0" smtClean="0">
                <a:solidFill>
                  <a:schemeClr val="tx1"/>
                </a:solidFill>
              </a:rPr>
              <a:t>Data Access</a:t>
            </a:r>
            <a:endParaRPr lang="en-GB" sz="1600" dirty="0">
              <a:solidFill>
                <a:schemeClr val="tx1"/>
              </a:solidFill>
            </a:endParaRPr>
          </a:p>
        </p:txBody>
      </p:sp>
      <p:pic>
        <p:nvPicPr>
          <p:cNvPr id="34" name="Picture 4"/>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6874041" y="4304039"/>
            <a:ext cx="1442375" cy="137092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55455000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err="1" smtClean="0"/>
              <a:t>Conclusion</a:t>
            </a:r>
            <a:r>
              <a:rPr lang="de-DE" dirty="0"/>
              <a:t/>
            </a:r>
            <a:br>
              <a:rPr lang="de-DE" dirty="0"/>
            </a:br>
            <a:endParaRPr lang="de-DE" dirty="0"/>
          </a:p>
        </p:txBody>
      </p:sp>
      <p:sp>
        <p:nvSpPr>
          <p:cNvPr id="3" name="Textplatzhalter 2"/>
          <p:cNvSpPr>
            <a:spLocks noGrp="1"/>
          </p:cNvSpPr>
          <p:nvPr>
            <p:ph type="body" sz="quarter" idx="15"/>
          </p:nvPr>
        </p:nvSpPr>
        <p:spPr/>
        <p:txBody>
          <a:bodyPr>
            <a:normAutofit/>
          </a:bodyPr>
          <a:lstStyle/>
          <a:p>
            <a:pPr>
              <a:buFont typeface="Arial" panose="020B0604020202020204" pitchFamily="34" charset="0"/>
              <a:buChar char="•"/>
            </a:pPr>
            <a:r>
              <a:rPr lang="de-DE" sz="1800" dirty="0"/>
              <a:t>INEXDA </a:t>
            </a:r>
            <a:r>
              <a:rPr lang="de-DE" sz="1800" dirty="0" err="1"/>
              <a:t>provides</a:t>
            </a:r>
            <a:r>
              <a:rPr lang="de-DE" sz="1800" dirty="0"/>
              <a:t> a </a:t>
            </a:r>
            <a:r>
              <a:rPr lang="de-DE" sz="1800" dirty="0" err="1"/>
              <a:t>platform</a:t>
            </a:r>
            <a:r>
              <a:rPr lang="de-DE" sz="1800" dirty="0"/>
              <a:t> </a:t>
            </a:r>
            <a:r>
              <a:rPr lang="de-DE" sz="1800" dirty="0" err="1"/>
              <a:t>for</a:t>
            </a:r>
            <a:r>
              <a:rPr lang="de-DE" sz="1800" dirty="0"/>
              <a:t> </a:t>
            </a:r>
            <a:r>
              <a:rPr lang="de-DE" sz="1800" dirty="0" err="1"/>
              <a:t>exchanging</a:t>
            </a:r>
            <a:r>
              <a:rPr lang="de-DE" sz="1800" dirty="0"/>
              <a:t> </a:t>
            </a:r>
            <a:r>
              <a:rPr lang="de-DE" sz="1800" dirty="0" err="1"/>
              <a:t>experiences</a:t>
            </a:r>
            <a:r>
              <a:rPr lang="de-DE" sz="1800" dirty="0"/>
              <a:t> on </a:t>
            </a:r>
            <a:r>
              <a:rPr lang="de-DE" sz="1800" dirty="0" err="1"/>
              <a:t>statistical</a:t>
            </a:r>
            <a:r>
              <a:rPr lang="de-DE" sz="1800" dirty="0"/>
              <a:t> </a:t>
            </a:r>
            <a:r>
              <a:rPr lang="de-DE" sz="1800" dirty="0" err="1"/>
              <a:t>handling</a:t>
            </a:r>
            <a:r>
              <a:rPr lang="de-DE" sz="1800" dirty="0"/>
              <a:t> </a:t>
            </a:r>
            <a:r>
              <a:rPr lang="de-DE" sz="1800" dirty="0" err="1"/>
              <a:t>of</a:t>
            </a:r>
            <a:r>
              <a:rPr lang="de-DE" sz="1800" dirty="0"/>
              <a:t> granular </a:t>
            </a:r>
            <a:r>
              <a:rPr lang="de-DE" sz="1800" dirty="0" err="1"/>
              <a:t>data</a:t>
            </a:r>
            <a:r>
              <a:rPr lang="de-DE" sz="1800" dirty="0"/>
              <a:t> </a:t>
            </a:r>
            <a:r>
              <a:rPr lang="de-DE" sz="1800" dirty="0" err="1"/>
              <a:t>for</a:t>
            </a:r>
            <a:r>
              <a:rPr lang="de-DE" sz="1800" dirty="0"/>
              <a:t> </a:t>
            </a:r>
            <a:r>
              <a:rPr lang="en-US" sz="1800" dirty="0"/>
              <a:t>central banks, national statistical institutes and international </a:t>
            </a:r>
            <a:r>
              <a:rPr lang="en-US" sz="1800" dirty="0" err="1"/>
              <a:t>organisations</a:t>
            </a:r>
            <a:r>
              <a:rPr lang="en-US" sz="1800" dirty="0"/>
              <a:t>. </a:t>
            </a:r>
          </a:p>
          <a:p>
            <a:endParaRPr lang="en-US" sz="1800" dirty="0"/>
          </a:p>
          <a:p>
            <a:pPr>
              <a:buFont typeface="Arial" panose="020B0604020202020204" pitchFamily="34" charset="0"/>
              <a:buChar char="•"/>
            </a:pPr>
            <a:r>
              <a:rPr lang="de-DE" sz="1800" dirty="0"/>
              <a:t>Supports </a:t>
            </a:r>
            <a:r>
              <a:rPr lang="de-DE" sz="1800" dirty="0" err="1"/>
              <a:t>the</a:t>
            </a:r>
            <a:r>
              <a:rPr lang="de-DE" sz="1800" dirty="0"/>
              <a:t> G20 </a:t>
            </a:r>
            <a:r>
              <a:rPr lang="de-DE" sz="1800" dirty="0" err="1"/>
              <a:t>process</a:t>
            </a:r>
            <a:r>
              <a:rPr lang="de-DE" sz="1800" dirty="0"/>
              <a:t>, </a:t>
            </a:r>
            <a:r>
              <a:rPr lang="de-DE" sz="1800" dirty="0" err="1"/>
              <a:t>especially</a:t>
            </a:r>
            <a:r>
              <a:rPr lang="de-DE" sz="1800" dirty="0"/>
              <a:t>  </a:t>
            </a:r>
            <a:r>
              <a:rPr lang="de-DE" sz="1800" dirty="0" err="1"/>
              <a:t>the</a:t>
            </a:r>
            <a:r>
              <a:rPr lang="de-DE" sz="1800" dirty="0"/>
              <a:t> </a:t>
            </a:r>
            <a:r>
              <a:rPr lang="en-GB" sz="1800" dirty="0"/>
              <a:t>Data Gaps Initiative 2 recommendation aiming to promote the exchange of (granular) data as well as metadata.</a:t>
            </a:r>
          </a:p>
          <a:p>
            <a:endParaRPr lang="en-GB" sz="1800" dirty="0"/>
          </a:p>
          <a:p>
            <a:pPr>
              <a:buFont typeface="Arial" panose="020B0604020202020204" pitchFamily="34" charset="0"/>
              <a:buChar char="•"/>
            </a:pPr>
            <a:r>
              <a:rPr lang="de-DE" sz="1800" dirty="0"/>
              <a:t>So </a:t>
            </a:r>
            <a:r>
              <a:rPr lang="de-DE" sz="1800" dirty="0" err="1"/>
              <a:t>far</a:t>
            </a:r>
            <a:r>
              <a:rPr lang="de-DE" sz="1800" dirty="0"/>
              <a:t>, </a:t>
            </a:r>
            <a:r>
              <a:rPr lang="de-DE" sz="1800" dirty="0" err="1"/>
              <a:t>focus</a:t>
            </a:r>
            <a:r>
              <a:rPr lang="de-DE" sz="1800" dirty="0"/>
              <a:t> </a:t>
            </a:r>
            <a:r>
              <a:rPr lang="de-DE" sz="1800" dirty="0" err="1"/>
              <a:t>has</a:t>
            </a:r>
            <a:r>
              <a:rPr lang="de-DE" sz="1800" dirty="0"/>
              <a:t> </a:t>
            </a:r>
            <a:r>
              <a:rPr lang="de-DE" sz="1800" dirty="0" err="1"/>
              <a:t>been</a:t>
            </a:r>
            <a:r>
              <a:rPr lang="de-DE" sz="1800" dirty="0"/>
              <a:t> on </a:t>
            </a:r>
            <a:r>
              <a:rPr lang="de-DE" sz="1800" dirty="0" err="1"/>
              <a:t>taking</a:t>
            </a:r>
            <a:r>
              <a:rPr lang="de-DE" sz="1800" dirty="0"/>
              <a:t> stock </a:t>
            </a:r>
            <a:r>
              <a:rPr lang="de-DE" sz="1800" dirty="0" err="1"/>
              <a:t>which</a:t>
            </a:r>
            <a:r>
              <a:rPr lang="de-DE" sz="1800" dirty="0"/>
              <a:t> granular </a:t>
            </a:r>
            <a:r>
              <a:rPr lang="en-US" sz="1800" dirty="0"/>
              <a:t>data is available in member institutions using a unified metadata schema.</a:t>
            </a:r>
            <a:endParaRPr lang="de-DE" sz="1800" dirty="0"/>
          </a:p>
          <a:p>
            <a:endParaRPr lang="de-DE" sz="1800" dirty="0"/>
          </a:p>
          <a:p>
            <a:pPr>
              <a:buFont typeface="Arial" panose="020B0604020202020204" pitchFamily="34" charset="0"/>
              <a:buChar char="•"/>
            </a:pPr>
            <a:r>
              <a:rPr lang="de-DE" sz="1800" dirty="0"/>
              <a:t>Focus </a:t>
            </a:r>
            <a:r>
              <a:rPr lang="de-DE" sz="1800" dirty="0" err="1"/>
              <a:t>is</a:t>
            </a:r>
            <a:r>
              <a:rPr lang="de-DE" sz="1800" dirty="0"/>
              <a:t> </a:t>
            </a:r>
            <a:r>
              <a:rPr lang="de-DE" sz="1800" dirty="0" err="1"/>
              <a:t>gradually</a:t>
            </a:r>
            <a:r>
              <a:rPr lang="de-DE" sz="1800" dirty="0"/>
              <a:t> </a:t>
            </a:r>
            <a:r>
              <a:rPr lang="de-DE" sz="1800" dirty="0" err="1"/>
              <a:t>shifting</a:t>
            </a:r>
            <a:r>
              <a:rPr lang="de-DE" sz="1800" dirty="0"/>
              <a:t> </a:t>
            </a:r>
            <a:r>
              <a:rPr lang="de-DE" sz="1800" dirty="0" err="1"/>
              <a:t>towards</a:t>
            </a:r>
            <a:r>
              <a:rPr lang="de-DE" sz="1800" dirty="0"/>
              <a:t> </a:t>
            </a:r>
            <a:r>
              <a:rPr lang="de-DE" sz="1800" dirty="0" err="1"/>
              <a:t>harmonising</a:t>
            </a:r>
            <a:r>
              <a:rPr lang="de-DE" sz="1800" dirty="0"/>
              <a:t> </a:t>
            </a:r>
            <a:r>
              <a:rPr lang="de-DE" sz="1800" dirty="0" err="1"/>
              <a:t>metadata</a:t>
            </a:r>
            <a:r>
              <a:rPr lang="de-DE" sz="1800" dirty="0"/>
              <a:t> </a:t>
            </a:r>
            <a:r>
              <a:rPr lang="de-DE" sz="1800" dirty="0" err="1"/>
              <a:t>and</a:t>
            </a:r>
            <a:r>
              <a:rPr lang="de-DE" sz="1800" dirty="0"/>
              <a:t> </a:t>
            </a:r>
            <a:r>
              <a:rPr lang="de-DE" sz="1800" dirty="0" err="1"/>
              <a:t>exchanging</a:t>
            </a:r>
            <a:r>
              <a:rPr lang="de-DE" sz="1800" dirty="0"/>
              <a:t> </a:t>
            </a:r>
            <a:r>
              <a:rPr lang="de-DE" sz="1800" dirty="0" err="1"/>
              <a:t>experiences</a:t>
            </a:r>
            <a:r>
              <a:rPr lang="de-DE" sz="1800" dirty="0"/>
              <a:t> </a:t>
            </a:r>
            <a:r>
              <a:rPr lang="de-DE" sz="1800" dirty="0" err="1"/>
              <a:t>about</a:t>
            </a:r>
            <a:r>
              <a:rPr lang="de-DE" sz="1800" dirty="0"/>
              <a:t> </a:t>
            </a:r>
            <a:r>
              <a:rPr lang="de-DE" sz="1800" dirty="0" err="1"/>
              <a:t>data</a:t>
            </a:r>
            <a:r>
              <a:rPr lang="de-DE" sz="1800" dirty="0"/>
              <a:t> </a:t>
            </a:r>
            <a:r>
              <a:rPr lang="de-DE" sz="1800" dirty="0" err="1"/>
              <a:t>access</a:t>
            </a:r>
            <a:r>
              <a:rPr lang="de-DE" sz="1800" dirty="0"/>
              <a:t> </a:t>
            </a:r>
            <a:r>
              <a:rPr lang="de-DE" sz="1800" dirty="0" err="1"/>
              <a:t>procedures</a:t>
            </a:r>
            <a:r>
              <a:rPr lang="de-DE" sz="1800" dirty="0"/>
              <a:t>.</a:t>
            </a:r>
          </a:p>
        </p:txBody>
      </p:sp>
      <p:sp>
        <p:nvSpPr>
          <p:cNvPr id="4" name="Foliennummernplatzhalter 3"/>
          <p:cNvSpPr>
            <a:spLocks noGrp="1"/>
          </p:cNvSpPr>
          <p:nvPr>
            <p:ph type="sldNum" sz="quarter" idx="4"/>
          </p:nvPr>
        </p:nvSpPr>
        <p:spPr/>
        <p:txBody>
          <a:bodyPr/>
          <a:lstStyle/>
          <a:p>
            <a:r>
              <a:rPr lang="de-DE" smtClean="0"/>
              <a:t>Page </a:t>
            </a:r>
            <a:fld id="{795659D1-D435-4DC4-B545-657E7139435F}" type="slidenum">
              <a:rPr lang="de-DE" smtClean="0"/>
              <a:pPr/>
              <a:t>12</a:t>
            </a:fld>
            <a:endParaRPr lang="de-DE" dirty="0"/>
          </a:p>
        </p:txBody>
      </p:sp>
      <p:sp>
        <p:nvSpPr>
          <p:cNvPr id="5" name="Datumsplatzhalter 4"/>
          <p:cNvSpPr>
            <a:spLocks noGrp="1"/>
          </p:cNvSpPr>
          <p:nvPr>
            <p:ph type="dt" sz="half" idx="2"/>
          </p:nvPr>
        </p:nvSpPr>
        <p:spPr/>
        <p:txBody>
          <a:bodyPr/>
          <a:lstStyle/>
          <a:p>
            <a:fld id="{72D35B59-2CD0-4749-A3F0-CEF4190A1351}" type="datetime1">
              <a:rPr lang="de-DE" smtClean="0"/>
              <a:t>28.09.2018</a:t>
            </a:fld>
            <a:endParaRPr lang="de-DE" dirty="0"/>
          </a:p>
        </p:txBody>
      </p:sp>
      <p:sp>
        <p:nvSpPr>
          <p:cNvPr id="6" name="Fußzeilenplatzhalter 5"/>
          <p:cNvSpPr>
            <a:spLocks noGrp="1"/>
          </p:cNvSpPr>
          <p:nvPr>
            <p:ph type="ftr" sz="quarter" idx="3"/>
          </p:nvPr>
        </p:nvSpPr>
        <p:spPr/>
        <p:txBody>
          <a:bodyPr/>
          <a:lstStyle/>
          <a:p>
            <a:r>
              <a:rPr lang="de-DE" smtClean="0"/>
              <a:t>Christian Hirsch, Forschungsdaten- und Servicezentrum, Deutsche Bundesbank</a:t>
            </a:r>
            <a:endParaRPr lang="de-DE" dirty="0"/>
          </a:p>
        </p:txBody>
      </p:sp>
    </p:spTree>
    <p:extLst>
      <p:ext uri="{BB962C8B-B14F-4D97-AF65-F5344CB8AC3E}">
        <p14:creationId xmlns:p14="http://schemas.microsoft.com/office/powerpoint/2010/main" val="255081624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References</a:t>
            </a:r>
            <a:endParaRPr lang="de-DE" dirty="0"/>
          </a:p>
        </p:txBody>
      </p:sp>
      <p:sp>
        <p:nvSpPr>
          <p:cNvPr id="3" name="Textplatzhalter 2"/>
          <p:cNvSpPr>
            <a:spLocks noGrp="1"/>
          </p:cNvSpPr>
          <p:nvPr>
            <p:ph type="body" sz="quarter" idx="15"/>
          </p:nvPr>
        </p:nvSpPr>
        <p:spPr>
          <a:xfrm>
            <a:off x="122128" y="1045266"/>
            <a:ext cx="10088672" cy="5346009"/>
          </a:xfrm>
        </p:spPr>
        <p:txBody>
          <a:bodyPr>
            <a:normAutofit fontScale="85000" lnSpcReduction="20000"/>
          </a:bodyPr>
          <a:lstStyle/>
          <a:p>
            <a:pPr>
              <a:spcBef>
                <a:spcPts val="600"/>
              </a:spcBef>
              <a:buFont typeface="Arial" panose="020B0604020202020204" pitchFamily="34" charset="0"/>
              <a:buChar char="•"/>
            </a:pPr>
            <a:r>
              <a:rPr lang="en-US" sz="1500" b="1" dirty="0"/>
              <a:t>INEXDA is governed by an MoU, that every </a:t>
            </a:r>
            <a:r>
              <a:rPr lang="en-US" sz="1500" b="1" dirty="0" smtClean="0"/>
              <a:t>member has </a:t>
            </a:r>
            <a:r>
              <a:rPr lang="en-US" sz="1500" b="1" dirty="0"/>
              <a:t>to </a:t>
            </a:r>
            <a:r>
              <a:rPr lang="en-US" sz="1500" b="1" dirty="0" smtClean="0"/>
              <a:t>sign</a:t>
            </a:r>
            <a:endParaRPr lang="en-US" sz="1500" b="1" dirty="0"/>
          </a:p>
          <a:p>
            <a:pPr marL="159495" lvl="1" indent="0">
              <a:spcBef>
                <a:spcPts val="600"/>
              </a:spcBef>
              <a:buNone/>
            </a:pPr>
            <a:r>
              <a:rPr lang="de-DE" sz="1100" dirty="0" smtClean="0">
                <a:hlinkClick r:id="rId2"/>
              </a:rPr>
              <a:t>https</a:t>
            </a:r>
            <a:r>
              <a:rPr lang="de-DE" sz="1100" dirty="0">
                <a:hlinkClick r:id="rId2"/>
              </a:rPr>
              <a:t>://</a:t>
            </a:r>
            <a:r>
              <a:rPr lang="de-DE" sz="1100" dirty="0" smtClean="0">
                <a:hlinkClick r:id="rId2"/>
              </a:rPr>
              <a:t>www.ecb.europa.eu/stats/ecb_statistics/co-operation_and_standards/inexda/html/INEXDA_Memorandum_of_Understanding_extension_201802.en.pdf</a:t>
            </a:r>
            <a:endParaRPr lang="de-DE" sz="1100" dirty="0" smtClean="0"/>
          </a:p>
          <a:p>
            <a:pPr marL="159495" lvl="1" indent="0">
              <a:spcBef>
                <a:spcPts val="600"/>
              </a:spcBef>
              <a:buNone/>
            </a:pPr>
            <a:endParaRPr lang="de-DE" sz="1200" dirty="0"/>
          </a:p>
          <a:p>
            <a:pPr>
              <a:spcBef>
                <a:spcPts val="600"/>
              </a:spcBef>
              <a:buFont typeface="Arial" panose="020B0604020202020204" pitchFamily="34" charset="0"/>
              <a:buChar char="•"/>
            </a:pPr>
            <a:r>
              <a:rPr lang="de-DE" sz="1400" b="1" dirty="0" smtClean="0"/>
              <a:t>IFC </a:t>
            </a:r>
            <a:r>
              <a:rPr lang="de-DE" sz="1400" b="1" dirty="0" err="1" smtClean="0"/>
              <a:t>report</a:t>
            </a:r>
            <a:r>
              <a:rPr lang="de-DE" sz="1400" b="1" dirty="0"/>
              <a:t> </a:t>
            </a:r>
            <a:r>
              <a:rPr lang="de-DE" sz="1400" b="1" dirty="0" smtClean="0"/>
              <a:t>on </a:t>
            </a:r>
            <a:r>
              <a:rPr lang="de-DE" sz="1400" b="1" dirty="0" err="1" smtClean="0"/>
              <a:t>data-sharing</a:t>
            </a:r>
            <a:r>
              <a:rPr lang="de-DE" sz="1400" b="1" dirty="0" smtClean="0"/>
              <a:t>: </a:t>
            </a:r>
            <a:r>
              <a:rPr lang="de-DE" sz="1400" b="1" dirty="0" err="1" smtClean="0"/>
              <a:t>issues</a:t>
            </a:r>
            <a:r>
              <a:rPr lang="de-DE" sz="1400" b="1" dirty="0" smtClean="0"/>
              <a:t> </a:t>
            </a:r>
            <a:r>
              <a:rPr lang="de-DE" sz="1400" b="1" dirty="0" err="1" smtClean="0"/>
              <a:t>and</a:t>
            </a:r>
            <a:r>
              <a:rPr lang="de-DE" sz="1400" b="1" dirty="0" smtClean="0"/>
              <a:t> </a:t>
            </a:r>
            <a:r>
              <a:rPr lang="de-DE" sz="1400" b="1" dirty="0" err="1" smtClean="0"/>
              <a:t>good</a:t>
            </a:r>
            <a:r>
              <a:rPr lang="de-DE" sz="1400" b="1" dirty="0" smtClean="0"/>
              <a:t> </a:t>
            </a:r>
            <a:r>
              <a:rPr lang="de-DE" sz="1400" b="1" dirty="0" err="1" smtClean="0"/>
              <a:t>practices</a:t>
            </a:r>
            <a:r>
              <a:rPr lang="de-DE" sz="1400" b="1" dirty="0" smtClean="0"/>
              <a:t> </a:t>
            </a:r>
            <a:r>
              <a:rPr lang="de-DE" sz="1400" b="1" dirty="0" err="1" smtClean="0"/>
              <a:t>between</a:t>
            </a:r>
            <a:r>
              <a:rPr lang="de-DE" sz="1400" b="1" dirty="0" smtClean="0"/>
              <a:t> </a:t>
            </a:r>
            <a:r>
              <a:rPr lang="de-DE" sz="1400" b="1" dirty="0" err="1" smtClean="0"/>
              <a:t>statistical</a:t>
            </a:r>
            <a:r>
              <a:rPr lang="de-DE" sz="1400" b="1" dirty="0" smtClean="0"/>
              <a:t> </a:t>
            </a:r>
            <a:r>
              <a:rPr lang="de-DE" sz="1400" b="1" dirty="0" err="1" smtClean="0"/>
              <a:t>and</a:t>
            </a:r>
            <a:r>
              <a:rPr lang="de-DE" sz="1400" b="1" dirty="0" smtClean="0"/>
              <a:t> </a:t>
            </a:r>
            <a:r>
              <a:rPr lang="de-DE" sz="1400" b="1" dirty="0" err="1" smtClean="0"/>
              <a:t>supervisory</a:t>
            </a:r>
            <a:r>
              <a:rPr lang="de-DE" sz="1400" b="1" dirty="0" smtClean="0"/>
              <a:t> </a:t>
            </a:r>
            <a:r>
              <a:rPr lang="de-DE" sz="1400" b="1" dirty="0" err="1" smtClean="0"/>
              <a:t>authorities</a:t>
            </a:r>
            <a:endParaRPr lang="de-DE" sz="1400" b="1" dirty="0" smtClean="0"/>
          </a:p>
          <a:p>
            <a:pPr marL="159495" lvl="1" indent="0">
              <a:spcBef>
                <a:spcPts val="600"/>
              </a:spcBef>
              <a:buNone/>
            </a:pPr>
            <a:r>
              <a:rPr lang="en-GB" sz="1100" dirty="0" smtClean="0">
                <a:hlinkClick r:id="rId3"/>
              </a:rPr>
              <a:t>https</a:t>
            </a:r>
            <a:r>
              <a:rPr lang="en-GB" sz="1100" dirty="0">
                <a:hlinkClick r:id="rId3"/>
              </a:rPr>
              <a:t>://</a:t>
            </a:r>
            <a:r>
              <a:rPr lang="en-GB" sz="1100" dirty="0" smtClean="0">
                <a:hlinkClick r:id="rId3"/>
              </a:rPr>
              <a:t>www.bis.org/ifc/events/7ifc-tf-report-datasharing.pdf</a:t>
            </a:r>
            <a:endParaRPr lang="en-GB" sz="1100" dirty="0"/>
          </a:p>
          <a:p>
            <a:pPr marL="159495" lvl="1" indent="0">
              <a:spcBef>
                <a:spcPts val="600"/>
              </a:spcBef>
              <a:buNone/>
            </a:pPr>
            <a:endParaRPr lang="en-GB" sz="1200" b="1" dirty="0"/>
          </a:p>
          <a:p>
            <a:pPr>
              <a:spcBef>
                <a:spcPts val="600"/>
              </a:spcBef>
              <a:buFont typeface="Arial" panose="020B0604020202020204" pitchFamily="34" charset="0"/>
              <a:buChar char="•"/>
            </a:pPr>
            <a:r>
              <a:rPr lang="en-GB" sz="1400" b="1" dirty="0" smtClean="0"/>
              <a:t>IFC </a:t>
            </a:r>
            <a:r>
              <a:rPr lang="en-GB" sz="1400" b="1" dirty="0"/>
              <a:t>report on the sharing of micro </a:t>
            </a:r>
            <a:r>
              <a:rPr lang="en-GB" sz="1400" b="1" dirty="0" smtClean="0"/>
              <a:t>data</a:t>
            </a:r>
          </a:p>
          <a:p>
            <a:pPr marL="159495" lvl="1" indent="0">
              <a:spcBef>
                <a:spcPts val="600"/>
              </a:spcBef>
              <a:buNone/>
            </a:pPr>
            <a:r>
              <a:rPr lang="en-GB" sz="1100" dirty="0">
                <a:hlinkClick r:id="rId4"/>
              </a:rPr>
              <a:t>https://www.bis.org/ifc/publications.htm?m=3%7C46%7C94</a:t>
            </a:r>
            <a:endParaRPr lang="de-DE" sz="1100" dirty="0"/>
          </a:p>
          <a:p>
            <a:pPr>
              <a:spcBef>
                <a:spcPts val="600"/>
              </a:spcBef>
              <a:buFont typeface="Arial" panose="020B0604020202020204" pitchFamily="34" charset="0"/>
              <a:buChar char="•"/>
            </a:pPr>
            <a:endParaRPr lang="de-DE" sz="1200" b="1" dirty="0" smtClean="0"/>
          </a:p>
          <a:p>
            <a:pPr>
              <a:spcBef>
                <a:spcPts val="600"/>
              </a:spcBef>
              <a:buFont typeface="Arial" panose="020B0604020202020204" pitchFamily="34" charset="0"/>
              <a:buChar char="•"/>
            </a:pPr>
            <a:r>
              <a:rPr lang="de-DE" sz="1400" dirty="0"/>
              <a:t> </a:t>
            </a:r>
            <a:r>
              <a:rPr lang="en-US" sz="1400" b="1" dirty="0">
                <a:latin typeface="Arial" panose="020B0604020202020204" pitchFamily="34" charset="0"/>
                <a:cs typeface="Arial" panose="020B0604020202020204" pitchFamily="34" charset="0"/>
              </a:rPr>
              <a:t>Recommendation # II.20 of the G20 Data Gaps </a:t>
            </a:r>
            <a:r>
              <a:rPr lang="en-US" sz="1400" b="1" dirty="0" smtClean="0">
                <a:latin typeface="Arial" panose="020B0604020202020204" pitchFamily="34" charset="0"/>
                <a:cs typeface="Arial" panose="020B0604020202020204" pitchFamily="34" charset="0"/>
              </a:rPr>
              <a:t>Initiative</a:t>
            </a:r>
          </a:p>
          <a:p>
            <a:pPr marL="159495" lvl="1" indent="0">
              <a:spcBef>
                <a:spcPts val="600"/>
              </a:spcBef>
              <a:buNone/>
            </a:pPr>
            <a:r>
              <a:rPr lang="en-GB" sz="1100" dirty="0">
                <a:hlinkClick r:id="rId5"/>
              </a:rPr>
              <a:t>http://</a:t>
            </a:r>
            <a:r>
              <a:rPr lang="en-GB" sz="1100" dirty="0" smtClean="0">
                <a:hlinkClick r:id="rId5"/>
              </a:rPr>
              <a:t>www.fsb.org/wp-content/uploads/Second-phase-of-the-G20-Data-Gaps-Initiative-DGI-2-First-Progress-Report.pdf</a:t>
            </a:r>
            <a:endParaRPr lang="en-GB" sz="1100" dirty="0" smtClean="0"/>
          </a:p>
          <a:p>
            <a:pPr marL="159495" lvl="1" indent="0">
              <a:spcBef>
                <a:spcPts val="600"/>
              </a:spcBef>
              <a:buNone/>
            </a:pPr>
            <a:r>
              <a:rPr lang="de-DE" sz="1100" dirty="0"/>
              <a:t>(</a:t>
            </a:r>
            <a:r>
              <a:rPr lang="en-US" sz="1100" dirty="0"/>
              <a:t>page </a:t>
            </a:r>
            <a:r>
              <a:rPr lang="de-DE" sz="1100" dirty="0"/>
              <a:t>40</a:t>
            </a:r>
            <a:r>
              <a:rPr lang="en-US" sz="1100" dirty="0"/>
              <a:t>)</a:t>
            </a:r>
            <a:endParaRPr lang="de-DE" sz="1100" dirty="0"/>
          </a:p>
          <a:p>
            <a:pPr marL="159495" lvl="1" indent="0">
              <a:spcBef>
                <a:spcPts val="600"/>
              </a:spcBef>
              <a:buNone/>
            </a:pPr>
            <a:endParaRPr lang="de-DE" sz="1200" b="1" dirty="0"/>
          </a:p>
          <a:p>
            <a:pPr>
              <a:spcBef>
                <a:spcPts val="600"/>
              </a:spcBef>
              <a:buFont typeface="Arial" panose="020B0604020202020204" pitchFamily="34" charset="0"/>
              <a:buChar char="•"/>
            </a:pPr>
            <a:r>
              <a:rPr lang="de-DE" sz="1400" b="1" dirty="0" smtClean="0"/>
              <a:t>G20 Hamburg Action Plan</a:t>
            </a:r>
            <a:endParaRPr lang="en-US" sz="1400" dirty="0" smtClean="0"/>
          </a:p>
          <a:p>
            <a:pPr marL="159495" lvl="1" indent="0">
              <a:lnSpc>
                <a:spcPct val="150000"/>
              </a:lnSpc>
              <a:spcBef>
                <a:spcPts val="600"/>
              </a:spcBef>
              <a:buNone/>
            </a:pPr>
            <a:r>
              <a:rPr lang="de-DE" sz="900" dirty="0">
                <a:hlinkClick r:id="rId6"/>
              </a:rPr>
              <a:t>https://www.g20germany.de/Content/DE/_</a:t>
            </a:r>
            <a:r>
              <a:rPr lang="de-DE" sz="900" dirty="0" smtClean="0">
                <a:hlinkClick r:id="rId6"/>
              </a:rPr>
              <a:t>Anlagen/G7_G20/2017-g20-hamburg-action-plan-en.pdf;jsessionid=EE9E8591E82BFADADD2942FED67878B7.s6t2</a:t>
            </a:r>
            <a:r>
              <a:rPr lang="de-DE" sz="900" dirty="0">
                <a:hlinkClick r:id="rId6"/>
              </a:rPr>
              <a:t>?__</a:t>
            </a:r>
            <a:r>
              <a:rPr lang="de-DE" sz="900" dirty="0" smtClean="0">
                <a:hlinkClick r:id="rId6"/>
              </a:rPr>
              <a:t>blob=publicationFile&amp;v=4</a:t>
            </a:r>
            <a:r>
              <a:rPr lang="de-DE" sz="900" dirty="0" smtClean="0"/>
              <a:t>     </a:t>
            </a:r>
            <a:r>
              <a:rPr lang="de-DE" sz="1100" dirty="0" smtClean="0"/>
              <a:t>                                </a:t>
            </a:r>
          </a:p>
          <a:p>
            <a:pPr marL="159495" lvl="1" indent="0">
              <a:lnSpc>
                <a:spcPct val="150000"/>
              </a:lnSpc>
              <a:spcBef>
                <a:spcPts val="600"/>
              </a:spcBef>
              <a:buNone/>
            </a:pPr>
            <a:r>
              <a:rPr lang="de-DE" sz="1100" dirty="0" smtClean="0"/>
              <a:t>(</a:t>
            </a:r>
            <a:r>
              <a:rPr lang="en-US" sz="1100" dirty="0"/>
              <a:t>page </a:t>
            </a:r>
            <a:r>
              <a:rPr lang="de-DE" sz="1100" dirty="0"/>
              <a:t>15</a:t>
            </a:r>
            <a:r>
              <a:rPr lang="en-US" sz="1100" dirty="0"/>
              <a:t>: “Promoting Data Sharing“)</a:t>
            </a:r>
            <a:endParaRPr lang="de-DE" sz="1100" dirty="0"/>
          </a:p>
          <a:p>
            <a:pPr>
              <a:buFont typeface="Arial" panose="020B0604020202020204" pitchFamily="34" charset="0"/>
              <a:buChar char="•"/>
            </a:pPr>
            <a:endParaRPr lang="en-US" sz="1200" b="1" dirty="0" smtClean="0"/>
          </a:p>
          <a:p>
            <a:pPr>
              <a:buFont typeface="Arial" panose="020B0604020202020204" pitchFamily="34" charset="0"/>
              <a:buChar char="•"/>
            </a:pPr>
            <a:r>
              <a:rPr lang="en-US" sz="1400" b="1" dirty="0" smtClean="0"/>
              <a:t>Communiqué </a:t>
            </a:r>
            <a:r>
              <a:rPr lang="en-US" sz="1400" b="1" dirty="0"/>
              <a:t>of the </a:t>
            </a:r>
            <a:r>
              <a:rPr lang="en-US" sz="1400" b="1" dirty="0" smtClean="0"/>
              <a:t>G20 </a:t>
            </a:r>
            <a:r>
              <a:rPr lang="en-US" sz="1400" b="1" dirty="0"/>
              <a:t>FMCBG Meeting</a:t>
            </a:r>
            <a:r>
              <a:rPr lang="en-US" sz="1400" dirty="0"/>
              <a:t>, Baden-Baden, Germany, March 17–18, </a:t>
            </a:r>
            <a:r>
              <a:rPr lang="en-US" sz="1400" dirty="0" smtClean="0"/>
              <a:t>2017</a:t>
            </a:r>
          </a:p>
          <a:p>
            <a:pPr marL="159495" lvl="1" indent="0">
              <a:lnSpc>
                <a:spcPct val="150000"/>
              </a:lnSpc>
              <a:buNone/>
            </a:pPr>
            <a:r>
              <a:rPr lang="de-DE" sz="1000" dirty="0">
                <a:hlinkClick r:id="rId7"/>
              </a:rPr>
              <a:t>http://www.bundesfinanzministerium.de/Content/EN/Standardartikel/Topics/Featured/G20/g20-communique.pdf;jsessionid=CF74A1983810F30E7D6EECA63397797E?__</a:t>
            </a:r>
            <a:r>
              <a:rPr lang="de-DE" sz="1000" dirty="0" smtClean="0">
                <a:hlinkClick r:id="rId7"/>
              </a:rPr>
              <a:t>blob=publicationFile&amp;v=3</a:t>
            </a:r>
            <a:endParaRPr lang="de-DE" sz="1000" dirty="0"/>
          </a:p>
          <a:p>
            <a:pPr marL="159495" lvl="1" indent="0">
              <a:lnSpc>
                <a:spcPct val="150000"/>
              </a:lnSpc>
              <a:buNone/>
            </a:pPr>
            <a:r>
              <a:rPr lang="de-DE" sz="1000" dirty="0" smtClean="0"/>
              <a:t> </a:t>
            </a:r>
            <a:r>
              <a:rPr lang="en-US" sz="1000" dirty="0" smtClean="0"/>
              <a:t>(</a:t>
            </a:r>
            <a:r>
              <a:rPr lang="en-US" sz="1000" dirty="0"/>
              <a:t>page 5, bullet point 15)</a:t>
            </a:r>
            <a:endParaRPr lang="de-DE" sz="1000" dirty="0" smtClean="0"/>
          </a:p>
          <a:p>
            <a:pPr>
              <a:buFont typeface="Arial" panose="020B0604020202020204" pitchFamily="34" charset="0"/>
              <a:buChar char="•"/>
            </a:pPr>
            <a:endParaRPr lang="de-DE" sz="1200" dirty="0"/>
          </a:p>
          <a:p>
            <a:pPr>
              <a:lnSpc>
                <a:spcPct val="140000"/>
              </a:lnSpc>
              <a:buFont typeface="Arial" panose="020B0604020202020204" pitchFamily="34" charset="0"/>
              <a:buChar char="•"/>
            </a:pPr>
            <a:r>
              <a:rPr lang="en-US" sz="1400" b="1" dirty="0" smtClean="0"/>
              <a:t>Proceedings</a:t>
            </a:r>
            <a:r>
              <a:rPr lang="en-US" sz="1400" dirty="0" smtClean="0"/>
              <a:t> </a:t>
            </a:r>
            <a:r>
              <a:rPr lang="en-US" sz="1400" dirty="0"/>
              <a:t>of the </a:t>
            </a:r>
            <a:r>
              <a:rPr lang="en-US" sz="1400" b="1" dirty="0" smtClean="0"/>
              <a:t>G20 </a:t>
            </a:r>
            <a:r>
              <a:rPr lang="en-US" sz="1400" b="1" dirty="0"/>
              <a:t>Workshop on Data Sharing</a:t>
            </a:r>
            <a:r>
              <a:rPr lang="en-US" sz="1400" dirty="0"/>
              <a:t> (January 31-February 1, 2017) </a:t>
            </a:r>
            <a:r>
              <a:rPr lang="en-US" sz="1400" dirty="0" smtClean="0"/>
              <a:t>and related </a:t>
            </a:r>
            <a:r>
              <a:rPr lang="en-US" sz="1400" b="1" dirty="0" smtClean="0"/>
              <a:t>IAG report</a:t>
            </a:r>
            <a:r>
              <a:rPr lang="en-US" sz="1400" dirty="0" smtClean="0"/>
              <a:t> </a:t>
            </a:r>
            <a:r>
              <a:rPr lang="en-US" sz="1000" dirty="0" smtClean="0">
                <a:hlinkClick r:id="rId8"/>
              </a:rPr>
              <a:t>http</a:t>
            </a:r>
            <a:r>
              <a:rPr lang="en-US" sz="1000" dirty="0">
                <a:hlinkClick r:id="rId8"/>
              </a:rPr>
              <a:t>://www.principalglobalindicators.org/?sk=E30FAADE-77D0-4F8E-953C-C48DD9D14735&amp;sId=1433357451568</a:t>
            </a:r>
            <a:endParaRPr lang="en-US" sz="1000" dirty="0"/>
          </a:p>
          <a:p>
            <a:pPr>
              <a:buFont typeface="Arial" panose="020B0604020202020204" pitchFamily="34" charset="0"/>
              <a:buChar char="•"/>
            </a:pPr>
            <a:endParaRPr lang="de-DE" dirty="0"/>
          </a:p>
        </p:txBody>
      </p:sp>
      <p:sp>
        <p:nvSpPr>
          <p:cNvPr id="4" name="Datumsplatzhalter 3"/>
          <p:cNvSpPr>
            <a:spLocks noGrp="1"/>
          </p:cNvSpPr>
          <p:nvPr>
            <p:ph type="dt" sz="half" idx="16"/>
          </p:nvPr>
        </p:nvSpPr>
        <p:spPr/>
        <p:txBody>
          <a:bodyPr/>
          <a:lstStyle/>
          <a:p>
            <a:fld id="{DF80C75B-B97A-4FD2-8039-614289373DC3}" type="datetime1">
              <a:rPr lang="de-DE" smtClean="0"/>
              <a:t>28.09.2018</a:t>
            </a:fld>
            <a:endParaRPr lang="de-DE" dirty="0" smtClean="0"/>
          </a:p>
        </p:txBody>
      </p:sp>
      <p:sp>
        <p:nvSpPr>
          <p:cNvPr id="5" name="Foliennummernplatzhalter 4"/>
          <p:cNvSpPr>
            <a:spLocks noGrp="1"/>
          </p:cNvSpPr>
          <p:nvPr>
            <p:ph type="sldNum" sz="quarter" idx="17"/>
          </p:nvPr>
        </p:nvSpPr>
        <p:spPr/>
        <p:txBody>
          <a:bodyPr/>
          <a:lstStyle/>
          <a:p>
            <a:r>
              <a:rPr lang="de-DE" smtClean="0"/>
              <a:t>Page </a:t>
            </a:r>
            <a:fld id="{795659D1-D435-4DC4-B545-657E7139435F}" type="slidenum">
              <a:rPr lang="de-DE" smtClean="0"/>
              <a:pPr/>
              <a:t>13</a:t>
            </a:fld>
            <a:endParaRPr lang="de-DE" dirty="0"/>
          </a:p>
        </p:txBody>
      </p:sp>
      <p:sp>
        <p:nvSpPr>
          <p:cNvPr id="6" name="Fußzeilenplatzhalter 5"/>
          <p:cNvSpPr>
            <a:spLocks noGrp="1"/>
          </p:cNvSpPr>
          <p:nvPr>
            <p:ph type="ftr" sz="quarter" idx="18"/>
          </p:nvPr>
        </p:nvSpPr>
        <p:spPr/>
        <p:txBody>
          <a:bodyPr/>
          <a:lstStyle/>
          <a:p>
            <a:r>
              <a:rPr lang="de-DE" smtClean="0"/>
              <a:t>Christian Hirsch, Forschungsdaten- und Servicezentrum, Deutsche Bundesbank</a:t>
            </a:r>
            <a:endParaRPr lang="de-DE" dirty="0"/>
          </a:p>
        </p:txBody>
      </p:sp>
    </p:spTree>
    <p:extLst>
      <p:ext uri="{BB962C8B-B14F-4D97-AF65-F5344CB8AC3E}">
        <p14:creationId xmlns:p14="http://schemas.microsoft.com/office/powerpoint/2010/main" val="170723776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de-DE" dirty="0" smtClean="0"/>
              <a:t>Outline</a:t>
            </a:r>
            <a:endParaRPr lang="de-DE" dirty="0"/>
          </a:p>
        </p:txBody>
      </p:sp>
      <p:sp>
        <p:nvSpPr>
          <p:cNvPr id="8" name="Textplatzhalter 7"/>
          <p:cNvSpPr>
            <a:spLocks noGrp="1"/>
          </p:cNvSpPr>
          <p:nvPr>
            <p:ph type="body" sz="quarter" idx="15"/>
          </p:nvPr>
        </p:nvSpPr>
        <p:spPr>
          <a:xfrm>
            <a:off x="468000" y="989025"/>
            <a:ext cx="8208000" cy="4518000"/>
          </a:xfrm>
        </p:spPr>
        <p:txBody>
          <a:bodyPr>
            <a:normAutofit/>
          </a:bodyPr>
          <a:lstStyle/>
          <a:p>
            <a:pPr marL="0" indent="0">
              <a:buNone/>
            </a:pPr>
            <a:endParaRPr lang="de-DE" sz="1800" b="1" dirty="0" smtClean="0"/>
          </a:p>
          <a:p>
            <a:pPr marL="342900" indent="-342900">
              <a:buFont typeface="+mj-lt"/>
              <a:buAutoNum type="arabicParenR"/>
            </a:pPr>
            <a:r>
              <a:rPr lang="de-DE" sz="1800" b="1" dirty="0" smtClean="0"/>
              <a:t>Background</a:t>
            </a:r>
          </a:p>
          <a:p>
            <a:pPr marL="342900" indent="-342900">
              <a:buFont typeface="+mj-lt"/>
              <a:buAutoNum type="arabicParenR"/>
            </a:pPr>
            <a:endParaRPr lang="de-DE" sz="1800" b="1" dirty="0"/>
          </a:p>
          <a:p>
            <a:pPr marL="342900" indent="-342900">
              <a:buFont typeface="+mj-lt"/>
              <a:buAutoNum type="arabicParenR"/>
            </a:pPr>
            <a:r>
              <a:rPr lang="de-DE" sz="1800" b="1" dirty="0" smtClean="0"/>
              <a:t>INEXDA -  </a:t>
            </a:r>
            <a:r>
              <a:rPr lang="de-DE" sz="1800" b="1" dirty="0" err="1" smtClean="0"/>
              <a:t>the</a:t>
            </a:r>
            <a:r>
              <a:rPr lang="de-DE" sz="1800" b="1" dirty="0" smtClean="0"/>
              <a:t> granular </a:t>
            </a:r>
            <a:r>
              <a:rPr lang="de-DE" sz="1800" b="1" dirty="0" err="1" smtClean="0"/>
              <a:t>data</a:t>
            </a:r>
            <a:r>
              <a:rPr lang="de-DE" sz="1800" b="1" dirty="0" smtClean="0"/>
              <a:t> </a:t>
            </a:r>
            <a:r>
              <a:rPr lang="de-DE" sz="1800" b="1" dirty="0" err="1" smtClean="0"/>
              <a:t>network</a:t>
            </a:r>
            <a:endParaRPr lang="de-DE" sz="1800" b="1" dirty="0" smtClean="0"/>
          </a:p>
          <a:p>
            <a:pPr marL="0" indent="0">
              <a:buNone/>
            </a:pPr>
            <a:endParaRPr lang="de-DE" sz="1800" b="1" dirty="0"/>
          </a:p>
          <a:p>
            <a:pPr marL="342900" indent="-342900">
              <a:buFont typeface="+mj-lt"/>
              <a:buAutoNum type="arabicParenR" startAt="3"/>
            </a:pPr>
            <a:r>
              <a:rPr lang="de-DE" sz="1800" b="1" dirty="0" smtClean="0"/>
              <a:t>Work </a:t>
            </a:r>
            <a:r>
              <a:rPr lang="de-DE" sz="1800" b="1" dirty="0" err="1" smtClean="0"/>
              <a:t>programme</a:t>
            </a:r>
            <a:r>
              <a:rPr lang="de-DE" sz="1800" b="1" dirty="0" smtClean="0"/>
              <a:t> </a:t>
            </a:r>
            <a:r>
              <a:rPr lang="de-DE" sz="1800" b="1" dirty="0" err="1" smtClean="0"/>
              <a:t>for</a:t>
            </a:r>
            <a:r>
              <a:rPr lang="de-DE" sz="1800" b="1" dirty="0" smtClean="0"/>
              <a:t> </a:t>
            </a:r>
            <a:r>
              <a:rPr lang="de-DE" sz="1800" b="1" dirty="0" err="1" smtClean="0"/>
              <a:t>the</a:t>
            </a:r>
            <a:r>
              <a:rPr lang="de-DE" sz="1800" b="1" dirty="0" smtClean="0"/>
              <a:t> </a:t>
            </a:r>
            <a:r>
              <a:rPr lang="de-DE" sz="1800" b="1" dirty="0" err="1" smtClean="0"/>
              <a:t>first</a:t>
            </a:r>
            <a:r>
              <a:rPr lang="de-DE" sz="1800" b="1" dirty="0" smtClean="0"/>
              <a:t> </a:t>
            </a:r>
            <a:r>
              <a:rPr lang="de-DE" sz="1800" b="1" dirty="0" err="1" smtClean="0"/>
              <a:t>two</a:t>
            </a:r>
            <a:r>
              <a:rPr lang="de-DE" sz="1800" b="1" dirty="0" smtClean="0"/>
              <a:t> </a:t>
            </a:r>
            <a:r>
              <a:rPr lang="de-DE" sz="1800" b="1" dirty="0" err="1" smtClean="0"/>
              <a:t>years</a:t>
            </a:r>
            <a:endParaRPr lang="de-DE" sz="1800" b="1" dirty="0" smtClean="0"/>
          </a:p>
          <a:p>
            <a:pPr marL="342900" indent="-342900">
              <a:buFont typeface="+mj-lt"/>
              <a:buAutoNum type="arabicParenR" startAt="3"/>
            </a:pPr>
            <a:endParaRPr lang="de-DE" sz="1800" b="1" dirty="0"/>
          </a:p>
          <a:p>
            <a:pPr marL="342900" indent="-342900">
              <a:buFont typeface="+mj-lt"/>
              <a:buAutoNum type="arabicParenR" startAt="3"/>
            </a:pPr>
            <a:r>
              <a:rPr lang="de-DE" sz="1800" b="1" dirty="0" err="1"/>
              <a:t>Chronology</a:t>
            </a:r>
            <a:r>
              <a:rPr lang="de-DE" sz="1800" b="1" dirty="0"/>
              <a:t> </a:t>
            </a:r>
            <a:r>
              <a:rPr lang="de-DE" sz="1800" b="1" dirty="0" err="1"/>
              <a:t>of</a:t>
            </a:r>
            <a:r>
              <a:rPr lang="de-DE" sz="1800" b="1" dirty="0"/>
              <a:t> INEXDA </a:t>
            </a:r>
            <a:r>
              <a:rPr lang="de-DE" sz="1800" b="1" dirty="0" err="1" smtClean="0"/>
              <a:t>meetings</a:t>
            </a:r>
            <a:endParaRPr lang="de-DE" sz="1800" b="1" dirty="0" smtClean="0"/>
          </a:p>
          <a:p>
            <a:pPr marL="0" indent="0">
              <a:buNone/>
            </a:pPr>
            <a:endParaRPr lang="de-DE" sz="1800" b="1" dirty="0"/>
          </a:p>
          <a:p>
            <a:pPr marL="342900" indent="-342900">
              <a:buFont typeface="+mj-lt"/>
              <a:buAutoNum type="arabicParenR" startAt="5"/>
            </a:pPr>
            <a:r>
              <a:rPr lang="de-DE" sz="1800" b="1" dirty="0" err="1" smtClean="0"/>
              <a:t>Conclusion</a:t>
            </a:r>
            <a:endParaRPr lang="de-DE" sz="1800" b="1" dirty="0"/>
          </a:p>
          <a:p>
            <a:pPr marL="342900" indent="-342900">
              <a:buFont typeface="+mj-lt"/>
              <a:buAutoNum type="arabicParenR" startAt="5"/>
            </a:pPr>
            <a:endParaRPr lang="de-DE" sz="1800" b="1" dirty="0" smtClean="0"/>
          </a:p>
          <a:p>
            <a:pPr marL="342900" indent="-342900">
              <a:buFont typeface="+mj-lt"/>
              <a:buAutoNum type="arabicParenR" startAt="5"/>
            </a:pPr>
            <a:r>
              <a:rPr lang="de-DE" sz="1800" b="1" dirty="0" smtClean="0"/>
              <a:t>References</a:t>
            </a:r>
            <a:endParaRPr lang="de-DE" sz="1800" b="1" dirty="0"/>
          </a:p>
        </p:txBody>
      </p:sp>
      <p:sp>
        <p:nvSpPr>
          <p:cNvPr id="4" name="Foliennummernplatzhalter 3"/>
          <p:cNvSpPr>
            <a:spLocks noGrp="1"/>
          </p:cNvSpPr>
          <p:nvPr>
            <p:ph type="sldNum" sz="quarter" idx="4"/>
          </p:nvPr>
        </p:nvSpPr>
        <p:spPr/>
        <p:txBody>
          <a:bodyPr/>
          <a:lstStyle/>
          <a:p>
            <a:r>
              <a:rPr lang="de-DE" dirty="0" smtClean="0"/>
              <a:t>Page </a:t>
            </a:r>
            <a:fld id="{795659D1-D435-4DC4-B545-657E7139435F}" type="slidenum">
              <a:rPr lang="de-DE" smtClean="0"/>
              <a:pPr/>
              <a:t>2</a:t>
            </a:fld>
            <a:endParaRPr lang="de-DE" dirty="0"/>
          </a:p>
        </p:txBody>
      </p:sp>
      <p:sp>
        <p:nvSpPr>
          <p:cNvPr id="5" name="Datumsplatzhalter 4"/>
          <p:cNvSpPr>
            <a:spLocks noGrp="1"/>
          </p:cNvSpPr>
          <p:nvPr>
            <p:ph type="dt" sz="half" idx="2"/>
          </p:nvPr>
        </p:nvSpPr>
        <p:spPr/>
        <p:txBody>
          <a:bodyPr/>
          <a:lstStyle/>
          <a:p>
            <a:fld id="{341F5ACC-A3A0-46A6-AEDB-3C7B0316B2BF}" type="datetime1">
              <a:rPr lang="de-DE" smtClean="0"/>
              <a:t>28.09.2018</a:t>
            </a:fld>
            <a:endParaRPr lang="de-DE" dirty="0"/>
          </a:p>
        </p:txBody>
      </p:sp>
      <p:sp>
        <p:nvSpPr>
          <p:cNvPr id="6" name="Fußzeilenplatzhalter 5"/>
          <p:cNvSpPr>
            <a:spLocks noGrp="1"/>
          </p:cNvSpPr>
          <p:nvPr>
            <p:ph type="ftr" sz="quarter" idx="3"/>
          </p:nvPr>
        </p:nvSpPr>
        <p:spPr/>
        <p:txBody>
          <a:bodyPr/>
          <a:lstStyle/>
          <a:p>
            <a:r>
              <a:rPr lang="de-DE" smtClean="0"/>
              <a:t>Christian Hirsch, Forschungsdaten- und Servicezentrum, Deutsche Bundesbank</a:t>
            </a:r>
            <a:endParaRPr lang="de-DE" dirty="0"/>
          </a:p>
        </p:txBody>
      </p:sp>
    </p:spTree>
    <p:extLst>
      <p:ext uri="{BB962C8B-B14F-4D97-AF65-F5344CB8AC3E}">
        <p14:creationId xmlns:p14="http://schemas.microsoft.com/office/powerpoint/2010/main" val="320827329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Background</a:t>
            </a:r>
            <a:r>
              <a:rPr lang="de-DE" dirty="0"/>
              <a:t/>
            </a:r>
            <a:br>
              <a:rPr lang="de-DE" dirty="0"/>
            </a:br>
            <a:endParaRPr lang="de-DE" dirty="0"/>
          </a:p>
        </p:txBody>
      </p:sp>
      <p:sp>
        <p:nvSpPr>
          <p:cNvPr id="3" name="Textplatzhalter 2"/>
          <p:cNvSpPr>
            <a:spLocks noGrp="1"/>
          </p:cNvSpPr>
          <p:nvPr>
            <p:ph type="body" sz="quarter" idx="15"/>
          </p:nvPr>
        </p:nvSpPr>
        <p:spPr>
          <a:xfrm>
            <a:off x="395999" y="1008074"/>
            <a:ext cx="8624175" cy="5021251"/>
          </a:xfrm>
        </p:spPr>
        <p:txBody>
          <a:bodyPr>
            <a:normAutofit fontScale="92500" lnSpcReduction="10000"/>
          </a:bodyPr>
          <a:lstStyle/>
          <a:p>
            <a:pPr>
              <a:buFont typeface="Arial" panose="020B0604020202020204" pitchFamily="34" charset="0"/>
              <a:buChar char="•"/>
            </a:pPr>
            <a:r>
              <a:rPr lang="en-US" sz="1800" b="1" dirty="0" smtClean="0">
                <a:latin typeface="Arial" panose="020B0604020202020204" pitchFamily="34" charset="0"/>
                <a:cs typeface="Arial" panose="020B0604020202020204" pitchFamily="34" charset="0"/>
              </a:rPr>
              <a:t>IFC report on data-sharing: issues and good practices between statistical and supervisory authorities (2015). </a:t>
            </a:r>
          </a:p>
          <a:p>
            <a:pPr>
              <a:buFont typeface="Arial" panose="020B0604020202020204" pitchFamily="34" charset="0"/>
              <a:buChar char="•"/>
            </a:pPr>
            <a:endParaRPr lang="en-GB" sz="1800" b="1" dirty="0" smtClean="0"/>
          </a:p>
          <a:p>
            <a:pPr>
              <a:buFont typeface="Arial" panose="020B0604020202020204" pitchFamily="34" charset="0"/>
              <a:buChar char="•"/>
            </a:pPr>
            <a:r>
              <a:rPr lang="en-GB" sz="1800" b="1" dirty="0" smtClean="0"/>
              <a:t>IFC </a:t>
            </a:r>
            <a:r>
              <a:rPr lang="en-GB" sz="1800" b="1" dirty="0"/>
              <a:t>Report on the sharing of micro data – a central bank perspective </a:t>
            </a:r>
            <a:r>
              <a:rPr lang="en-GB" sz="1800" dirty="0" smtClean="0"/>
              <a:t>(</a:t>
            </a:r>
            <a:r>
              <a:rPr lang="en-US" altLang="de-DE" sz="1800" b="1" dirty="0" smtClean="0">
                <a:cs typeface="Arial" panose="020B0604020202020204" pitchFamily="34" charset="0"/>
              </a:rPr>
              <a:t>2016).</a:t>
            </a:r>
            <a:endParaRPr lang="en-US" altLang="de-DE" sz="1800" dirty="0">
              <a:cs typeface="Arial" panose="020B0604020202020204" pitchFamily="34" charset="0"/>
            </a:endParaRPr>
          </a:p>
          <a:p>
            <a:pPr>
              <a:buFont typeface="Arial" panose="020B0604020202020204" pitchFamily="34" charset="0"/>
              <a:buChar char="•"/>
            </a:pPr>
            <a:endParaRPr lang="en-US" sz="1800" b="1" dirty="0">
              <a:latin typeface="Arial" panose="020B0604020202020204" pitchFamily="34" charset="0"/>
              <a:cs typeface="Arial" panose="020B0604020202020204" pitchFamily="34" charset="0"/>
            </a:endParaRPr>
          </a:p>
          <a:p>
            <a:pPr>
              <a:buFont typeface="Arial" panose="020B0604020202020204" pitchFamily="34" charset="0"/>
              <a:buChar char="•"/>
            </a:pPr>
            <a:r>
              <a:rPr lang="en-US" sz="1800" b="1" dirty="0" smtClean="0">
                <a:latin typeface="Arial" panose="020B0604020202020204" pitchFamily="34" charset="0"/>
                <a:cs typeface="Arial" panose="020B0604020202020204" pitchFamily="34" charset="0"/>
              </a:rPr>
              <a:t>Recommendation </a:t>
            </a:r>
            <a:r>
              <a:rPr lang="en-US" sz="1800" b="1" dirty="0">
                <a:latin typeface="Arial" panose="020B0604020202020204" pitchFamily="34" charset="0"/>
                <a:cs typeface="Arial" panose="020B0604020202020204" pitchFamily="34" charset="0"/>
              </a:rPr>
              <a:t># II.20 of the G20 Data Gaps </a:t>
            </a:r>
            <a:r>
              <a:rPr lang="en-US" sz="1800" b="1" dirty="0" smtClean="0">
                <a:latin typeface="Arial" panose="020B0604020202020204" pitchFamily="34" charset="0"/>
                <a:cs typeface="Arial" panose="020B0604020202020204" pitchFamily="34" charset="0"/>
              </a:rPr>
              <a:t>Initiative (</a:t>
            </a:r>
            <a:r>
              <a:rPr lang="en-US" altLang="de-DE" sz="1800" b="1" dirty="0" smtClean="0">
                <a:latin typeface="Arial" panose="020B0604020202020204" pitchFamily="34" charset="0"/>
                <a:cs typeface="Arial" panose="020B0604020202020204" pitchFamily="34" charset="0"/>
              </a:rPr>
              <a:t>2016).</a:t>
            </a:r>
            <a:r>
              <a:rPr lang="en-GB" sz="1800" dirty="0"/>
              <a:t>	</a:t>
            </a:r>
            <a:r>
              <a:rPr lang="en-GB" sz="1800" dirty="0" smtClean="0"/>
              <a:t> </a:t>
            </a:r>
          </a:p>
          <a:p>
            <a:pPr marL="361950" indent="-180975">
              <a:buFont typeface="Arial" panose="020B0604020202020204" pitchFamily="34" charset="0"/>
              <a:buChar char="•"/>
            </a:pPr>
            <a:r>
              <a:rPr lang="en-GB" sz="1800" i="1" dirty="0" smtClean="0"/>
              <a:t>The </a:t>
            </a:r>
            <a:r>
              <a:rPr lang="en-GB" sz="1800" i="1" dirty="0"/>
              <a:t>IAG and G-20 economies to promote and encourage the exchange of data and metadata among and within G-20 economies, and with international agencies, to improve the quality (e.g., consistency) of data, and availability for policy use. The G-20 economies are also encouraged to increase the sharing and accessibility of granular data, if needed by revisiting existing confidentiality constraints. </a:t>
            </a:r>
            <a:endParaRPr lang="en-GB" sz="1800" i="1" dirty="0" smtClean="0"/>
          </a:p>
          <a:p>
            <a:pPr marL="340618" lvl="1" indent="0">
              <a:buNone/>
            </a:pPr>
            <a:r>
              <a:rPr lang="en-GB" sz="600" dirty="0" smtClean="0"/>
              <a:t>(</a:t>
            </a:r>
            <a:r>
              <a:rPr lang="en-US" altLang="de-DE" sz="900" dirty="0" smtClean="0">
                <a:latin typeface="Calibri" pitchFamily="34" charset="0"/>
                <a:ea typeface="ＭＳ Ｐゴシック" pitchFamily="34" charset="-128"/>
              </a:rPr>
              <a:t>Source</a:t>
            </a:r>
            <a:r>
              <a:rPr lang="en-US" altLang="de-DE" sz="900" dirty="0">
                <a:latin typeface="Calibri" pitchFamily="34" charset="0"/>
                <a:ea typeface="ＭＳ Ｐゴシック" pitchFamily="34" charset="-128"/>
              </a:rPr>
              <a:t>: G-20 DGI-2 First Progress Report (</a:t>
            </a:r>
            <a:r>
              <a:rPr lang="en-US" altLang="de-DE" sz="900" dirty="0" smtClean="0">
                <a:latin typeface="Calibri" pitchFamily="34" charset="0"/>
                <a:ea typeface="ＭＳ Ｐゴシック" pitchFamily="34" charset="-128"/>
              </a:rPr>
              <a:t>2016</a:t>
            </a:r>
            <a:r>
              <a:rPr lang="en-US" altLang="de-DE" sz="600" dirty="0">
                <a:latin typeface="Calibri" pitchFamily="34" charset="0"/>
                <a:ea typeface="ＭＳ Ｐゴシック" pitchFamily="34" charset="-128"/>
              </a:rPr>
              <a:t>)</a:t>
            </a:r>
            <a:endParaRPr lang="en-US" altLang="de-DE" sz="600" dirty="0">
              <a:latin typeface="Arial" panose="020B0604020202020204" pitchFamily="34" charset="0"/>
              <a:cs typeface="Arial" panose="020B0604020202020204" pitchFamily="34" charset="0"/>
            </a:endParaRPr>
          </a:p>
          <a:p>
            <a:pPr marL="319285" lvl="2" indent="0">
              <a:buNone/>
            </a:pPr>
            <a:endParaRPr lang="en-US" altLang="de-DE" sz="1800" dirty="0" smtClean="0">
              <a:latin typeface="Arial" panose="020B0604020202020204" pitchFamily="34" charset="0"/>
              <a:cs typeface="Arial" panose="020B0604020202020204" pitchFamily="34" charset="0"/>
            </a:endParaRPr>
          </a:p>
          <a:p>
            <a:pPr>
              <a:buFont typeface="Arial" panose="020B0604020202020204" pitchFamily="34" charset="0"/>
              <a:buChar char="•"/>
            </a:pPr>
            <a:r>
              <a:rPr lang="en-US" altLang="de-DE" sz="1800" b="1" dirty="0" smtClean="0"/>
              <a:t>W</a:t>
            </a:r>
            <a:r>
              <a:rPr lang="en-US" sz="1800" b="1" dirty="0" smtClean="0"/>
              <a:t>orkshop </a:t>
            </a:r>
            <a:r>
              <a:rPr lang="en-US" sz="1800" b="1" dirty="0"/>
              <a:t>on data sharing </a:t>
            </a:r>
            <a:r>
              <a:rPr lang="en-US" sz="1800" b="1" dirty="0" smtClean="0"/>
              <a:t>in Frankfurt am Main (2017).</a:t>
            </a:r>
            <a:endParaRPr lang="en-US" altLang="de-DE" sz="1800" b="1" dirty="0">
              <a:cs typeface="Arial" panose="020B0604020202020204" pitchFamily="34" charset="0"/>
            </a:endParaRPr>
          </a:p>
          <a:p>
            <a:pPr lvl="1"/>
            <a:r>
              <a:rPr lang="en-US" sz="1800" dirty="0"/>
              <a:t>The workshop benefited from the contributions of almost 90 participants, from G20 economies, international organizations, non-G20 FSB member economies and other non-G20 jurisdictions</a:t>
            </a:r>
            <a:r>
              <a:rPr lang="en-US" sz="1800" dirty="0" smtClean="0"/>
              <a:t>.</a:t>
            </a:r>
          </a:p>
          <a:p>
            <a:pPr lvl="1"/>
            <a:r>
              <a:rPr lang="en-US" sz="1800" dirty="0" smtClean="0"/>
              <a:t>Recommendations concluded at the workshop were subsequently endorsed </a:t>
            </a:r>
            <a:r>
              <a:rPr lang="en-US" sz="1800" dirty="0"/>
              <a:t>by the FMCBG and G20 leaders in the Hamburg Action </a:t>
            </a:r>
            <a:r>
              <a:rPr lang="en-US" sz="1800" dirty="0" smtClean="0"/>
              <a:t>Plan.</a:t>
            </a:r>
            <a:endParaRPr lang="en-US" altLang="de-DE" sz="1800" dirty="0">
              <a:latin typeface="Arial" panose="020B0604020202020204" pitchFamily="34" charset="0"/>
              <a:cs typeface="Arial" panose="020B0604020202020204" pitchFamily="34" charset="0"/>
            </a:endParaRPr>
          </a:p>
          <a:p>
            <a:endParaRPr lang="de-DE" dirty="0"/>
          </a:p>
        </p:txBody>
      </p:sp>
      <p:sp>
        <p:nvSpPr>
          <p:cNvPr id="4" name="Foliennummernplatzhalter 3"/>
          <p:cNvSpPr>
            <a:spLocks noGrp="1"/>
          </p:cNvSpPr>
          <p:nvPr>
            <p:ph type="sldNum" sz="quarter" idx="4"/>
          </p:nvPr>
        </p:nvSpPr>
        <p:spPr/>
        <p:txBody>
          <a:bodyPr/>
          <a:lstStyle/>
          <a:p>
            <a:r>
              <a:rPr lang="de-DE" smtClean="0"/>
              <a:t>Page </a:t>
            </a:r>
            <a:fld id="{795659D1-D435-4DC4-B545-657E7139435F}" type="slidenum">
              <a:rPr lang="de-DE" smtClean="0"/>
              <a:pPr/>
              <a:t>3</a:t>
            </a:fld>
            <a:endParaRPr lang="de-DE" dirty="0"/>
          </a:p>
        </p:txBody>
      </p:sp>
      <p:sp>
        <p:nvSpPr>
          <p:cNvPr id="5" name="Datumsplatzhalter 4"/>
          <p:cNvSpPr>
            <a:spLocks noGrp="1"/>
          </p:cNvSpPr>
          <p:nvPr>
            <p:ph type="dt" sz="half" idx="2"/>
          </p:nvPr>
        </p:nvSpPr>
        <p:spPr/>
        <p:txBody>
          <a:bodyPr/>
          <a:lstStyle/>
          <a:p>
            <a:fld id="{1EECF6D7-3775-4A96-8E44-1C6D24A3DAC5}" type="datetime1">
              <a:rPr lang="de-DE" smtClean="0"/>
              <a:t>28.09.2018</a:t>
            </a:fld>
            <a:endParaRPr lang="de-DE" dirty="0"/>
          </a:p>
        </p:txBody>
      </p:sp>
      <p:sp>
        <p:nvSpPr>
          <p:cNvPr id="6" name="Fußzeilenplatzhalter 5"/>
          <p:cNvSpPr>
            <a:spLocks noGrp="1"/>
          </p:cNvSpPr>
          <p:nvPr>
            <p:ph type="ftr" sz="quarter" idx="3"/>
          </p:nvPr>
        </p:nvSpPr>
        <p:spPr/>
        <p:txBody>
          <a:bodyPr/>
          <a:lstStyle/>
          <a:p>
            <a:r>
              <a:rPr lang="de-DE" smtClean="0"/>
              <a:t>Christian Hirsch, Forschungsdaten- und Servicezentrum, Deutsche Bundesbank</a:t>
            </a:r>
            <a:endParaRPr lang="de-DE" dirty="0"/>
          </a:p>
        </p:txBody>
      </p:sp>
    </p:spTree>
    <p:extLst>
      <p:ext uri="{BB962C8B-B14F-4D97-AF65-F5344CB8AC3E}">
        <p14:creationId xmlns:p14="http://schemas.microsoft.com/office/powerpoint/2010/main" val="135446505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platzhalter 2"/>
          <p:cNvSpPr>
            <a:spLocks noGrp="1"/>
          </p:cNvSpPr>
          <p:nvPr>
            <p:ph type="body" sz="quarter" idx="15"/>
          </p:nvPr>
        </p:nvSpPr>
        <p:spPr/>
        <p:txBody>
          <a:bodyPr/>
          <a:lstStyle/>
          <a:p>
            <a:pPr marL="0" indent="0">
              <a:buNone/>
            </a:pPr>
            <a:endParaRPr lang="de-DE" dirty="0"/>
          </a:p>
          <a:p>
            <a:pPr>
              <a:buFont typeface="Arial" panose="020B0604020202020204" pitchFamily="34" charset="0"/>
              <a:buChar char="•"/>
            </a:pPr>
            <a:r>
              <a:rPr lang="de-DE" sz="1800" dirty="0" smtClean="0"/>
              <a:t>On 6th </a:t>
            </a:r>
            <a:r>
              <a:rPr lang="de-DE" sz="1800" dirty="0" err="1" smtClean="0"/>
              <a:t>January</a:t>
            </a:r>
            <a:r>
              <a:rPr lang="de-DE" sz="1800" dirty="0" smtClean="0"/>
              <a:t> 2017,</a:t>
            </a:r>
          </a:p>
          <a:p>
            <a:pPr>
              <a:buFont typeface="Arial" panose="020B0604020202020204" pitchFamily="34" charset="0"/>
              <a:buChar char="•"/>
            </a:pPr>
            <a:endParaRPr lang="de-DE" sz="1800" dirty="0"/>
          </a:p>
          <a:p>
            <a:pPr>
              <a:buFont typeface="Arial" panose="020B0604020202020204" pitchFamily="34" charset="0"/>
              <a:buChar char="•"/>
            </a:pPr>
            <a:endParaRPr lang="de-DE" sz="1800" dirty="0" smtClean="0"/>
          </a:p>
          <a:p>
            <a:pPr marL="0" indent="0">
              <a:lnSpc>
                <a:spcPct val="150000"/>
              </a:lnSpc>
              <a:buNone/>
            </a:pPr>
            <a:endParaRPr lang="de-DE" sz="1800" dirty="0" smtClean="0"/>
          </a:p>
          <a:p>
            <a:pPr>
              <a:buFont typeface="Arial" panose="020B0604020202020204" pitchFamily="34" charset="0"/>
              <a:buChar char="•"/>
            </a:pPr>
            <a:r>
              <a:rPr lang="en-US" sz="1800" kern="0" dirty="0"/>
              <a:t>have launched the </a:t>
            </a:r>
            <a:r>
              <a:rPr lang="en-US" sz="1800" b="1" kern="0" dirty="0"/>
              <a:t>I</a:t>
            </a:r>
            <a:r>
              <a:rPr lang="en-US" sz="1800" kern="0" dirty="0"/>
              <a:t>nternational </a:t>
            </a:r>
            <a:r>
              <a:rPr lang="en-US" sz="1800" b="1" kern="0" dirty="0"/>
              <a:t>N</a:t>
            </a:r>
            <a:r>
              <a:rPr lang="en-US" sz="1800" kern="0" dirty="0"/>
              <a:t>etwork of </a:t>
            </a:r>
            <a:r>
              <a:rPr lang="en-US" sz="1800" b="1" kern="0" dirty="0"/>
              <a:t>Ex</a:t>
            </a:r>
            <a:r>
              <a:rPr lang="en-US" sz="1800" kern="0" dirty="0"/>
              <a:t>changing Experiences on Statistical Handling of Granular </a:t>
            </a:r>
            <a:r>
              <a:rPr lang="en-US" sz="1800" b="1" kern="0" dirty="0"/>
              <a:t>Da</a:t>
            </a:r>
            <a:r>
              <a:rPr lang="en-US" sz="1800" kern="0" dirty="0"/>
              <a:t>ta (INEXDA), an international cooperative project to declare their willingness to further strengthen their </a:t>
            </a:r>
            <a:r>
              <a:rPr lang="en-US" sz="1800" kern="0" dirty="0" smtClean="0"/>
              <a:t>cooperation.</a:t>
            </a:r>
          </a:p>
          <a:p>
            <a:pPr>
              <a:buFont typeface="Arial" panose="020B0604020202020204" pitchFamily="34" charset="0"/>
              <a:buChar char="•"/>
            </a:pPr>
            <a:endParaRPr lang="en-US" sz="1800" kern="0" dirty="0"/>
          </a:p>
          <a:p>
            <a:pPr>
              <a:buFont typeface="Arial" panose="020B0604020202020204" pitchFamily="34" charset="0"/>
              <a:buChar char="•"/>
            </a:pPr>
            <a:r>
              <a:rPr lang="en-US" sz="1800" kern="0" dirty="0" smtClean="0"/>
              <a:t>Since </a:t>
            </a:r>
            <a:r>
              <a:rPr lang="en-US" sz="1800" kern="0" dirty="0"/>
              <a:t>its foundation, the following institutions have joined INEXDA as </a:t>
            </a:r>
            <a:r>
              <a:rPr lang="en-US" sz="1800" kern="0" dirty="0" smtClean="0"/>
              <a:t>members:</a:t>
            </a:r>
          </a:p>
          <a:p>
            <a:pPr>
              <a:buFont typeface="Arial" panose="020B0604020202020204" pitchFamily="34" charset="0"/>
              <a:buChar char="•"/>
            </a:pPr>
            <a:endParaRPr lang="en-US" sz="1800" kern="0" dirty="0"/>
          </a:p>
        </p:txBody>
      </p:sp>
      <p:sp>
        <p:nvSpPr>
          <p:cNvPr id="4" name="Foliennummernplatzhalter 3"/>
          <p:cNvSpPr>
            <a:spLocks noGrp="1"/>
          </p:cNvSpPr>
          <p:nvPr>
            <p:ph type="sldNum" sz="quarter" idx="4"/>
          </p:nvPr>
        </p:nvSpPr>
        <p:spPr/>
        <p:txBody>
          <a:bodyPr/>
          <a:lstStyle/>
          <a:p>
            <a:r>
              <a:rPr lang="de-DE" smtClean="0"/>
              <a:t>Page </a:t>
            </a:r>
            <a:fld id="{795659D1-D435-4DC4-B545-657E7139435F}" type="slidenum">
              <a:rPr lang="de-DE" smtClean="0"/>
              <a:pPr/>
              <a:t>4</a:t>
            </a:fld>
            <a:endParaRPr lang="de-DE" dirty="0"/>
          </a:p>
        </p:txBody>
      </p:sp>
      <p:sp>
        <p:nvSpPr>
          <p:cNvPr id="5" name="Datumsplatzhalter 4"/>
          <p:cNvSpPr>
            <a:spLocks noGrp="1"/>
          </p:cNvSpPr>
          <p:nvPr>
            <p:ph type="dt" sz="half" idx="2"/>
          </p:nvPr>
        </p:nvSpPr>
        <p:spPr/>
        <p:txBody>
          <a:bodyPr/>
          <a:lstStyle/>
          <a:p>
            <a:fld id="{77B36F24-3D4E-4EC7-91AC-CC36264335F9}" type="datetime1">
              <a:rPr lang="de-DE" smtClean="0"/>
              <a:t>28.09.2018</a:t>
            </a:fld>
            <a:endParaRPr lang="de-DE" dirty="0"/>
          </a:p>
        </p:txBody>
      </p:sp>
      <p:sp>
        <p:nvSpPr>
          <p:cNvPr id="6" name="Fußzeilenplatzhalter 5"/>
          <p:cNvSpPr>
            <a:spLocks noGrp="1"/>
          </p:cNvSpPr>
          <p:nvPr>
            <p:ph type="ftr" sz="quarter" idx="3"/>
          </p:nvPr>
        </p:nvSpPr>
        <p:spPr/>
        <p:txBody>
          <a:bodyPr/>
          <a:lstStyle/>
          <a:p>
            <a:r>
              <a:rPr lang="de-DE" smtClean="0"/>
              <a:t>Christian Hirsch, Forschungsdaten- und Servicezentrum, Deutsche Bundesbank</a:t>
            </a:r>
            <a:endParaRPr lang="de-DE" dirty="0"/>
          </a:p>
        </p:txBody>
      </p:sp>
      <p:pic>
        <p:nvPicPr>
          <p:cNvPr id="7"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58818" y="136760"/>
            <a:ext cx="1344949" cy="6157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nvGrpSpPr>
          <p:cNvPr id="8" name="Gruppieren 7"/>
          <p:cNvGrpSpPr/>
          <p:nvPr/>
        </p:nvGrpSpPr>
        <p:grpSpPr>
          <a:xfrm>
            <a:off x="420623" y="2033518"/>
            <a:ext cx="8175115" cy="616018"/>
            <a:chOff x="496823" y="2523030"/>
            <a:chExt cx="8175115" cy="616018"/>
          </a:xfrm>
        </p:grpSpPr>
        <p:pic>
          <p:nvPicPr>
            <p:cNvPr id="9" name="Picture 24" descr="Image result for bundesbank">
              <a:hlinkClick r:id="rId4"/>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7172326" y="2523030"/>
              <a:ext cx="1499612" cy="570014"/>
            </a:xfrm>
            <a:prstGeom prst="rect">
              <a:avLst/>
            </a:prstGeom>
            <a:noFill/>
            <a:extLst/>
          </p:spPr>
        </p:pic>
        <p:pic>
          <p:nvPicPr>
            <p:cNvPr id="10" name="Picture 30" descr="Image result for banque de france">
              <a:hlinkClick r:id="rId6"/>
            </p:cNvPr>
            <p:cNvPicPr>
              <a:picLocks noChangeAspect="1" noChangeArrowheads="1"/>
            </p:cNvPicPr>
            <p:nvPr/>
          </p:nvPicPr>
          <p:blipFill rotWithShape="1">
            <a:blip r:embed="rId7" cstate="print">
              <a:extLst>
                <a:ext uri="{28A0092B-C50C-407E-A947-70E740481C1C}">
                  <a14:useLocalDpi xmlns:a14="http://schemas.microsoft.com/office/drawing/2010/main" val="0"/>
                </a:ext>
              </a:extLst>
            </a:blip>
            <a:srcRect/>
            <a:stretch/>
          </p:blipFill>
          <p:spPr bwMode="auto">
            <a:xfrm>
              <a:off x="1547662" y="2591527"/>
              <a:ext cx="1367177" cy="547521"/>
            </a:xfrm>
            <a:prstGeom prst="rect">
              <a:avLst/>
            </a:prstGeom>
            <a:solidFill>
              <a:schemeClr val="bg1">
                <a:lumMod val="95000"/>
              </a:schemeClr>
            </a:solidFill>
            <a:extLst/>
          </p:spPr>
        </p:pic>
        <p:pic>
          <p:nvPicPr>
            <p:cNvPr id="11" name="Picture 26" descr="Image result for Banca d’Italia">
              <a:hlinkClick r:id="rId8"/>
            </p:cNvPr>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496823" y="2591527"/>
              <a:ext cx="810670" cy="498290"/>
            </a:xfrm>
            <a:prstGeom prst="rect">
              <a:avLst/>
            </a:prstGeom>
            <a:noFill/>
            <a:extLst/>
          </p:spPr>
        </p:pic>
        <p:pic>
          <p:nvPicPr>
            <p:cNvPr id="12" name="Grafik 11"/>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2988965" y="2605307"/>
              <a:ext cx="2056830" cy="519959"/>
            </a:xfrm>
            <a:prstGeom prst="rect">
              <a:avLst/>
            </a:prstGeom>
          </p:spPr>
        </p:pic>
        <p:pic>
          <p:nvPicPr>
            <p:cNvPr id="13" name="Grafik 12"/>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5115702" y="2623130"/>
              <a:ext cx="1972386" cy="435084"/>
            </a:xfrm>
            <a:prstGeom prst="rect">
              <a:avLst/>
            </a:prstGeom>
          </p:spPr>
        </p:pic>
      </p:grpSp>
      <p:pic>
        <p:nvPicPr>
          <p:cNvPr id="14" name="Picture 8" descr="Image result for banco de espana logo">
            <a:hlinkClick r:id="rId12"/>
          </p:cNvPr>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578308" y="4871130"/>
            <a:ext cx="1560014" cy="780697"/>
          </a:xfrm>
          <a:prstGeom prst="rect">
            <a:avLst/>
          </a:prstGeom>
          <a:noFill/>
          <a:extLst>
            <a:ext uri="{909E8E84-426E-40DD-AFC4-6F175D3DCCD1}">
              <a14:hiddenFill xmlns:a14="http://schemas.microsoft.com/office/drawing/2010/main">
                <a:solidFill>
                  <a:srgbClr val="FFFFFF"/>
                </a:solidFill>
              </a14:hiddenFill>
            </a:ext>
          </a:extLst>
        </p:spPr>
      </p:pic>
      <p:pic>
        <p:nvPicPr>
          <p:cNvPr id="15" name="Picture 11" descr="logo"/>
          <p:cNvPicPr>
            <a:picLocks noChangeAspect="1" noChangeArrowheads="1"/>
          </p:cNvPicPr>
          <p:nvPr/>
        </p:nvPicPr>
        <p:blipFill>
          <a:blip r:embed="rId14" cstate="print"/>
          <a:srcRect/>
          <a:stretch>
            <a:fillRect/>
          </a:stretch>
        </p:blipFill>
        <p:spPr bwMode="auto">
          <a:xfrm>
            <a:off x="2449853" y="4870627"/>
            <a:ext cx="1585117" cy="781200"/>
          </a:xfrm>
          <a:prstGeom prst="rect">
            <a:avLst/>
          </a:prstGeom>
          <a:noFill/>
          <a:ln w="9525">
            <a:noFill/>
            <a:miter lim="800000"/>
            <a:headEnd/>
            <a:tailEnd/>
          </a:ln>
        </p:spPr>
      </p:pic>
      <p:pic>
        <p:nvPicPr>
          <p:cNvPr id="1026" name="Picture 2"/>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4338637" y="4985002"/>
            <a:ext cx="2162175" cy="5524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7" name="Picture 3"/>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6753225" y="4851634"/>
            <a:ext cx="1971675" cy="80019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90497934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err="1" smtClean="0"/>
              <a:t>INEXDA`s</a:t>
            </a:r>
            <a:r>
              <a:rPr lang="de-DE" dirty="0" smtClean="0"/>
              <a:t> </a:t>
            </a:r>
            <a:r>
              <a:rPr lang="de-DE" dirty="0" err="1" smtClean="0"/>
              <a:t>objective</a:t>
            </a:r>
            <a:r>
              <a:rPr lang="de-DE" dirty="0"/>
              <a:t/>
            </a:r>
            <a:br>
              <a:rPr lang="de-DE" dirty="0"/>
            </a:br>
            <a:endParaRPr lang="de-DE" dirty="0"/>
          </a:p>
        </p:txBody>
      </p:sp>
      <p:sp>
        <p:nvSpPr>
          <p:cNvPr id="3" name="Textplatzhalter 2"/>
          <p:cNvSpPr>
            <a:spLocks noGrp="1"/>
          </p:cNvSpPr>
          <p:nvPr>
            <p:ph type="body" sz="quarter" idx="15"/>
          </p:nvPr>
        </p:nvSpPr>
        <p:spPr>
          <a:xfrm>
            <a:off x="395999" y="1169999"/>
            <a:ext cx="8624175" cy="4821225"/>
          </a:xfrm>
        </p:spPr>
        <p:txBody>
          <a:bodyPr>
            <a:normAutofit/>
          </a:bodyPr>
          <a:lstStyle/>
          <a:p>
            <a:pPr>
              <a:buFont typeface="Arial" panose="020B0604020202020204" pitchFamily="34" charset="0"/>
              <a:buChar char="•"/>
            </a:pPr>
            <a:r>
              <a:rPr lang="en-US" sz="2000" dirty="0"/>
              <a:t>INEXDA aims at</a:t>
            </a:r>
          </a:p>
          <a:p>
            <a:pPr lvl="1"/>
            <a:r>
              <a:rPr lang="en-US" sz="2000" dirty="0"/>
              <a:t>investigating possibilities to </a:t>
            </a:r>
            <a:r>
              <a:rPr lang="en-US" sz="2000" dirty="0" err="1"/>
              <a:t>harmonise</a:t>
            </a:r>
            <a:r>
              <a:rPr lang="en-US" sz="2000" dirty="0"/>
              <a:t> access procedures and metadata structures,</a:t>
            </a:r>
          </a:p>
          <a:p>
            <a:pPr lvl="1"/>
            <a:endParaRPr lang="en-US" sz="2000" dirty="0"/>
          </a:p>
          <a:p>
            <a:pPr lvl="1"/>
            <a:r>
              <a:rPr lang="en-US" sz="2000" dirty="0"/>
              <a:t>developing comparable structures of existing data and,</a:t>
            </a:r>
          </a:p>
          <a:p>
            <a:pPr lvl="1"/>
            <a:endParaRPr lang="en-US" sz="2000" dirty="0"/>
          </a:p>
          <a:p>
            <a:pPr lvl="1"/>
            <a:r>
              <a:rPr lang="en-US" sz="2000" dirty="0"/>
              <a:t>further fostering efficiency of statistical work with granular data. </a:t>
            </a:r>
          </a:p>
          <a:p>
            <a:pPr marL="0" indent="0">
              <a:buNone/>
            </a:pPr>
            <a:endParaRPr lang="en-US" sz="2000" dirty="0"/>
          </a:p>
          <a:p>
            <a:pPr>
              <a:buFont typeface="Arial" panose="020B0604020202020204" pitchFamily="34" charset="0"/>
              <a:buChar char="•"/>
            </a:pPr>
            <a:r>
              <a:rPr lang="en-US" sz="2000" dirty="0"/>
              <a:t>The ultimate aim of INEXDA is to facilitate the use of granular data for analytical, research and comparative purposes by users outside the participating institutions, within the limits set by the applicable confidentiality regimes.</a:t>
            </a:r>
          </a:p>
          <a:p>
            <a:endParaRPr lang="de-DE" dirty="0"/>
          </a:p>
        </p:txBody>
      </p:sp>
      <p:sp>
        <p:nvSpPr>
          <p:cNvPr id="4" name="Foliennummernplatzhalter 3"/>
          <p:cNvSpPr>
            <a:spLocks noGrp="1"/>
          </p:cNvSpPr>
          <p:nvPr>
            <p:ph type="sldNum" sz="quarter" idx="4"/>
          </p:nvPr>
        </p:nvSpPr>
        <p:spPr/>
        <p:txBody>
          <a:bodyPr/>
          <a:lstStyle/>
          <a:p>
            <a:r>
              <a:rPr lang="de-DE" smtClean="0"/>
              <a:t>Page </a:t>
            </a:r>
            <a:fld id="{795659D1-D435-4DC4-B545-657E7139435F}" type="slidenum">
              <a:rPr lang="de-DE" smtClean="0"/>
              <a:pPr/>
              <a:t>5</a:t>
            </a:fld>
            <a:endParaRPr lang="de-DE" dirty="0"/>
          </a:p>
        </p:txBody>
      </p:sp>
      <p:sp>
        <p:nvSpPr>
          <p:cNvPr id="5" name="Datumsplatzhalter 4"/>
          <p:cNvSpPr>
            <a:spLocks noGrp="1"/>
          </p:cNvSpPr>
          <p:nvPr>
            <p:ph type="dt" sz="half" idx="2"/>
          </p:nvPr>
        </p:nvSpPr>
        <p:spPr/>
        <p:txBody>
          <a:bodyPr/>
          <a:lstStyle/>
          <a:p>
            <a:fld id="{10AF33C5-C83D-4228-A838-85B2ECB0A3D4}" type="datetime1">
              <a:rPr lang="de-DE" smtClean="0"/>
              <a:t>28.09.2018</a:t>
            </a:fld>
            <a:endParaRPr lang="de-DE" dirty="0"/>
          </a:p>
        </p:txBody>
      </p:sp>
      <p:sp>
        <p:nvSpPr>
          <p:cNvPr id="6" name="Fußzeilenplatzhalter 5"/>
          <p:cNvSpPr>
            <a:spLocks noGrp="1"/>
          </p:cNvSpPr>
          <p:nvPr>
            <p:ph type="ftr" sz="quarter" idx="3"/>
          </p:nvPr>
        </p:nvSpPr>
        <p:spPr/>
        <p:txBody>
          <a:bodyPr/>
          <a:lstStyle/>
          <a:p>
            <a:r>
              <a:rPr lang="de-DE" smtClean="0"/>
              <a:t>Christian Hirsch, Forschungsdaten- und Servicezentrum, Deutsche Bundesbank</a:t>
            </a:r>
            <a:endParaRPr lang="de-DE" dirty="0"/>
          </a:p>
        </p:txBody>
      </p:sp>
    </p:spTree>
    <p:extLst>
      <p:ext uri="{BB962C8B-B14F-4D97-AF65-F5344CB8AC3E}">
        <p14:creationId xmlns:p14="http://schemas.microsoft.com/office/powerpoint/2010/main" val="385088483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Work </a:t>
            </a:r>
            <a:r>
              <a:rPr lang="de-DE" dirty="0" err="1" smtClean="0"/>
              <a:t>programme</a:t>
            </a:r>
            <a:r>
              <a:rPr lang="de-DE" dirty="0" smtClean="0"/>
              <a:t> </a:t>
            </a:r>
            <a:r>
              <a:rPr lang="de-DE" dirty="0" err="1" smtClean="0"/>
              <a:t>for</a:t>
            </a:r>
            <a:r>
              <a:rPr lang="de-DE" dirty="0" smtClean="0"/>
              <a:t> </a:t>
            </a:r>
            <a:r>
              <a:rPr lang="de-DE" dirty="0" err="1" smtClean="0"/>
              <a:t>the</a:t>
            </a:r>
            <a:r>
              <a:rPr lang="de-DE" dirty="0" smtClean="0"/>
              <a:t> </a:t>
            </a:r>
            <a:r>
              <a:rPr lang="de-DE" dirty="0" err="1" smtClean="0"/>
              <a:t>first</a:t>
            </a:r>
            <a:r>
              <a:rPr lang="de-DE" dirty="0" smtClean="0"/>
              <a:t> </a:t>
            </a:r>
            <a:r>
              <a:rPr lang="de-DE" dirty="0" err="1" smtClean="0"/>
              <a:t>two</a:t>
            </a:r>
            <a:r>
              <a:rPr lang="de-DE" dirty="0" smtClean="0"/>
              <a:t> </a:t>
            </a:r>
            <a:r>
              <a:rPr lang="de-DE" dirty="0" err="1" smtClean="0"/>
              <a:t>years</a:t>
            </a:r>
            <a:r>
              <a:rPr lang="de-DE" dirty="0"/>
              <a:t/>
            </a:r>
            <a:br>
              <a:rPr lang="de-DE" dirty="0"/>
            </a:br>
            <a:endParaRPr lang="de-DE" dirty="0"/>
          </a:p>
        </p:txBody>
      </p:sp>
      <p:sp>
        <p:nvSpPr>
          <p:cNvPr id="3" name="Textplatzhalter 2"/>
          <p:cNvSpPr>
            <a:spLocks noGrp="1"/>
          </p:cNvSpPr>
          <p:nvPr>
            <p:ph type="body" sz="quarter" idx="15"/>
          </p:nvPr>
        </p:nvSpPr>
        <p:spPr>
          <a:xfrm>
            <a:off x="396000" y="1169999"/>
            <a:ext cx="8208000" cy="5002201"/>
          </a:xfrm>
        </p:spPr>
        <p:txBody>
          <a:bodyPr>
            <a:normAutofit fontScale="92500" lnSpcReduction="20000"/>
          </a:bodyPr>
          <a:lstStyle/>
          <a:p>
            <a:pPr marL="342900" indent="-342900">
              <a:buFont typeface="+mj-lt"/>
              <a:buAutoNum type="arabicPeriod"/>
            </a:pPr>
            <a:r>
              <a:rPr lang="en-US" altLang="de-DE" sz="1800" b="1" dirty="0" smtClean="0">
                <a:latin typeface="Arial" panose="020B0604020202020204" pitchFamily="34" charset="0"/>
                <a:cs typeface="Arial" panose="020B0604020202020204" pitchFamily="34" charset="0"/>
              </a:rPr>
              <a:t>Comprehensive </a:t>
            </a:r>
            <a:r>
              <a:rPr lang="en-US" altLang="de-DE" sz="1800" b="1" dirty="0">
                <a:latin typeface="Arial" panose="020B0604020202020204" pitchFamily="34" charset="0"/>
                <a:cs typeface="Arial" panose="020B0604020202020204" pitchFamily="34" charset="0"/>
              </a:rPr>
              <a:t>i</a:t>
            </a:r>
            <a:r>
              <a:rPr lang="en-US" altLang="de-DE" sz="1800" b="1" dirty="0" smtClean="0">
                <a:latin typeface="Arial" panose="020B0604020202020204" pitchFamily="34" charset="0"/>
                <a:cs typeface="Arial" panose="020B0604020202020204" pitchFamily="34" charset="0"/>
              </a:rPr>
              <a:t>nventory of data in all member institutions.</a:t>
            </a:r>
            <a:endParaRPr lang="en-US" altLang="de-DE" sz="1800" b="1" dirty="0">
              <a:latin typeface="Arial" panose="020B0604020202020204" pitchFamily="34" charset="0"/>
              <a:cs typeface="Arial" panose="020B0604020202020204" pitchFamily="34" charset="0"/>
            </a:endParaRPr>
          </a:p>
          <a:p>
            <a:pPr lvl="2">
              <a:buFont typeface="Arial" panose="020B0604020202020204" pitchFamily="34" charset="0"/>
              <a:buChar char="•"/>
            </a:pPr>
            <a:r>
              <a:rPr lang="en-US" altLang="de-DE" sz="1800" dirty="0" smtClean="0">
                <a:latin typeface="Arial" panose="020B0604020202020204" pitchFamily="34" charset="0"/>
                <a:cs typeface="Arial" panose="020B0604020202020204" pitchFamily="34" charset="0"/>
              </a:rPr>
              <a:t>Agreement on unified metadata schema.</a:t>
            </a:r>
            <a:endParaRPr lang="en-US" altLang="de-DE" sz="1800" dirty="0">
              <a:latin typeface="Arial" panose="020B0604020202020204" pitchFamily="34" charset="0"/>
              <a:cs typeface="Arial" panose="020B0604020202020204" pitchFamily="34" charset="0"/>
            </a:endParaRPr>
          </a:p>
          <a:p>
            <a:pPr lvl="2">
              <a:buFont typeface="Arial" panose="020B0604020202020204" pitchFamily="34" charset="0"/>
              <a:buChar char="•"/>
            </a:pPr>
            <a:r>
              <a:rPr lang="en-US" altLang="de-DE" sz="1800" dirty="0" smtClean="0">
                <a:latin typeface="Arial" panose="020B0604020202020204" pitchFamily="34" charset="0"/>
                <a:cs typeface="Arial" panose="020B0604020202020204" pitchFamily="34" charset="0"/>
              </a:rPr>
              <a:t>Setup of a platform to collect and exchange metadata.</a:t>
            </a:r>
            <a:endParaRPr lang="en-US" altLang="de-DE" sz="1800" dirty="0">
              <a:latin typeface="Arial" panose="020B0604020202020204" pitchFamily="34" charset="0"/>
              <a:cs typeface="Arial" panose="020B0604020202020204" pitchFamily="34" charset="0"/>
            </a:endParaRPr>
          </a:p>
          <a:p>
            <a:pPr lvl="2">
              <a:buFont typeface="Arial" panose="020B0604020202020204" pitchFamily="34" charset="0"/>
              <a:buChar char="•"/>
            </a:pPr>
            <a:r>
              <a:rPr lang="en-US" altLang="de-DE" sz="1800" dirty="0" smtClean="0">
                <a:latin typeface="Arial" panose="020B0604020202020204" pitchFamily="34" charset="0"/>
                <a:cs typeface="Arial" panose="020B0604020202020204" pitchFamily="34" charset="0"/>
              </a:rPr>
              <a:t>Start </a:t>
            </a:r>
            <a:r>
              <a:rPr lang="en-US" altLang="de-DE" sz="1800" dirty="0" err="1" smtClean="0">
                <a:latin typeface="Arial" panose="020B0604020202020204" pitchFamily="34" charset="0"/>
                <a:cs typeface="Arial" panose="020B0604020202020204" pitchFamily="34" charset="0"/>
              </a:rPr>
              <a:t>harmonising</a:t>
            </a:r>
            <a:r>
              <a:rPr lang="en-US" altLang="de-DE" sz="1800" dirty="0" smtClean="0">
                <a:latin typeface="Arial" panose="020B0604020202020204" pitchFamily="34" charset="0"/>
                <a:cs typeface="Arial" panose="020B0604020202020204" pitchFamily="34" charset="0"/>
              </a:rPr>
              <a:t> metadata across INEXDA member countries.</a:t>
            </a:r>
          </a:p>
          <a:p>
            <a:pPr lvl="2">
              <a:buFont typeface="Arial" panose="020B0604020202020204" pitchFamily="34" charset="0"/>
              <a:buChar char="•"/>
            </a:pPr>
            <a:endParaRPr lang="en-US" altLang="de-DE" sz="1800" dirty="0">
              <a:latin typeface="Arial" panose="020B0604020202020204" pitchFamily="34" charset="0"/>
              <a:cs typeface="Arial" panose="020B0604020202020204" pitchFamily="34" charset="0"/>
            </a:endParaRPr>
          </a:p>
          <a:p>
            <a:pPr marL="342900" indent="-342900">
              <a:buFont typeface="+mj-lt"/>
              <a:buAutoNum type="arabicPeriod" startAt="2"/>
            </a:pPr>
            <a:r>
              <a:rPr lang="en-US" altLang="de-DE" sz="1800" b="1" dirty="0">
                <a:solidFill>
                  <a:schemeClr val="bg1">
                    <a:lumMod val="75000"/>
                  </a:schemeClr>
                </a:solidFill>
                <a:latin typeface="Arial" panose="020B0604020202020204" pitchFamily="34" charset="0"/>
                <a:cs typeface="Arial" panose="020B0604020202020204" pitchFamily="34" charset="0"/>
              </a:rPr>
              <a:t>Inventory of existing data access procedures and registration processes for researchers.</a:t>
            </a:r>
          </a:p>
          <a:p>
            <a:pPr lvl="2">
              <a:buFont typeface="Arial" panose="020B0604020202020204" pitchFamily="34" charset="0"/>
              <a:buChar char="•"/>
            </a:pPr>
            <a:r>
              <a:rPr lang="en-US" altLang="de-DE" sz="1800" dirty="0">
                <a:solidFill>
                  <a:schemeClr val="bg1">
                    <a:lumMod val="75000"/>
                  </a:schemeClr>
                </a:solidFill>
                <a:latin typeface="Arial" panose="020B0604020202020204" pitchFamily="34" charset="0"/>
                <a:cs typeface="Arial" panose="020B0604020202020204" pitchFamily="34" charset="0"/>
              </a:rPr>
              <a:t>ECB pilot collection of information on access for researchers.</a:t>
            </a:r>
          </a:p>
          <a:p>
            <a:pPr lvl="2">
              <a:buFont typeface="Arial" panose="020B0604020202020204" pitchFamily="34" charset="0"/>
              <a:buChar char="•"/>
            </a:pPr>
            <a:r>
              <a:rPr lang="en-US" altLang="de-DE" sz="1800" dirty="0">
                <a:solidFill>
                  <a:schemeClr val="bg1">
                    <a:lumMod val="75000"/>
                  </a:schemeClr>
                </a:solidFill>
                <a:latin typeface="Arial" panose="020B0604020202020204" pitchFamily="34" charset="0"/>
                <a:cs typeface="Arial" panose="020B0604020202020204" pitchFamily="34" charset="0"/>
              </a:rPr>
              <a:t>ADRF for INEXDA proposed by Prof. Julia Lane (NYU).</a:t>
            </a:r>
          </a:p>
          <a:p>
            <a:pPr lvl="2">
              <a:buFont typeface="Arial" panose="020B0604020202020204" pitchFamily="34" charset="0"/>
              <a:buChar char="•"/>
            </a:pPr>
            <a:r>
              <a:rPr lang="en-US" altLang="de-DE" sz="1800" dirty="0">
                <a:solidFill>
                  <a:schemeClr val="bg1">
                    <a:lumMod val="75000"/>
                  </a:schemeClr>
                </a:solidFill>
                <a:latin typeface="Arial" panose="020B0604020202020204" pitchFamily="34" charset="0"/>
                <a:cs typeface="Arial" panose="020B0604020202020204" pitchFamily="34" charset="0"/>
              </a:rPr>
              <a:t>Setup of a working group.</a:t>
            </a:r>
          </a:p>
          <a:p>
            <a:pPr marL="319285" lvl="2" indent="0">
              <a:buNone/>
            </a:pPr>
            <a:endParaRPr lang="en-US" altLang="de-DE" sz="1800" dirty="0">
              <a:solidFill>
                <a:schemeClr val="bg1">
                  <a:lumMod val="75000"/>
                </a:schemeClr>
              </a:solidFill>
              <a:latin typeface="Arial" panose="020B0604020202020204" pitchFamily="34" charset="0"/>
              <a:cs typeface="Arial" panose="020B0604020202020204" pitchFamily="34" charset="0"/>
            </a:endParaRPr>
          </a:p>
          <a:p>
            <a:pPr marL="342900" indent="-342900">
              <a:buFont typeface="+mj-lt"/>
              <a:buAutoNum type="arabicPeriod" startAt="2"/>
            </a:pPr>
            <a:r>
              <a:rPr lang="en-US" altLang="de-DE" sz="1800" b="1" dirty="0">
                <a:solidFill>
                  <a:schemeClr val="bg1">
                    <a:lumMod val="75000"/>
                  </a:schemeClr>
                </a:solidFill>
                <a:latin typeface="Arial" panose="020B0604020202020204" pitchFamily="34" charset="0"/>
                <a:cs typeface="Arial" panose="020B0604020202020204" pitchFamily="34" charset="0"/>
              </a:rPr>
              <a:t>Dissemination of INEXDA results.</a:t>
            </a:r>
          </a:p>
          <a:p>
            <a:pPr lvl="2">
              <a:buFont typeface="Arial" panose="020B0604020202020204" pitchFamily="34" charset="0"/>
              <a:buChar char="•"/>
            </a:pPr>
            <a:r>
              <a:rPr lang="en-GB" sz="1800" dirty="0">
                <a:solidFill>
                  <a:schemeClr val="bg1">
                    <a:lumMod val="75000"/>
                  </a:schemeClr>
                </a:solidFill>
                <a:latin typeface="Arial" panose="020B0604020202020204" pitchFamily="34" charset="0"/>
                <a:cs typeface="Arial" panose="020B0604020202020204" pitchFamily="34" charset="0"/>
              </a:rPr>
              <a:t>IV Meeting of the Financial Information Forum of </a:t>
            </a:r>
            <a:r>
              <a:rPr lang="en-GB" sz="1800" dirty="0" err="1">
                <a:solidFill>
                  <a:schemeClr val="bg1">
                    <a:lumMod val="75000"/>
                  </a:schemeClr>
                </a:solidFill>
                <a:latin typeface="Arial" panose="020B0604020202020204" pitchFamily="34" charset="0"/>
                <a:cs typeface="Arial" panose="020B0604020202020204" pitchFamily="34" charset="0"/>
              </a:rPr>
              <a:t>Center</a:t>
            </a:r>
            <a:r>
              <a:rPr lang="en-GB" sz="1800" dirty="0">
                <a:solidFill>
                  <a:schemeClr val="bg1">
                    <a:lumMod val="75000"/>
                  </a:schemeClr>
                </a:solidFill>
                <a:latin typeface="Arial" panose="020B0604020202020204" pitchFamily="34" charset="0"/>
                <a:cs typeface="Arial" panose="020B0604020202020204" pitchFamily="34" charset="0"/>
              </a:rPr>
              <a:t> for Latin American Monetary Studies (CEMLA) in 2018.</a:t>
            </a:r>
          </a:p>
          <a:p>
            <a:pPr lvl="2">
              <a:buFont typeface="Arial" panose="020B0604020202020204" pitchFamily="34" charset="0"/>
              <a:buChar char="•"/>
            </a:pPr>
            <a:r>
              <a:rPr lang="en-GB" sz="1800" dirty="0">
                <a:solidFill>
                  <a:schemeClr val="bg1">
                    <a:lumMod val="75000"/>
                  </a:schemeClr>
                </a:solidFill>
              </a:rPr>
              <a:t>9th biennial IFC Conference in 2018.</a:t>
            </a:r>
            <a:endParaRPr lang="en-US" altLang="de-DE" sz="1800" dirty="0">
              <a:solidFill>
                <a:schemeClr val="bg1">
                  <a:lumMod val="75000"/>
                </a:schemeClr>
              </a:solidFill>
              <a:latin typeface="Arial" panose="020B0604020202020204" pitchFamily="34" charset="0"/>
              <a:cs typeface="Arial" panose="020B0604020202020204" pitchFamily="34" charset="0"/>
            </a:endParaRPr>
          </a:p>
          <a:p>
            <a:pPr lvl="2">
              <a:buFont typeface="Arial" panose="020B0604020202020204" pitchFamily="34" charset="0"/>
              <a:buChar char="•"/>
            </a:pPr>
            <a:r>
              <a:rPr lang="en-GB" sz="1800" dirty="0">
                <a:solidFill>
                  <a:schemeClr val="bg1">
                    <a:lumMod val="75000"/>
                  </a:schemeClr>
                </a:solidFill>
              </a:rPr>
              <a:t>2018 Conference of European Statistics Stakeholders (CESS). </a:t>
            </a:r>
          </a:p>
          <a:p>
            <a:pPr lvl="2">
              <a:buFont typeface="Arial" panose="020B0604020202020204" pitchFamily="34" charset="0"/>
              <a:buChar char="•"/>
            </a:pPr>
            <a:r>
              <a:rPr lang="en-GB" sz="1800" dirty="0">
                <a:solidFill>
                  <a:schemeClr val="bg1">
                    <a:lumMod val="75000"/>
                  </a:schemeClr>
                </a:solidFill>
              </a:rPr>
              <a:t>62nd ISI World Statistical Congress in Kuala Lumpur in 2019. </a:t>
            </a:r>
          </a:p>
          <a:p>
            <a:pPr lvl="2">
              <a:buFont typeface="Arial" panose="020B0604020202020204" pitchFamily="34" charset="0"/>
              <a:buChar char="•"/>
            </a:pPr>
            <a:r>
              <a:rPr lang="de-DE" sz="1800" dirty="0">
                <a:solidFill>
                  <a:schemeClr val="bg1">
                    <a:lumMod val="75000"/>
                  </a:schemeClr>
                </a:solidFill>
              </a:rPr>
              <a:t>Website in </a:t>
            </a:r>
            <a:r>
              <a:rPr lang="de-DE" sz="1800" dirty="0" err="1">
                <a:solidFill>
                  <a:schemeClr val="bg1">
                    <a:lumMod val="75000"/>
                  </a:schemeClr>
                </a:solidFill>
              </a:rPr>
              <a:t>preparation</a:t>
            </a:r>
            <a:r>
              <a:rPr lang="de-DE" sz="1800" dirty="0">
                <a:solidFill>
                  <a:schemeClr val="bg1">
                    <a:lumMod val="75000"/>
                  </a:schemeClr>
                </a:solidFill>
              </a:rPr>
              <a:t>.</a:t>
            </a:r>
          </a:p>
          <a:p>
            <a:pPr lvl="2">
              <a:buFont typeface="Arial" panose="020B0604020202020204" pitchFamily="34" charset="0"/>
              <a:buChar char="•"/>
            </a:pPr>
            <a:endParaRPr lang="en-US" altLang="de-DE" sz="1800" dirty="0" smtClean="0">
              <a:latin typeface="Arial" panose="020B0604020202020204" pitchFamily="34" charset="0"/>
              <a:cs typeface="Arial" panose="020B0604020202020204" pitchFamily="34" charset="0"/>
            </a:endParaRPr>
          </a:p>
          <a:p>
            <a:pPr marL="319285" lvl="2" indent="0">
              <a:buNone/>
            </a:pPr>
            <a:endParaRPr lang="en-US" altLang="de-DE" sz="1800" dirty="0">
              <a:latin typeface="Arial" panose="020B0604020202020204" pitchFamily="34" charset="0"/>
              <a:cs typeface="Arial" panose="020B0604020202020204" pitchFamily="34" charset="0"/>
            </a:endParaRPr>
          </a:p>
        </p:txBody>
      </p:sp>
      <p:sp>
        <p:nvSpPr>
          <p:cNvPr id="4" name="Foliennummernplatzhalter 3"/>
          <p:cNvSpPr>
            <a:spLocks noGrp="1"/>
          </p:cNvSpPr>
          <p:nvPr>
            <p:ph type="sldNum" sz="quarter" idx="4"/>
          </p:nvPr>
        </p:nvSpPr>
        <p:spPr/>
        <p:txBody>
          <a:bodyPr/>
          <a:lstStyle/>
          <a:p>
            <a:r>
              <a:rPr lang="de-DE" smtClean="0"/>
              <a:t>Page </a:t>
            </a:r>
            <a:fld id="{795659D1-D435-4DC4-B545-657E7139435F}" type="slidenum">
              <a:rPr lang="de-DE" smtClean="0"/>
              <a:pPr/>
              <a:t>6</a:t>
            </a:fld>
            <a:endParaRPr lang="de-DE" dirty="0"/>
          </a:p>
        </p:txBody>
      </p:sp>
      <p:sp>
        <p:nvSpPr>
          <p:cNvPr id="5" name="Datumsplatzhalter 4"/>
          <p:cNvSpPr>
            <a:spLocks noGrp="1"/>
          </p:cNvSpPr>
          <p:nvPr>
            <p:ph type="dt" sz="half" idx="2"/>
          </p:nvPr>
        </p:nvSpPr>
        <p:spPr/>
        <p:txBody>
          <a:bodyPr/>
          <a:lstStyle/>
          <a:p>
            <a:fld id="{AC754DEC-BB1E-48AA-A7D2-51EB76899963}" type="datetime1">
              <a:rPr lang="de-DE" smtClean="0"/>
              <a:t>28.09.2018</a:t>
            </a:fld>
            <a:endParaRPr lang="de-DE" dirty="0"/>
          </a:p>
        </p:txBody>
      </p:sp>
      <p:sp>
        <p:nvSpPr>
          <p:cNvPr id="6" name="Fußzeilenplatzhalter 5"/>
          <p:cNvSpPr>
            <a:spLocks noGrp="1"/>
          </p:cNvSpPr>
          <p:nvPr>
            <p:ph type="ftr" sz="quarter" idx="3"/>
          </p:nvPr>
        </p:nvSpPr>
        <p:spPr/>
        <p:txBody>
          <a:bodyPr/>
          <a:lstStyle/>
          <a:p>
            <a:r>
              <a:rPr lang="de-DE" smtClean="0"/>
              <a:t>Christian Hirsch, Forschungsdaten- und Servicezentrum, Deutsche Bundesbank</a:t>
            </a:r>
            <a:endParaRPr lang="de-DE" dirty="0"/>
          </a:p>
        </p:txBody>
      </p:sp>
    </p:spTree>
    <p:extLst>
      <p:ext uri="{BB962C8B-B14F-4D97-AF65-F5344CB8AC3E}">
        <p14:creationId xmlns:p14="http://schemas.microsoft.com/office/powerpoint/2010/main" val="2537318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p:cNvSpPr>
            <a:spLocks noGrp="1"/>
          </p:cNvSpPr>
          <p:nvPr>
            <p:ph type="title"/>
          </p:nvPr>
        </p:nvSpPr>
        <p:spPr/>
        <p:txBody>
          <a:bodyPr/>
          <a:lstStyle/>
          <a:p>
            <a:r>
              <a:rPr lang="en-US" dirty="0">
                <a:solidFill>
                  <a:schemeClr val="tx1"/>
                </a:solidFill>
              </a:rPr>
              <a:t>INEXDA’s Metadata Schema</a:t>
            </a:r>
            <a:r>
              <a:rPr lang="de-DE" dirty="0">
                <a:solidFill>
                  <a:schemeClr val="tx1"/>
                </a:solidFill>
              </a:rPr>
              <a:t> </a:t>
            </a:r>
            <a:br>
              <a:rPr lang="de-DE" dirty="0">
                <a:solidFill>
                  <a:schemeClr val="tx1"/>
                </a:solidFill>
              </a:rPr>
            </a:br>
            <a:endParaRPr lang="de-DE" dirty="0"/>
          </a:p>
        </p:txBody>
      </p:sp>
      <p:sp>
        <p:nvSpPr>
          <p:cNvPr id="6" name="Textplatzhalter 12"/>
          <p:cNvSpPr txBox="1">
            <a:spLocks/>
          </p:cNvSpPr>
          <p:nvPr/>
        </p:nvSpPr>
        <p:spPr>
          <a:xfrm>
            <a:off x="3073549" y="990600"/>
            <a:ext cx="5976664" cy="4933950"/>
          </a:xfrm>
          <a:prstGeom prst="rect">
            <a:avLst/>
          </a:prstGeom>
        </p:spPr>
        <p:txBody>
          <a:bodyPr vert="horz">
            <a:normAutofit lnSpcReduction="10000"/>
          </a:bodyPr>
          <a:lstStyle>
            <a:lvl1pPr marL="457200" indent="-457200" algn="l" rtl="0" eaLnBrk="1" latinLnBrk="0" hangingPunct="1">
              <a:spcBef>
                <a:spcPct val="20000"/>
              </a:spcBef>
              <a:buClrTx/>
              <a:buSzPct val="85000"/>
              <a:buFont typeface="Arial" panose="020B0604020202020204" pitchFamily="34" charset="0"/>
              <a:buChar char="•"/>
              <a:defRPr kumimoji="0" sz="2000" kern="1200">
                <a:solidFill>
                  <a:schemeClr val="tx1"/>
                </a:solidFill>
                <a:latin typeface="+mn-lt"/>
                <a:ea typeface="+mn-ea"/>
                <a:cs typeface="+mn-cs"/>
              </a:defRPr>
            </a:lvl1pPr>
            <a:lvl2pPr marL="617220" indent="-342900" algn="l" rtl="0" eaLnBrk="1" latinLnBrk="0" hangingPunct="1">
              <a:spcBef>
                <a:spcPct val="20000"/>
              </a:spcBef>
              <a:buClrTx/>
              <a:buSzPct val="85000"/>
              <a:buFont typeface="Arial" panose="020B0604020202020204" pitchFamily="34" charset="0"/>
              <a:buChar char="•"/>
              <a:defRPr kumimoji="0" sz="1800" kern="1200" baseline="0">
                <a:solidFill>
                  <a:schemeClr val="tx1"/>
                </a:solidFill>
                <a:latin typeface="+mn-lt"/>
                <a:ea typeface="+mn-ea"/>
                <a:cs typeface="+mn-cs"/>
              </a:defRPr>
            </a:lvl2pPr>
            <a:lvl3pPr marL="937260" indent="-342900" algn="l" rtl="0" eaLnBrk="1" latinLnBrk="0" hangingPunct="1">
              <a:spcBef>
                <a:spcPct val="20000"/>
              </a:spcBef>
              <a:buClrTx/>
              <a:buSzPct val="85000"/>
              <a:buFont typeface="Arial" panose="020B0604020202020204" pitchFamily="34" charset="0"/>
              <a:buChar char="•"/>
              <a:defRPr kumimoji="0" sz="1600" kern="1200">
                <a:solidFill>
                  <a:schemeClr val="tx1"/>
                </a:solidFill>
                <a:latin typeface="+mn-lt"/>
                <a:ea typeface="+mn-ea"/>
                <a:cs typeface="+mn-cs"/>
              </a:defRPr>
            </a:lvl3pPr>
            <a:lvl4pPr marL="1211580" indent="-342900" algn="l" rtl="0" eaLnBrk="1" latinLnBrk="0" hangingPunct="1">
              <a:spcBef>
                <a:spcPct val="20000"/>
              </a:spcBef>
              <a:buClrTx/>
              <a:buSzPct val="85000"/>
              <a:buFont typeface="Arial" panose="020B0604020202020204" pitchFamily="34" charset="0"/>
              <a:buChar char="•"/>
              <a:defRPr kumimoji="0" sz="1400" kern="1200" baseline="0">
                <a:solidFill>
                  <a:schemeClr val="tx1"/>
                </a:solidFill>
                <a:latin typeface="+mn-lt"/>
                <a:ea typeface="+mn-ea"/>
                <a:cs typeface="+mn-cs"/>
              </a:defRPr>
            </a:lvl4pPr>
            <a:lvl5pPr marL="1428750" indent="-285750" algn="l" rtl="0" eaLnBrk="1" latinLnBrk="0" hangingPunct="1">
              <a:spcBef>
                <a:spcPct val="20000"/>
              </a:spcBef>
              <a:buClrTx/>
              <a:buSzPct val="85000"/>
              <a:buFont typeface="Arial" panose="020B0604020202020204" pitchFamily="34" charset="0"/>
              <a:buChar char="•"/>
              <a:defRPr kumimoji="0" sz="14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a:lstStyle>
          <a:p>
            <a:pPr marL="266700" indent="-266700"/>
            <a:r>
              <a:rPr lang="en-US" dirty="0" smtClean="0"/>
              <a:t>Based </a:t>
            </a:r>
            <a:r>
              <a:rPr lang="en-US" dirty="0"/>
              <a:t>on the GESIS DOI registration service </a:t>
            </a:r>
            <a:r>
              <a:rPr lang="en-US" dirty="0" err="1"/>
              <a:t>da|ra</a:t>
            </a:r>
            <a:r>
              <a:rPr lang="en-US" dirty="0"/>
              <a:t> (GESIS is cooperating with </a:t>
            </a:r>
            <a:r>
              <a:rPr lang="en-US" dirty="0" err="1"/>
              <a:t>DataCite</a:t>
            </a:r>
            <a:r>
              <a:rPr lang="en-US" dirty="0"/>
              <a:t>). </a:t>
            </a:r>
            <a:r>
              <a:rPr lang="en-US" sz="2000" dirty="0" smtClean="0">
                <a:hlinkClick r:id="rId3"/>
              </a:rPr>
              <a:t>https</a:t>
            </a:r>
            <a:r>
              <a:rPr lang="en-US" sz="2000" dirty="0">
                <a:hlinkClick r:id="rId3"/>
              </a:rPr>
              <a:t>://</a:t>
            </a:r>
            <a:r>
              <a:rPr lang="en-US" sz="2000" dirty="0" smtClean="0">
                <a:hlinkClick r:id="rId3"/>
              </a:rPr>
              <a:t>www.da-ra.de/en/home</a:t>
            </a:r>
            <a:endParaRPr lang="en-US" dirty="0"/>
          </a:p>
          <a:p>
            <a:pPr marL="0" indent="0">
              <a:buNone/>
            </a:pPr>
            <a:endParaRPr lang="en-US" dirty="0"/>
          </a:p>
          <a:p>
            <a:pPr marL="266700" indent="-266700"/>
            <a:r>
              <a:rPr lang="en-US" dirty="0" smtClean="0"/>
              <a:t>Purpose </a:t>
            </a:r>
            <a:r>
              <a:rPr lang="en-US" dirty="0"/>
              <a:t>is to foster </a:t>
            </a:r>
            <a:r>
              <a:rPr lang="en-US" dirty="0" err="1"/>
              <a:t>harmonisation</a:t>
            </a:r>
            <a:r>
              <a:rPr lang="en-US" dirty="0"/>
              <a:t> between INEXDA members and broaden metadata sharing within INEXDA and possibly </a:t>
            </a:r>
            <a:r>
              <a:rPr lang="en-US" dirty="0" smtClean="0"/>
              <a:t>outside.</a:t>
            </a:r>
            <a:endParaRPr lang="en-US" dirty="0"/>
          </a:p>
          <a:p>
            <a:pPr marL="0" indent="0">
              <a:buNone/>
            </a:pPr>
            <a:endParaRPr lang="en-US" dirty="0" smtClean="0"/>
          </a:p>
          <a:p>
            <a:pPr marL="266700" indent="-266700"/>
            <a:r>
              <a:rPr lang="en-US" dirty="0" smtClean="0"/>
              <a:t>Name </a:t>
            </a:r>
            <a:r>
              <a:rPr lang="en-US" dirty="0"/>
              <a:t>of metadata items closely follows </a:t>
            </a:r>
            <a:r>
              <a:rPr lang="en-US" dirty="0" err="1"/>
              <a:t>da|ra</a:t>
            </a:r>
            <a:r>
              <a:rPr lang="en-US" dirty="0"/>
              <a:t> conventions to enable seamless DOI registration, if desired later in the project</a:t>
            </a:r>
            <a:r>
              <a:rPr lang="en-US" dirty="0" smtClean="0"/>
              <a:t>. </a:t>
            </a:r>
            <a:endParaRPr lang="en-US" dirty="0"/>
          </a:p>
          <a:p>
            <a:pPr marL="266700" indent="-266700"/>
            <a:endParaRPr lang="en-US" dirty="0"/>
          </a:p>
          <a:p>
            <a:pPr marL="266700" indent="-266700"/>
            <a:r>
              <a:rPr lang="en-US" dirty="0" smtClean="0"/>
              <a:t>Is basis for INEXDA metadata database that was established </a:t>
            </a:r>
            <a:r>
              <a:rPr lang="en-US" dirty="0"/>
              <a:t>to store and view metadata from INEXDA members.</a:t>
            </a:r>
          </a:p>
          <a:p>
            <a:pPr marL="594360" lvl="2" indent="0">
              <a:buNone/>
            </a:pPr>
            <a:endParaRPr lang="en-US" dirty="0" smtClean="0"/>
          </a:p>
          <a:p>
            <a:pPr marL="274320" lvl="1" indent="0">
              <a:buNone/>
            </a:pPr>
            <a:endParaRPr lang="en-US" dirty="0" smtClean="0"/>
          </a:p>
          <a:p>
            <a:pPr marL="0" indent="0">
              <a:buNone/>
            </a:pPr>
            <a:endParaRPr lang="en-US" dirty="0"/>
          </a:p>
          <a:p>
            <a:endParaRPr lang="en-US" dirty="0" smtClean="0"/>
          </a:p>
          <a:p>
            <a:endParaRPr lang="en-US" dirty="0"/>
          </a:p>
          <a:p>
            <a:endParaRPr lang="en-US" dirty="0" smtClean="0"/>
          </a:p>
          <a:p>
            <a:pPr marL="0" indent="0">
              <a:buNone/>
            </a:pPr>
            <a:endParaRPr lang="de-DE" dirty="0" smtClean="0"/>
          </a:p>
          <a:p>
            <a:endParaRPr lang="de-DE" dirty="0" smtClean="0"/>
          </a:p>
          <a:p>
            <a:endParaRPr lang="de-DE" dirty="0"/>
          </a:p>
          <a:p>
            <a:pPr marL="0" indent="0">
              <a:buNone/>
            </a:pPr>
            <a:endParaRPr lang="de-DE" dirty="0"/>
          </a:p>
        </p:txBody>
      </p:sp>
      <p:graphicFrame>
        <p:nvGraphicFramePr>
          <p:cNvPr id="2" name="Tabelle 1"/>
          <p:cNvGraphicFramePr>
            <a:graphicFrameLocks noGrp="1"/>
          </p:cNvGraphicFramePr>
          <p:nvPr>
            <p:extLst>
              <p:ext uri="{D42A27DB-BD31-4B8C-83A1-F6EECF244321}">
                <p14:modId xmlns:p14="http://schemas.microsoft.com/office/powerpoint/2010/main" val="1132438508"/>
              </p:ext>
            </p:extLst>
          </p:nvPr>
        </p:nvGraphicFramePr>
        <p:xfrm>
          <a:off x="301752" y="998430"/>
          <a:ext cx="2686072" cy="4876930"/>
        </p:xfrm>
        <a:graphic>
          <a:graphicData uri="http://schemas.openxmlformats.org/drawingml/2006/table">
            <a:tbl>
              <a:tblPr firstCol="1" bandRow="1">
                <a:tableStyleId>{616DA210-FB5B-4158-B5E0-FEB733F419BA}</a:tableStyleId>
              </a:tblPr>
              <a:tblGrid>
                <a:gridCol w="351758"/>
                <a:gridCol w="2334314"/>
              </a:tblGrid>
              <a:tr h="197829">
                <a:tc>
                  <a:txBody>
                    <a:bodyPr/>
                    <a:lstStyle/>
                    <a:p>
                      <a:pPr>
                        <a:lnSpc>
                          <a:spcPct val="115000"/>
                        </a:lnSpc>
                        <a:spcAft>
                          <a:spcPts val="0"/>
                        </a:spcAft>
                      </a:pPr>
                      <a:r>
                        <a:rPr lang="en-GB" sz="1000" dirty="0">
                          <a:effectLst/>
                          <a:latin typeface="+mn-lt"/>
                        </a:rPr>
                        <a:t>1</a:t>
                      </a:r>
                      <a:endParaRPr lang="en-GB" sz="1000" dirty="0">
                        <a:effectLst/>
                        <a:latin typeface="+mn-lt"/>
                        <a:ea typeface="Calibri"/>
                        <a:cs typeface="Times New Roman"/>
                      </a:endParaRPr>
                    </a:p>
                  </a:txBody>
                  <a:tcPr marL="68580" marR="68580" marT="0" marB="0">
                    <a:solidFill>
                      <a:schemeClr val="bg1">
                        <a:lumMod val="50000"/>
                        <a:alpha val="50000"/>
                      </a:schemeClr>
                    </a:solidFill>
                  </a:tcPr>
                </a:tc>
                <a:tc>
                  <a:txBody>
                    <a:bodyPr/>
                    <a:lstStyle/>
                    <a:p>
                      <a:pPr>
                        <a:lnSpc>
                          <a:spcPct val="115000"/>
                        </a:lnSpc>
                        <a:spcAft>
                          <a:spcPts val="0"/>
                        </a:spcAft>
                      </a:pPr>
                      <a:r>
                        <a:rPr lang="en-GB" sz="1000" dirty="0" smtClean="0">
                          <a:effectLst/>
                          <a:latin typeface="+mn-lt"/>
                        </a:rPr>
                        <a:t>Resource Type</a:t>
                      </a:r>
                      <a:endParaRPr lang="en-GB" sz="1000" dirty="0">
                        <a:effectLst/>
                        <a:latin typeface="+mn-lt"/>
                        <a:ea typeface="Calibri"/>
                        <a:cs typeface="Times New Roman"/>
                      </a:endParaRPr>
                    </a:p>
                  </a:txBody>
                  <a:tcPr marL="68580" marR="68580" marT="0" marB="0">
                    <a:solidFill>
                      <a:schemeClr val="bg1">
                        <a:lumMod val="50000"/>
                        <a:alpha val="50000"/>
                      </a:schemeClr>
                    </a:solidFill>
                  </a:tcPr>
                </a:tc>
              </a:tr>
              <a:tr h="228598">
                <a:tc>
                  <a:txBody>
                    <a:bodyPr/>
                    <a:lstStyle/>
                    <a:p>
                      <a:pPr>
                        <a:lnSpc>
                          <a:spcPct val="115000"/>
                        </a:lnSpc>
                        <a:spcAft>
                          <a:spcPts val="0"/>
                        </a:spcAft>
                      </a:pPr>
                      <a:r>
                        <a:rPr lang="en-GB" sz="1000" dirty="0">
                          <a:effectLst/>
                          <a:latin typeface="+mn-lt"/>
                        </a:rPr>
                        <a:t>2</a:t>
                      </a:r>
                      <a:endParaRPr lang="en-GB" sz="1000" dirty="0">
                        <a:effectLst/>
                        <a:latin typeface="+mn-lt"/>
                        <a:ea typeface="Calibri"/>
                        <a:cs typeface="Times New Roman"/>
                      </a:endParaRPr>
                    </a:p>
                  </a:txBody>
                  <a:tcPr marL="68580" marR="68580" marT="0" marB="0"/>
                </a:tc>
                <a:tc>
                  <a:txBody>
                    <a:bodyPr/>
                    <a:lstStyle/>
                    <a:p>
                      <a:pPr>
                        <a:lnSpc>
                          <a:spcPct val="115000"/>
                        </a:lnSpc>
                        <a:spcAft>
                          <a:spcPts val="0"/>
                        </a:spcAft>
                      </a:pPr>
                      <a:r>
                        <a:rPr lang="en-GB" sz="1000" dirty="0" smtClean="0">
                          <a:effectLst/>
                          <a:latin typeface="+mn-lt"/>
                        </a:rPr>
                        <a:t>Resource</a:t>
                      </a:r>
                      <a:r>
                        <a:rPr lang="en-GB" sz="1000" baseline="0" dirty="0" smtClean="0">
                          <a:effectLst/>
                          <a:latin typeface="+mn-lt"/>
                        </a:rPr>
                        <a:t> Identifier</a:t>
                      </a:r>
                      <a:endParaRPr lang="en-GB" sz="1000" dirty="0">
                        <a:effectLst/>
                        <a:latin typeface="+mn-lt"/>
                        <a:ea typeface="Calibri"/>
                        <a:cs typeface="Times New Roman"/>
                      </a:endParaRPr>
                    </a:p>
                  </a:txBody>
                  <a:tcPr marL="68580" marR="68580" marT="0" marB="0"/>
                </a:tc>
              </a:tr>
              <a:tr h="234237">
                <a:tc>
                  <a:txBody>
                    <a:bodyPr/>
                    <a:lstStyle/>
                    <a:p>
                      <a:pPr>
                        <a:lnSpc>
                          <a:spcPct val="115000"/>
                        </a:lnSpc>
                        <a:spcAft>
                          <a:spcPts val="0"/>
                        </a:spcAft>
                      </a:pPr>
                      <a:r>
                        <a:rPr lang="en-GB" sz="1000" dirty="0">
                          <a:effectLst/>
                          <a:latin typeface="+mn-lt"/>
                        </a:rPr>
                        <a:t>3</a:t>
                      </a:r>
                      <a:endParaRPr lang="en-GB" sz="1000" dirty="0">
                        <a:effectLst/>
                        <a:latin typeface="+mn-lt"/>
                        <a:ea typeface="Calibri"/>
                        <a:cs typeface="Times New Roman"/>
                      </a:endParaRPr>
                    </a:p>
                  </a:txBody>
                  <a:tcPr marL="68580" marR="68580" marT="0" marB="0">
                    <a:solidFill>
                      <a:schemeClr val="bg1">
                        <a:lumMod val="50000"/>
                        <a:alpha val="50000"/>
                      </a:schemeClr>
                    </a:solidFill>
                  </a:tcPr>
                </a:tc>
                <a:tc>
                  <a:txBody>
                    <a:bodyPr/>
                    <a:lstStyle/>
                    <a:p>
                      <a:pPr>
                        <a:lnSpc>
                          <a:spcPct val="115000"/>
                        </a:lnSpc>
                        <a:spcAft>
                          <a:spcPts val="0"/>
                        </a:spcAft>
                      </a:pPr>
                      <a:r>
                        <a:rPr lang="en-GB" sz="1000" dirty="0" smtClean="0">
                          <a:effectLst/>
                          <a:latin typeface="+mn-lt"/>
                        </a:rPr>
                        <a:t>Name of Dataset</a:t>
                      </a:r>
                      <a:endParaRPr lang="en-GB" sz="1000" dirty="0">
                        <a:effectLst/>
                        <a:latin typeface="+mn-lt"/>
                        <a:ea typeface="Calibri"/>
                        <a:cs typeface="Times New Roman"/>
                      </a:endParaRPr>
                    </a:p>
                  </a:txBody>
                  <a:tcPr marL="68580" marR="68580" marT="0" marB="0">
                    <a:solidFill>
                      <a:schemeClr val="bg1">
                        <a:lumMod val="50000"/>
                        <a:alpha val="50000"/>
                      </a:schemeClr>
                    </a:solidFill>
                  </a:tcPr>
                </a:tc>
              </a:tr>
              <a:tr h="234237">
                <a:tc>
                  <a:txBody>
                    <a:bodyPr/>
                    <a:lstStyle/>
                    <a:p>
                      <a:pPr>
                        <a:lnSpc>
                          <a:spcPct val="115000"/>
                        </a:lnSpc>
                        <a:spcAft>
                          <a:spcPts val="0"/>
                        </a:spcAft>
                      </a:pPr>
                      <a:r>
                        <a:rPr lang="en-GB" sz="1000">
                          <a:effectLst/>
                          <a:latin typeface="+mn-lt"/>
                        </a:rPr>
                        <a:t>4</a:t>
                      </a:r>
                      <a:endParaRPr lang="en-GB" sz="1000">
                        <a:effectLst/>
                        <a:latin typeface="+mn-lt"/>
                        <a:ea typeface="Calibri"/>
                        <a:cs typeface="Times New Roman"/>
                      </a:endParaRPr>
                    </a:p>
                  </a:txBody>
                  <a:tcPr marL="68580" marR="68580" marT="0" marB="0"/>
                </a:tc>
                <a:tc>
                  <a:txBody>
                    <a:bodyPr/>
                    <a:lstStyle/>
                    <a:p>
                      <a:pPr>
                        <a:lnSpc>
                          <a:spcPct val="115000"/>
                        </a:lnSpc>
                        <a:spcAft>
                          <a:spcPts val="0"/>
                        </a:spcAft>
                      </a:pPr>
                      <a:r>
                        <a:rPr lang="en-GB" sz="1000" dirty="0" smtClean="0">
                          <a:effectLst/>
                          <a:latin typeface="+mn-lt"/>
                        </a:rPr>
                        <a:t>Creator</a:t>
                      </a:r>
                      <a:endParaRPr lang="en-GB" sz="1000" dirty="0">
                        <a:effectLst/>
                        <a:latin typeface="+mn-lt"/>
                        <a:ea typeface="Calibri"/>
                        <a:cs typeface="Times New Roman"/>
                      </a:endParaRPr>
                    </a:p>
                  </a:txBody>
                  <a:tcPr marL="68580" marR="68580" marT="0" marB="0"/>
                </a:tc>
              </a:tr>
              <a:tr h="234237">
                <a:tc>
                  <a:txBody>
                    <a:bodyPr/>
                    <a:lstStyle/>
                    <a:p>
                      <a:pPr>
                        <a:lnSpc>
                          <a:spcPct val="115000"/>
                        </a:lnSpc>
                        <a:spcAft>
                          <a:spcPts val="0"/>
                        </a:spcAft>
                      </a:pPr>
                      <a:r>
                        <a:rPr lang="en-GB" sz="1000" dirty="0">
                          <a:effectLst/>
                          <a:latin typeface="+mn-lt"/>
                        </a:rPr>
                        <a:t>5</a:t>
                      </a:r>
                      <a:endParaRPr lang="en-GB" sz="1000" dirty="0">
                        <a:effectLst/>
                        <a:latin typeface="+mn-lt"/>
                        <a:ea typeface="Calibri"/>
                        <a:cs typeface="Times New Roman"/>
                      </a:endParaRPr>
                    </a:p>
                  </a:txBody>
                  <a:tcPr marL="68580" marR="68580" marT="0" marB="0">
                    <a:solidFill>
                      <a:schemeClr val="bg1">
                        <a:lumMod val="50000"/>
                        <a:alpha val="50000"/>
                      </a:schemeClr>
                    </a:solidFill>
                  </a:tcPr>
                </a:tc>
                <a:tc>
                  <a:txBody>
                    <a:bodyPr/>
                    <a:lstStyle/>
                    <a:p>
                      <a:pPr>
                        <a:lnSpc>
                          <a:spcPct val="115000"/>
                        </a:lnSpc>
                        <a:spcAft>
                          <a:spcPts val="0"/>
                        </a:spcAft>
                      </a:pPr>
                      <a:r>
                        <a:rPr lang="en-GB" sz="1000" dirty="0" smtClean="0">
                          <a:effectLst/>
                          <a:latin typeface="+mn-lt"/>
                        </a:rPr>
                        <a:t>DOI Proposal</a:t>
                      </a:r>
                      <a:endParaRPr lang="en-GB" sz="1000" dirty="0">
                        <a:effectLst/>
                        <a:latin typeface="+mn-lt"/>
                        <a:ea typeface="Calibri"/>
                        <a:cs typeface="Times New Roman"/>
                      </a:endParaRPr>
                    </a:p>
                  </a:txBody>
                  <a:tcPr marL="68580" marR="68580" marT="0" marB="0">
                    <a:solidFill>
                      <a:schemeClr val="bg1">
                        <a:lumMod val="50000"/>
                        <a:alpha val="50000"/>
                      </a:schemeClr>
                    </a:solidFill>
                  </a:tcPr>
                </a:tc>
              </a:tr>
              <a:tr h="234237">
                <a:tc>
                  <a:txBody>
                    <a:bodyPr/>
                    <a:lstStyle/>
                    <a:p>
                      <a:pPr>
                        <a:lnSpc>
                          <a:spcPct val="115000"/>
                        </a:lnSpc>
                        <a:spcAft>
                          <a:spcPts val="0"/>
                        </a:spcAft>
                      </a:pPr>
                      <a:r>
                        <a:rPr lang="en-GB" sz="1000" dirty="0">
                          <a:effectLst/>
                          <a:latin typeface="+mn-lt"/>
                        </a:rPr>
                        <a:t>6</a:t>
                      </a:r>
                      <a:endParaRPr lang="en-GB" sz="1000" dirty="0">
                        <a:effectLst/>
                        <a:latin typeface="+mn-lt"/>
                        <a:ea typeface="Calibri"/>
                        <a:cs typeface="Times New Roman"/>
                      </a:endParaRPr>
                    </a:p>
                  </a:txBody>
                  <a:tcPr marL="68580" marR="68580" marT="0" marB="0">
                    <a:solidFill>
                      <a:schemeClr val="bg1">
                        <a:alpha val="50000"/>
                      </a:schemeClr>
                    </a:solidFill>
                  </a:tcPr>
                </a:tc>
                <a:tc>
                  <a:txBody>
                    <a:bodyPr/>
                    <a:lstStyle/>
                    <a:p>
                      <a:pPr>
                        <a:lnSpc>
                          <a:spcPct val="115000"/>
                        </a:lnSpc>
                        <a:spcAft>
                          <a:spcPts val="0"/>
                        </a:spcAft>
                      </a:pPr>
                      <a:r>
                        <a:rPr lang="en-GB" sz="1000" dirty="0" smtClean="0">
                          <a:effectLst/>
                          <a:latin typeface="+mn-lt"/>
                        </a:rPr>
                        <a:t>URL</a:t>
                      </a:r>
                      <a:endParaRPr lang="en-GB" sz="1000" dirty="0">
                        <a:effectLst/>
                        <a:latin typeface="+mn-lt"/>
                        <a:ea typeface="Calibri"/>
                        <a:cs typeface="Times New Roman"/>
                      </a:endParaRPr>
                    </a:p>
                  </a:txBody>
                  <a:tcPr marL="68580" marR="68580" marT="0" marB="0">
                    <a:solidFill>
                      <a:schemeClr val="bg1">
                        <a:alpha val="50000"/>
                      </a:schemeClr>
                    </a:solidFill>
                  </a:tcPr>
                </a:tc>
              </a:tr>
              <a:tr h="234237">
                <a:tc>
                  <a:txBody>
                    <a:bodyPr/>
                    <a:lstStyle/>
                    <a:p>
                      <a:pPr>
                        <a:lnSpc>
                          <a:spcPct val="115000"/>
                        </a:lnSpc>
                        <a:spcAft>
                          <a:spcPts val="0"/>
                        </a:spcAft>
                      </a:pPr>
                      <a:r>
                        <a:rPr lang="de-DE" sz="1000" dirty="0" smtClean="0">
                          <a:effectLst/>
                          <a:latin typeface="+mn-lt"/>
                          <a:ea typeface="+mn-ea"/>
                          <a:cs typeface="+mn-cs"/>
                        </a:rPr>
                        <a:t>7</a:t>
                      </a:r>
                      <a:endParaRPr lang="en-GB" sz="1000" dirty="0">
                        <a:effectLst/>
                        <a:latin typeface="+mn-lt"/>
                        <a:ea typeface="Calibri"/>
                        <a:cs typeface="Times New Roman"/>
                      </a:endParaRPr>
                    </a:p>
                  </a:txBody>
                  <a:tcPr marL="68580" marR="68580" marT="0" marB="0">
                    <a:solidFill>
                      <a:schemeClr val="bg1">
                        <a:lumMod val="50000"/>
                        <a:alpha val="50000"/>
                      </a:schemeClr>
                    </a:solidFill>
                  </a:tcPr>
                </a:tc>
                <a:tc>
                  <a:txBody>
                    <a:bodyPr/>
                    <a:lstStyle/>
                    <a:p>
                      <a:pPr>
                        <a:lnSpc>
                          <a:spcPct val="115000"/>
                        </a:lnSpc>
                        <a:spcAft>
                          <a:spcPts val="0"/>
                        </a:spcAft>
                      </a:pPr>
                      <a:r>
                        <a:rPr lang="en-GB" sz="1000" dirty="0" smtClean="0">
                          <a:effectLst/>
                          <a:latin typeface="+mn-lt"/>
                        </a:rPr>
                        <a:t>Language of</a:t>
                      </a:r>
                      <a:r>
                        <a:rPr lang="en-GB" sz="1000" baseline="0" dirty="0" smtClean="0">
                          <a:effectLst/>
                          <a:latin typeface="+mn-lt"/>
                        </a:rPr>
                        <a:t> Resource</a:t>
                      </a:r>
                      <a:endParaRPr lang="en-GB" sz="1000" dirty="0">
                        <a:effectLst/>
                        <a:latin typeface="+mn-lt"/>
                        <a:ea typeface="Calibri"/>
                        <a:cs typeface="Times New Roman"/>
                      </a:endParaRPr>
                    </a:p>
                  </a:txBody>
                  <a:tcPr marL="68580" marR="68580" marT="0" marB="0">
                    <a:solidFill>
                      <a:schemeClr val="bg1">
                        <a:lumMod val="50000"/>
                        <a:alpha val="50000"/>
                      </a:schemeClr>
                    </a:solidFill>
                  </a:tcPr>
                </a:tc>
              </a:tr>
              <a:tr h="234237">
                <a:tc>
                  <a:txBody>
                    <a:bodyPr/>
                    <a:lstStyle/>
                    <a:p>
                      <a:pPr>
                        <a:lnSpc>
                          <a:spcPct val="115000"/>
                        </a:lnSpc>
                        <a:spcAft>
                          <a:spcPts val="0"/>
                        </a:spcAft>
                      </a:pPr>
                      <a:r>
                        <a:rPr lang="de-DE" sz="1000" dirty="0" smtClean="0">
                          <a:effectLst/>
                          <a:latin typeface="+mn-lt"/>
                          <a:ea typeface="+mn-ea"/>
                          <a:cs typeface="+mn-cs"/>
                        </a:rPr>
                        <a:t>8</a:t>
                      </a:r>
                      <a:endParaRPr lang="en-GB" sz="1000" dirty="0">
                        <a:effectLst/>
                        <a:latin typeface="+mn-lt"/>
                        <a:ea typeface="Calibri"/>
                        <a:cs typeface="Times New Roman"/>
                      </a:endParaRPr>
                    </a:p>
                  </a:txBody>
                  <a:tcPr marL="68580" marR="68580" marT="0" marB="0">
                    <a:solidFill>
                      <a:schemeClr val="bg1">
                        <a:alpha val="50000"/>
                      </a:schemeClr>
                    </a:solidFill>
                  </a:tcPr>
                </a:tc>
                <a:tc>
                  <a:txBody>
                    <a:bodyPr/>
                    <a:lstStyle/>
                    <a:p>
                      <a:pPr>
                        <a:lnSpc>
                          <a:spcPct val="115000"/>
                        </a:lnSpc>
                        <a:spcAft>
                          <a:spcPts val="0"/>
                        </a:spcAft>
                      </a:pPr>
                      <a:r>
                        <a:rPr lang="en-GB" sz="1000" dirty="0" smtClean="0">
                          <a:effectLst/>
                          <a:latin typeface="+mn-lt"/>
                        </a:rPr>
                        <a:t>Publication Date</a:t>
                      </a:r>
                      <a:endParaRPr lang="en-GB" sz="1000" dirty="0">
                        <a:effectLst/>
                        <a:latin typeface="+mn-lt"/>
                        <a:ea typeface="Calibri"/>
                        <a:cs typeface="Times New Roman"/>
                      </a:endParaRPr>
                    </a:p>
                  </a:txBody>
                  <a:tcPr marL="68580" marR="68580" marT="0" marB="0">
                    <a:solidFill>
                      <a:schemeClr val="bg1">
                        <a:alpha val="50000"/>
                      </a:schemeClr>
                    </a:solidFill>
                  </a:tcPr>
                </a:tc>
              </a:tr>
              <a:tr h="234237">
                <a:tc>
                  <a:txBody>
                    <a:bodyPr/>
                    <a:lstStyle/>
                    <a:p>
                      <a:pPr>
                        <a:lnSpc>
                          <a:spcPct val="115000"/>
                        </a:lnSpc>
                        <a:spcAft>
                          <a:spcPts val="0"/>
                        </a:spcAft>
                      </a:pPr>
                      <a:r>
                        <a:rPr lang="de-DE" sz="1000" dirty="0" smtClean="0">
                          <a:effectLst/>
                          <a:latin typeface="+mn-lt"/>
                          <a:ea typeface="+mn-ea"/>
                          <a:cs typeface="+mn-cs"/>
                        </a:rPr>
                        <a:t>9</a:t>
                      </a:r>
                      <a:endParaRPr lang="en-GB" sz="1000" dirty="0">
                        <a:effectLst/>
                        <a:latin typeface="+mn-lt"/>
                        <a:ea typeface="Calibri"/>
                        <a:cs typeface="Times New Roman"/>
                      </a:endParaRPr>
                    </a:p>
                  </a:txBody>
                  <a:tcPr marL="68580" marR="68580" marT="0" marB="0">
                    <a:solidFill>
                      <a:schemeClr val="bg1">
                        <a:lumMod val="50000"/>
                        <a:alpha val="50000"/>
                      </a:schemeClr>
                    </a:solidFill>
                  </a:tcPr>
                </a:tc>
                <a:tc>
                  <a:txBody>
                    <a:bodyPr/>
                    <a:lstStyle/>
                    <a:p>
                      <a:pPr>
                        <a:lnSpc>
                          <a:spcPct val="115000"/>
                        </a:lnSpc>
                        <a:spcAft>
                          <a:spcPts val="0"/>
                        </a:spcAft>
                      </a:pPr>
                      <a:r>
                        <a:rPr lang="en-GB" sz="1000" dirty="0" smtClean="0">
                          <a:effectLst/>
                          <a:latin typeface="+mn-lt"/>
                        </a:rPr>
                        <a:t>Availability</a:t>
                      </a:r>
                      <a:endParaRPr lang="en-GB" sz="1000" dirty="0">
                        <a:effectLst/>
                        <a:latin typeface="+mn-lt"/>
                        <a:ea typeface="Calibri"/>
                        <a:cs typeface="Times New Roman"/>
                      </a:endParaRPr>
                    </a:p>
                  </a:txBody>
                  <a:tcPr marL="68580" marR="68580" marT="0" marB="0">
                    <a:solidFill>
                      <a:schemeClr val="bg1">
                        <a:lumMod val="50000"/>
                        <a:alpha val="50000"/>
                      </a:schemeClr>
                    </a:solidFill>
                  </a:tcPr>
                </a:tc>
              </a:tr>
              <a:tr h="234237">
                <a:tc>
                  <a:txBody>
                    <a:bodyPr/>
                    <a:lstStyle/>
                    <a:p>
                      <a:pPr>
                        <a:lnSpc>
                          <a:spcPct val="115000"/>
                        </a:lnSpc>
                        <a:spcAft>
                          <a:spcPts val="0"/>
                        </a:spcAft>
                      </a:pPr>
                      <a:r>
                        <a:rPr lang="en-GB" sz="1000" dirty="0" smtClean="0">
                          <a:effectLst/>
                          <a:latin typeface="+mn-lt"/>
                        </a:rPr>
                        <a:t>10</a:t>
                      </a:r>
                      <a:endParaRPr lang="en-GB" sz="1000" dirty="0">
                        <a:effectLst/>
                        <a:latin typeface="+mn-lt"/>
                        <a:ea typeface="Calibri"/>
                        <a:cs typeface="Times New Roman"/>
                      </a:endParaRPr>
                    </a:p>
                  </a:txBody>
                  <a:tcPr marL="68580" marR="68580" marT="0" marB="0">
                    <a:solidFill>
                      <a:schemeClr val="bg1">
                        <a:alpha val="50000"/>
                      </a:schemeClr>
                    </a:solidFill>
                  </a:tcPr>
                </a:tc>
                <a:tc>
                  <a:txBody>
                    <a:bodyPr/>
                    <a:lstStyle/>
                    <a:p>
                      <a:pPr marL="0" marR="0" indent="0" algn="l" defTabSz="914400" rtl="0" eaLnBrk="1" fontAlgn="auto" latinLnBrk="0" hangingPunct="1">
                        <a:lnSpc>
                          <a:spcPct val="115000"/>
                        </a:lnSpc>
                        <a:spcBef>
                          <a:spcPts val="0"/>
                        </a:spcBef>
                        <a:spcAft>
                          <a:spcPts val="0"/>
                        </a:spcAft>
                        <a:buClrTx/>
                        <a:buSzTx/>
                        <a:buFontTx/>
                        <a:buNone/>
                        <a:tabLst/>
                        <a:defRPr/>
                      </a:pPr>
                      <a:r>
                        <a:rPr lang="en-GB" sz="1000" dirty="0" smtClean="0">
                          <a:effectLst/>
                          <a:latin typeface="+mn-lt"/>
                        </a:rPr>
                        <a:t>Sampled Universe</a:t>
                      </a:r>
                      <a:endParaRPr lang="en-GB" sz="1000" dirty="0" smtClean="0">
                        <a:effectLst/>
                        <a:latin typeface="+mn-lt"/>
                        <a:ea typeface="Calibri"/>
                        <a:cs typeface="Times New Roman"/>
                      </a:endParaRPr>
                    </a:p>
                  </a:txBody>
                  <a:tcPr marL="68580" marR="68580" marT="0" marB="0">
                    <a:solidFill>
                      <a:schemeClr val="bg1">
                        <a:alpha val="50000"/>
                      </a:schemeClr>
                    </a:solidFill>
                  </a:tcPr>
                </a:tc>
              </a:tr>
              <a:tr h="234237">
                <a:tc>
                  <a:txBody>
                    <a:bodyPr/>
                    <a:lstStyle/>
                    <a:p>
                      <a:pPr>
                        <a:lnSpc>
                          <a:spcPct val="115000"/>
                        </a:lnSpc>
                        <a:spcAft>
                          <a:spcPts val="0"/>
                        </a:spcAft>
                      </a:pPr>
                      <a:r>
                        <a:rPr lang="en-GB" sz="1000" dirty="0" smtClean="0">
                          <a:effectLst/>
                          <a:latin typeface="+mn-lt"/>
                        </a:rPr>
                        <a:t>11</a:t>
                      </a:r>
                      <a:endParaRPr lang="en-GB" sz="1000" dirty="0">
                        <a:effectLst/>
                        <a:latin typeface="+mn-lt"/>
                        <a:ea typeface="Calibri"/>
                        <a:cs typeface="Times New Roman"/>
                      </a:endParaRPr>
                    </a:p>
                  </a:txBody>
                  <a:tcPr marL="68580" marR="68580" marT="0" marB="0">
                    <a:solidFill>
                      <a:schemeClr val="bg1">
                        <a:lumMod val="50000"/>
                        <a:alpha val="50000"/>
                      </a:schemeClr>
                    </a:solidFill>
                  </a:tcPr>
                </a:tc>
                <a:tc>
                  <a:txBody>
                    <a:bodyPr/>
                    <a:lstStyle/>
                    <a:p>
                      <a:pPr>
                        <a:lnSpc>
                          <a:spcPct val="115000"/>
                        </a:lnSpc>
                        <a:spcAft>
                          <a:spcPts val="0"/>
                        </a:spcAft>
                      </a:pPr>
                      <a:r>
                        <a:rPr lang="en-GB" sz="1000" dirty="0" smtClean="0">
                          <a:effectLst/>
                          <a:latin typeface="+mn-lt"/>
                        </a:rPr>
                        <a:t>Sampling</a:t>
                      </a:r>
                      <a:endParaRPr lang="en-GB" sz="1000" dirty="0">
                        <a:effectLst/>
                        <a:latin typeface="+mn-lt"/>
                        <a:ea typeface="Calibri"/>
                        <a:cs typeface="Times New Roman"/>
                      </a:endParaRPr>
                    </a:p>
                  </a:txBody>
                  <a:tcPr marL="68580" marR="68580" marT="0" marB="0">
                    <a:solidFill>
                      <a:schemeClr val="bg1">
                        <a:lumMod val="50000"/>
                        <a:alpha val="50000"/>
                      </a:schemeClr>
                    </a:solidFill>
                  </a:tcPr>
                </a:tc>
              </a:tr>
              <a:tr h="234237">
                <a:tc>
                  <a:txBody>
                    <a:bodyPr/>
                    <a:lstStyle/>
                    <a:p>
                      <a:pPr>
                        <a:lnSpc>
                          <a:spcPct val="115000"/>
                        </a:lnSpc>
                        <a:spcAft>
                          <a:spcPts val="0"/>
                        </a:spcAft>
                      </a:pPr>
                      <a:r>
                        <a:rPr lang="en-GB" sz="1000" dirty="0" smtClean="0">
                          <a:effectLst/>
                          <a:latin typeface="+mn-lt"/>
                        </a:rPr>
                        <a:t>12</a:t>
                      </a:r>
                      <a:endParaRPr lang="en-GB" sz="1000" dirty="0">
                        <a:effectLst/>
                        <a:latin typeface="+mn-lt"/>
                        <a:ea typeface="Calibri"/>
                        <a:cs typeface="Times New Roman"/>
                      </a:endParaRPr>
                    </a:p>
                  </a:txBody>
                  <a:tcPr marL="68580" marR="68580" marT="0" marB="0">
                    <a:solidFill>
                      <a:schemeClr val="bg1">
                        <a:alpha val="50000"/>
                      </a:schemeClr>
                    </a:solidFill>
                  </a:tcPr>
                </a:tc>
                <a:tc>
                  <a:txBody>
                    <a:bodyPr/>
                    <a:lstStyle/>
                    <a:p>
                      <a:pPr>
                        <a:lnSpc>
                          <a:spcPct val="115000"/>
                        </a:lnSpc>
                        <a:spcAft>
                          <a:spcPts val="0"/>
                        </a:spcAft>
                      </a:pPr>
                      <a:r>
                        <a:rPr lang="en-GB" sz="1000" dirty="0" smtClean="0">
                          <a:effectLst/>
                          <a:latin typeface="+mn-lt"/>
                        </a:rPr>
                        <a:t>Temporal Coverage</a:t>
                      </a:r>
                      <a:endParaRPr lang="en-GB" sz="1000" dirty="0">
                        <a:effectLst/>
                        <a:latin typeface="+mn-lt"/>
                        <a:ea typeface="Calibri"/>
                        <a:cs typeface="Times New Roman"/>
                      </a:endParaRPr>
                    </a:p>
                  </a:txBody>
                  <a:tcPr marL="68580" marR="68580" marT="0" marB="0">
                    <a:solidFill>
                      <a:schemeClr val="bg1">
                        <a:alpha val="50000"/>
                      </a:schemeClr>
                    </a:solidFill>
                  </a:tcPr>
                </a:tc>
              </a:tr>
              <a:tr h="234237">
                <a:tc>
                  <a:txBody>
                    <a:bodyPr/>
                    <a:lstStyle/>
                    <a:p>
                      <a:pPr>
                        <a:lnSpc>
                          <a:spcPct val="115000"/>
                        </a:lnSpc>
                        <a:spcAft>
                          <a:spcPts val="0"/>
                        </a:spcAft>
                      </a:pPr>
                      <a:r>
                        <a:rPr lang="de-DE" sz="1000" dirty="0" smtClean="0">
                          <a:effectLst/>
                          <a:latin typeface="+mn-lt"/>
                          <a:ea typeface="Calibri"/>
                          <a:cs typeface="Times New Roman"/>
                        </a:rPr>
                        <a:t>13</a:t>
                      </a:r>
                      <a:endParaRPr lang="en-GB" sz="1000" dirty="0">
                        <a:effectLst/>
                        <a:latin typeface="+mn-lt"/>
                        <a:ea typeface="Calibri"/>
                        <a:cs typeface="Times New Roman"/>
                      </a:endParaRPr>
                    </a:p>
                  </a:txBody>
                  <a:tcPr marL="68580" marR="68580" marT="0" marB="0">
                    <a:solidFill>
                      <a:schemeClr val="bg1">
                        <a:lumMod val="50000"/>
                        <a:alpha val="50000"/>
                      </a:schemeClr>
                    </a:solidFill>
                  </a:tcPr>
                </a:tc>
                <a:tc>
                  <a:txBody>
                    <a:bodyPr/>
                    <a:lstStyle/>
                    <a:p>
                      <a:pPr>
                        <a:lnSpc>
                          <a:spcPct val="115000"/>
                        </a:lnSpc>
                        <a:spcAft>
                          <a:spcPts val="0"/>
                        </a:spcAft>
                      </a:pPr>
                      <a:r>
                        <a:rPr lang="de-DE" sz="1000" dirty="0" smtClean="0">
                          <a:effectLst/>
                          <a:latin typeface="+mn-lt"/>
                          <a:ea typeface="Calibri"/>
                          <a:cs typeface="Times New Roman"/>
                        </a:rPr>
                        <a:t>Time Dimension</a:t>
                      </a:r>
                      <a:endParaRPr lang="en-GB" sz="1000" dirty="0">
                        <a:effectLst/>
                        <a:latin typeface="+mn-lt"/>
                        <a:ea typeface="Calibri"/>
                        <a:cs typeface="Times New Roman"/>
                      </a:endParaRPr>
                    </a:p>
                  </a:txBody>
                  <a:tcPr marL="68580" marR="68580" marT="0" marB="0">
                    <a:solidFill>
                      <a:schemeClr val="bg1">
                        <a:lumMod val="50000"/>
                        <a:alpha val="50000"/>
                      </a:schemeClr>
                    </a:solidFill>
                  </a:tcPr>
                </a:tc>
              </a:tr>
              <a:tr h="234237">
                <a:tc>
                  <a:txBody>
                    <a:bodyPr/>
                    <a:lstStyle/>
                    <a:p>
                      <a:pPr>
                        <a:lnSpc>
                          <a:spcPct val="115000"/>
                        </a:lnSpc>
                        <a:spcAft>
                          <a:spcPts val="0"/>
                        </a:spcAft>
                      </a:pPr>
                      <a:r>
                        <a:rPr lang="en-GB" sz="1000" dirty="0" smtClean="0">
                          <a:effectLst/>
                          <a:latin typeface="+mn-lt"/>
                        </a:rPr>
                        <a:t>14</a:t>
                      </a:r>
                      <a:endParaRPr lang="en-GB" sz="1000" dirty="0">
                        <a:effectLst/>
                        <a:latin typeface="+mn-lt"/>
                        <a:ea typeface="Calibri"/>
                        <a:cs typeface="Times New Roman"/>
                      </a:endParaRPr>
                    </a:p>
                  </a:txBody>
                  <a:tcPr marL="68580" marR="68580" marT="0" marB="0"/>
                </a:tc>
                <a:tc>
                  <a:txBody>
                    <a:bodyPr/>
                    <a:lstStyle/>
                    <a:p>
                      <a:pPr>
                        <a:lnSpc>
                          <a:spcPct val="115000"/>
                        </a:lnSpc>
                        <a:spcAft>
                          <a:spcPts val="0"/>
                        </a:spcAft>
                      </a:pPr>
                      <a:r>
                        <a:rPr lang="en-GB" sz="1000" dirty="0" smtClean="0">
                          <a:effectLst/>
                          <a:latin typeface="+mn-lt"/>
                        </a:rPr>
                        <a:t>Collection Mode</a:t>
                      </a:r>
                      <a:endParaRPr lang="en-GB" sz="1000" dirty="0">
                        <a:effectLst/>
                        <a:latin typeface="+mn-lt"/>
                        <a:ea typeface="Calibri"/>
                        <a:cs typeface="Times New Roman"/>
                      </a:endParaRPr>
                    </a:p>
                  </a:txBody>
                  <a:tcPr marL="68580" marR="68580" marT="0" marB="0"/>
                </a:tc>
              </a:tr>
              <a:tr h="234237">
                <a:tc>
                  <a:txBody>
                    <a:bodyPr/>
                    <a:lstStyle/>
                    <a:p>
                      <a:pPr>
                        <a:lnSpc>
                          <a:spcPct val="115000"/>
                        </a:lnSpc>
                        <a:spcAft>
                          <a:spcPts val="0"/>
                        </a:spcAft>
                      </a:pPr>
                      <a:r>
                        <a:rPr lang="en-GB" sz="1000" dirty="0" smtClean="0">
                          <a:effectLst/>
                          <a:latin typeface="+mn-lt"/>
                        </a:rPr>
                        <a:t>15</a:t>
                      </a:r>
                      <a:endParaRPr lang="en-GB" sz="1000" dirty="0">
                        <a:effectLst/>
                        <a:latin typeface="+mn-lt"/>
                        <a:ea typeface="Calibri"/>
                        <a:cs typeface="Times New Roman"/>
                      </a:endParaRPr>
                    </a:p>
                  </a:txBody>
                  <a:tcPr marL="68580" marR="68580" marT="0" marB="0">
                    <a:solidFill>
                      <a:schemeClr val="bg1">
                        <a:lumMod val="50000"/>
                        <a:alpha val="50000"/>
                      </a:schemeClr>
                    </a:solidFill>
                  </a:tcPr>
                </a:tc>
                <a:tc>
                  <a:txBody>
                    <a:bodyPr/>
                    <a:lstStyle/>
                    <a:p>
                      <a:pPr>
                        <a:lnSpc>
                          <a:spcPct val="115000"/>
                        </a:lnSpc>
                        <a:spcAft>
                          <a:spcPts val="0"/>
                        </a:spcAft>
                      </a:pPr>
                      <a:r>
                        <a:rPr lang="en-GB" sz="1000" dirty="0" smtClean="0">
                          <a:effectLst/>
                          <a:latin typeface="+mn-lt"/>
                        </a:rPr>
                        <a:t>Unit Descriptions</a:t>
                      </a:r>
                      <a:endParaRPr lang="en-GB" sz="1000" dirty="0">
                        <a:effectLst/>
                        <a:latin typeface="+mn-lt"/>
                        <a:ea typeface="Calibri"/>
                        <a:cs typeface="Times New Roman"/>
                      </a:endParaRPr>
                    </a:p>
                  </a:txBody>
                  <a:tcPr marL="68580" marR="68580" marT="0" marB="0">
                    <a:solidFill>
                      <a:schemeClr val="bg1">
                        <a:lumMod val="50000"/>
                        <a:alpha val="50000"/>
                      </a:schemeClr>
                    </a:solidFill>
                  </a:tcPr>
                </a:tc>
              </a:tr>
              <a:tr h="234237">
                <a:tc>
                  <a:txBody>
                    <a:bodyPr/>
                    <a:lstStyle/>
                    <a:p>
                      <a:pPr>
                        <a:lnSpc>
                          <a:spcPct val="115000"/>
                        </a:lnSpc>
                        <a:spcAft>
                          <a:spcPts val="0"/>
                        </a:spcAft>
                      </a:pPr>
                      <a:r>
                        <a:rPr lang="en-GB" sz="1000" dirty="0" smtClean="0">
                          <a:effectLst/>
                          <a:latin typeface="+mn-lt"/>
                        </a:rPr>
                        <a:t>16</a:t>
                      </a:r>
                      <a:endParaRPr lang="en-GB" sz="1000" dirty="0">
                        <a:effectLst/>
                        <a:latin typeface="+mn-lt"/>
                        <a:ea typeface="Calibri"/>
                        <a:cs typeface="Times New Roman"/>
                      </a:endParaRPr>
                    </a:p>
                  </a:txBody>
                  <a:tcPr marL="68580" marR="68580" marT="0" marB="0">
                    <a:solidFill>
                      <a:schemeClr val="bg1">
                        <a:alpha val="50000"/>
                      </a:schemeClr>
                    </a:solidFill>
                  </a:tcPr>
                </a:tc>
                <a:tc>
                  <a:txBody>
                    <a:bodyPr/>
                    <a:lstStyle/>
                    <a:p>
                      <a:pPr>
                        <a:lnSpc>
                          <a:spcPct val="115000"/>
                        </a:lnSpc>
                        <a:spcAft>
                          <a:spcPts val="0"/>
                        </a:spcAft>
                      </a:pPr>
                      <a:r>
                        <a:rPr lang="en-GB" sz="1000" dirty="0" smtClean="0">
                          <a:effectLst/>
                          <a:latin typeface="+mn-lt"/>
                        </a:rPr>
                        <a:t>Descriptions</a:t>
                      </a:r>
                      <a:endParaRPr lang="en-GB" sz="1000" dirty="0">
                        <a:effectLst/>
                        <a:latin typeface="+mn-lt"/>
                        <a:ea typeface="Calibri"/>
                        <a:cs typeface="Times New Roman"/>
                      </a:endParaRPr>
                    </a:p>
                  </a:txBody>
                  <a:tcPr marL="68580" marR="68580" marT="0" marB="0">
                    <a:solidFill>
                      <a:schemeClr val="bg1">
                        <a:alpha val="50000"/>
                      </a:schemeClr>
                    </a:solidFill>
                  </a:tcPr>
                </a:tc>
              </a:tr>
              <a:tr h="234237">
                <a:tc>
                  <a:txBody>
                    <a:bodyPr/>
                    <a:lstStyle/>
                    <a:p>
                      <a:pPr>
                        <a:lnSpc>
                          <a:spcPct val="115000"/>
                        </a:lnSpc>
                        <a:spcAft>
                          <a:spcPts val="0"/>
                        </a:spcAft>
                      </a:pPr>
                      <a:r>
                        <a:rPr lang="en-GB" sz="1000" dirty="0" smtClean="0">
                          <a:effectLst/>
                          <a:latin typeface="+mn-lt"/>
                        </a:rPr>
                        <a:t>17</a:t>
                      </a:r>
                      <a:endParaRPr lang="en-GB" sz="1000" dirty="0">
                        <a:effectLst/>
                        <a:latin typeface="+mn-lt"/>
                        <a:ea typeface="Calibri"/>
                        <a:cs typeface="Times New Roman"/>
                      </a:endParaRPr>
                    </a:p>
                  </a:txBody>
                  <a:tcPr marL="68580" marR="68580" marT="0" marB="0">
                    <a:solidFill>
                      <a:schemeClr val="bg1">
                        <a:lumMod val="50000"/>
                        <a:alpha val="50000"/>
                      </a:schemeClr>
                    </a:solidFill>
                  </a:tcPr>
                </a:tc>
                <a:tc>
                  <a:txBody>
                    <a:bodyPr/>
                    <a:lstStyle/>
                    <a:p>
                      <a:pPr>
                        <a:lnSpc>
                          <a:spcPct val="115000"/>
                        </a:lnSpc>
                        <a:spcAft>
                          <a:spcPts val="0"/>
                        </a:spcAft>
                      </a:pPr>
                      <a:r>
                        <a:rPr lang="en-GB" sz="1000" dirty="0" smtClean="0">
                          <a:effectLst/>
                          <a:latin typeface="+mn-lt"/>
                        </a:rPr>
                        <a:t>Geographical Coverage</a:t>
                      </a:r>
                      <a:endParaRPr lang="en-GB" sz="1000" dirty="0">
                        <a:effectLst/>
                        <a:latin typeface="+mn-lt"/>
                        <a:ea typeface="Calibri"/>
                        <a:cs typeface="Times New Roman"/>
                      </a:endParaRPr>
                    </a:p>
                  </a:txBody>
                  <a:tcPr marL="68580" marR="68580" marT="0" marB="0">
                    <a:solidFill>
                      <a:schemeClr val="bg1">
                        <a:lumMod val="50000"/>
                        <a:alpha val="50000"/>
                      </a:schemeClr>
                    </a:solidFill>
                  </a:tcPr>
                </a:tc>
              </a:tr>
              <a:tr h="234237">
                <a:tc>
                  <a:txBody>
                    <a:bodyPr/>
                    <a:lstStyle/>
                    <a:p>
                      <a:pPr>
                        <a:lnSpc>
                          <a:spcPct val="115000"/>
                        </a:lnSpc>
                        <a:spcAft>
                          <a:spcPts val="0"/>
                        </a:spcAft>
                      </a:pPr>
                      <a:r>
                        <a:rPr lang="en-GB" sz="1000" dirty="0" smtClean="0">
                          <a:effectLst/>
                          <a:latin typeface="+mn-lt"/>
                        </a:rPr>
                        <a:t>18</a:t>
                      </a:r>
                      <a:endParaRPr lang="en-GB" sz="1000" dirty="0">
                        <a:effectLst/>
                        <a:latin typeface="+mn-lt"/>
                        <a:ea typeface="Calibri"/>
                        <a:cs typeface="Times New Roman"/>
                      </a:endParaRPr>
                    </a:p>
                  </a:txBody>
                  <a:tcPr marL="68580" marR="68580" marT="0" marB="0"/>
                </a:tc>
                <a:tc>
                  <a:txBody>
                    <a:bodyPr/>
                    <a:lstStyle/>
                    <a:p>
                      <a:pPr>
                        <a:lnSpc>
                          <a:spcPct val="115000"/>
                        </a:lnSpc>
                        <a:spcAft>
                          <a:spcPts val="0"/>
                        </a:spcAft>
                      </a:pPr>
                      <a:r>
                        <a:rPr lang="en-GB" sz="1000" dirty="0" smtClean="0">
                          <a:effectLst/>
                          <a:latin typeface="+mn-lt"/>
                        </a:rPr>
                        <a:t>Keywords</a:t>
                      </a:r>
                      <a:endParaRPr lang="en-GB" sz="1000" dirty="0">
                        <a:effectLst/>
                        <a:latin typeface="+mn-lt"/>
                        <a:ea typeface="Calibri"/>
                        <a:cs typeface="Times New Roman"/>
                      </a:endParaRPr>
                    </a:p>
                  </a:txBody>
                  <a:tcPr marL="68580" marR="68580" marT="0" marB="0"/>
                </a:tc>
              </a:tr>
              <a:tr h="234237">
                <a:tc>
                  <a:txBody>
                    <a:bodyPr/>
                    <a:lstStyle/>
                    <a:p>
                      <a:pPr>
                        <a:lnSpc>
                          <a:spcPct val="115000"/>
                        </a:lnSpc>
                        <a:spcAft>
                          <a:spcPts val="0"/>
                        </a:spcAft>
                      </a:pPr>
                      <a:r>
                        <a:rPr lang="de-DE" sz="1000" dirty="0" smtClean="0">
                          <a:effectLst/>
                          <a:latin typeface="+mn-lt"/>
                          <a:ea typeface="+mn-ea"/>
                          <a:cs typeface="+mn-cs"/>
                        </a:rPr>
                        <a:t>19</a:t>
                      </a:r>
                      <a:endParaRPr lang="en-GB" sz="1000" dirty="0">
                        <a:effectLst/>
                        <a:latin typeface="+mn-lt"/>
                        <a:ea typeface="Calibri"/>
                        <a:cs typeface="Times New Roman"/>
                      </a:endParaRPr>
                    </a:p>
                  </a:txBody>
                  <a:tcPr marL="68580" marR="68580" marT="0" marB="0">
                    <a:solidFill>
                      <a:schemeClr val="bg1">
                        <a:lumMod val="50000"/>
                        <a:alpha val="50000"/>
                      </a:schemeClr>
                    </a:solidFill>
                  </a:tcPr>
                </a:tc>
                <a:tc>
                  <a:txBody>
                    <a:bodyPr/>
                    <a:lstStyle/>
                    <a:p>
                      <a:pPr>
                        <a:lnSpc>
                          <a:spcPct val="115000"/>
                        </a:lnSpc>
                        <a:spcAft>
                          <a:spcPts val="0"/>
                        </a:spcAft>
                      </a:pPr>
                      <a:r>
                        <a:rPr lang="en-GB" sz="1000" dirty="0" smtClean="0">
                          <a:effectLst/>
                          <a:latin typeface="+mn-lt"/>
                        </a:rPr>
                        <a:t>Alternative Identifiers</a:t>
                      </a:r>
                      <a:endParaRPr lang="en-GB" sz="1000" dirty="0">
                        <a:effectLst/>
                        <a:latin typeface="+mn-lt"/>
                        <a:ea typeface="Calibri"/>
                        <a:cs typeface="Times New Roman"/>
                      </a:endParaRPr>
                    </a:p>
                  </a:txBody>
                  <a:tcPr marL="68580" marR="68580" marT="0" marB="0">
                    <a:solidFill>
                      <a:schemeClr val="bg1">
                        <a:lumMod val="50000"/>
                        <a:alpha val="50000"/>
                      </a:schemeClr>
                    </a:solidFill>
                  </a:tcPr>
                </a:tc>
              </a:tr>
              <a:tr h="234237">
                <a:tc>
                  <a:txBody>
                    <a:bodyPr/>
                    <a:lstStyle/>
                    <a:p>
                      <a:pPr>
                        <a:lnSpc>
                          <a:spcPct val="115000"/>
                        </a:lnSpc>
                        <a:spcAft>
                          <a:spcPts val="0"/>
                        </a:spcAft>
                      </a:pPr>
                      <a:r>
                        <a:rPr lang="en-GB" sz="1000" dirty="0" smtClean="0">
                          <a:effectLst/>
                          <a:latin typeface="+mn-lt"/>
                        </a:rPr>
                        <a:t>20</a:t>
                      </a:r>
                      <a:endParaRPr lang="en-GB" sz="1000" dirty="0">
                        <a:effectLst/>
                        <a:latin typeface="+mn-lt"/>
                        <a:ea typeface="Calibri"/>
                        <a:cs typeface="Times New Roman"/>
                      </a:endParaRPr>
                    </a:p>
                  </a:txBody>
                  <a:tcPr marL="68580" marR="68580" marT="0" marB="0"/>
                </a:tc>
                <a:tc>
                  <a:txBody>
                    <a:bodyPr/>
                    <a:lstStyle/>
                    <a:p>
                      <a:pPr>
                        <a:lnSpc>
                          <a:spcPct val="115000"/>
                        </a:lnSpc>
                        <a:spcAft>
                          <a:spcPts val="0"/>
                        </a:spcAft>
                      </a:pPr>
                      <a:r>
                        <a:rPr lang="en-GB" sz="1000" dirty="0" smtClean="0">
                          <a:effectLst/>
                          <a:latin typeface="+mn-lt"/>
                        </a:rPr>
                        <a:t>Relations</a:t>
                      </a:r>
                      <a:endParaRPr lang="en-GB" sz="1000" dirty="0">
                        <a:effectLst/>
                        <a:latin typeface="+mn-lt"/>
                        <a:ea typeface="Calibri"/>
                        <a:cs typeface="Times New Roman"/>
                      </a:endParaRPr>
                    </a:p>
                  </a:txBody>
                  <a:tcPr marL="68580" marR="68580" marT="0" marB="0"/>
                </a:tc>
              </a:tr>
              <a:tr h="234237">
                <a:tc>
                  <a:txBody>
                    <a:bodyPr/>
                    <a:lstStyle/>
                    <a:p>
                      <a:pPr>
                        <a:lnSpc>
                          <a:spcPct val="115000"/>
                        </a:lnSpc>
                        <a:spcAft>
                          <a:spcPts val="0"/>
                        </a:spcAft>
                      </a:pPr>
                      <a:r>
                        <a:rPr lang="en-GB" sz="1000" dirty="0" smtClean="0">
                          <a:effectLst/>
                          <a:latin typeface="+mn-lt"/>
                        </a:rPr>
                        <a:t>21</a:t>
                      </a:r>
                      <a:endParaRPr lang="en-GB" sz="1000" dirty="0">
                        <a:effectLst/>
                        <a:latin typeface="+mn-lt"/>
                        <a:ea typeface="Calibri"/>
                        <a:cs typeface="Times New Roman"/>
                      </a:endParaRPr>
                    </a:p>
                  </a:txBody>
                  <a:tcPr marL="68580" marR="68580" marT="0" marB="0">
                    <a:solidFill>
                      <a:schemeClr val="bg1">
                        <a:lumMod val="50000"/>
                        <a:alpha val="50000"/>
                      </a:schemeClr>
                    </a:solidFill>
                  </a:tcPr>
                </a:tc>
                <a:tc>
                  <a:txBody>
                    <a:bodyPr/>
                    <a:lstStyle/>
                    <a:p>
                      <a:pPr>
                        <a:lnSpc>
                          <a:spcPct val="115000"/>
                        </a:lnSpc>
                        <a:spcAft>
                          <a:spcPts val="0"/>
                        </a:spcAft>
                      </a:pPr>
                      <a:r>
                        <a:rPr lang="en-GB" sz="1000" dirty="0" smtClean="0">
                          <a:effectLst/>
                          <a:latin typeface="+mn-lt"/>
                        </a:rPr>
                        <a:t>Publications</a:t>
                      </a:r>
                      <a:endParaRPr lang="en-GB" sz="1000" dirty="0">
                        <a:effectLst/>
                        <a:latin typeface="+mn-lt"/>
                        <a:ea typeface="Calibri"/>
                        <a:cs typeface="Times New Roman"/>
                      </a:endParaRPr>
                    </a:p>
                  </a:txBody>
                  <a:tcPr marL="68580" marR="68580" marT="0" marB="0">
                    <a:solidFill>
                      <a:schemeClr val="bg1">
                        <a:lumMod val="50000"/>
                        <a:alpha val="50000"/>
                      </a:schemeClr>
                    </a:solidFill>
                  </a:tcPr>
                </a:tc>
              </a:tr>
            </a:tbl>
          </a:graphicData>
        </a:graphic>
      </p:graphicFrame>
      <p:sp>
        <p:nvSpPr>
          <p:cNvPr id="5" name="Datumsplatzhalter 4"/>
          <p:cNvSpPr>
            <a:spLocks noGrp="1"/>
          </p:cNvSpPr>
          <p:nvPr>
            <p:ph type="dt" sz="half" idx="2"/>
          </p:nvPr>
        </p:nvSpPr>
        <p:spPr/>
        <p:txBody>
          <a:bodyPr/>
          <a:lstStyle/>
          <a:p>
            <a:fld id="{092877CF-A1AB-459D-BC88-8736A78FDAD9}" type="datetime1">
              <a:rPr lang="de-DE" smtClean="0"/>
              <a:t>28.09.2018</a:t>
            </a:fld>
            <a:endParaRPr lang="de-DE" dirty="0"/>
          </a:p>
        </p:txBody>
      </p:sp>
      <p:sp>
        <p:nvSpPr>
          <p:cNvPr id="7" name="Fußzeilenplatzhalter 6"/>
          <p:cNvSpPr>
            <a:spLocks noGrp="1"/>
          </p:cNvSpPr>
          <p:nvPr>
            <p:ph type="ftr" sz="quarter" idx="3"/>
          </p:nvPr>
        </p:nvSpPr>
        <p:spPr/>
        <p:txBody>
          <a:bodyPr/>
          <a:lstStyle/>
          <a:p>
            <a:r>
              <a:rPr lang="de-DE" smtClean="0"/>
              <a:t>Christian Hirsch, Forschungsdaten- und Servicezentrum, Deutsche Bundesbank</a:t>
            </a:r>
            <a:endParaRPr lang="de-DE" dirty="0"/>
          </a:p>
        </p:txBody>
      </p:sp>
      <p:sp>
        <p:nvSpPr>
          <p:cNvPr id="8" name="Foliennummernplatzhalter 3"/>
          <p:cNvSpPr>
            <a:spLocks noGrp="1"/>
          </p:cNvSpPr>
          <p:nvPr>
            <p:ph type="sldNum" sz="quarter" idx="4"/>
          </p:nvPr>
        </p:nvSpPr>
        <p:spPr>
          <a:xfrm>
            <a:off x="467999" y="6490782"/>
            <a:ext cx="2160000" cy="162000"/>
          </a:xfrm>
        </p:spPr>
        <p:txBody>
          <a:bodyPr/>
          <a:lstStyle/>
          <a:p>
            <a:r>
              <a:rPr lang="de-DE" smtClean="0"/>
              <a:t>Page </a:t>
            </a:r>
            <a:fld id="{795659D1-D435-4DC4-B545-657E7139435F}" type="slidenum">
              <a:rPr lang="de-DE" smtClean="0"/>
              <a:pPr/>
              <a:t>7</a:t>
            </a:fld>
            <a:endParaRPr lang="de-DE" dirty="0"/>
          </a:p>
        </p:txBody>
      </p:sp>
    </p:spTree>
    <p:extLst>
      <p:ext uri="{BB962C8B-B14F-4D97-AF65-F5344CB8AC3E}">
        <p14:creationId xmlns:p14="http://schemas.microsoft.com/office/powerpoint/2010/main" val="164058828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solidFill>
                  <a:schemeClr val="tx1"/>
                </a:solidFill>
              </a:rPr>
              <a:t>INEXDA </a:t>
            </a:r>
            <a:r>
              <a:rPr lang="de-DE" dirty="0" err="1">
                <a:solidFill>
                  <a:schemeClr val="tx1"/>
                </a:solidFill>
              </a:rPr>
              <a:t>Metadata</a:t>
            </a:r>
            <a:r>
              <a:rPr lang="de-DE" dirty="0">
                <a:solidFill>
                  <a:schemeClr val="tx1"/>
                </a:solidFill>
              </a:rPr>
              <a:t> Database</a:t>
            </a:r>
            <a:br>
              <a:rPr lang="de-DE" dirty="0">
                <a:solidFill>
                  <a:schemeClr val="tx1"/>
                </a:solidFill>
              </a:rPr>
            </a:br>
            <a:endParaRPr lang="de-DE" dirty="0"/>
          </a:p>
        </p:txBody>
      </p:sp>
      <p:pic>
        <p:nvPicPr>
          <p:cNvPr id="1024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2573" y="1160991"/>
            <a:ext cx="4689042" cy="452878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9" name="Textplatzhalter 12"/>
          <p:cNvSpPr txBox="1">
            <a:spLocks/>
          </p:cNvSpPr>
          <p:nvPr/>
        </p:nvSpPr>
        <p:spPr>
          <a:xfrm>
            <a:off x="4898132" y="1334667"/>
            <a:ext cx="4120136" cy="2376264"/>
          </a:xfrm>
          <a:prstGeom prst="rect">
            <a:avLst/>
          </a:prstGeom>
        </p:spPr>
        <p:txBody>
          <a:bodyPr vert="horz">
            <a:normAutofit fontScale="70000" lnSpcReduction="20000"/>
          </a:bodyPr>
          <a:lstStyle>
            <a:lvl1pPr marL="457200" indent="-457200" algn="l" rtl="0" eaLnBrk="1" latinLnBrk="0" hangingPunct="1">
              <a:spcBef>
                <a:spcPct val="20000"/>
              </a:spcBef>
              <a:buClrTx/>
              <a:buSzPct val="85000"/>
              <a:buFont typeface="Arial" panose="020B0604020202020204" pitchFamily="34" charset="0"/>
              <a:buChar char="•"/>
              <a:defRPr kumimoji="0" sz="2000" kern="1200">
                <a:solidFill>
                  <a:schemeClr val="tx1"/>
                </a:solidFill>
                <a:latin typeface="+mn-lt"/>
                <a:ea typeface="+mn-ea"/>
                <a:cs typeface="+mn-cs"/>
              </a:defRPr>
            </a:lvl1pPr>
            <a:lvl2pPr marL="617220" indent="-342900" algn="l" rtl="0" eaLnBrk="1" latinLnBrk="0" hangingPunct="1">
              <a:spcBef>
                <a:spcPct val="20000"/>
              </a:spcBef>
              <a:buClrTx/>
              <a:buSzPct val="85000"/>
              <a:buFont typeface="Arial" panose="020B0604020202020204" pitchFamily="34" charset="0"/>
              <a:buChar char="•"/>
              <a:defRPr kumimoji="0" sz="1800" kern="1200" baseline="0">
                <a:solidFill>
                  <a:schemeClr val="tx1"/>
                </a:solidFill>
                <a:latin typeface="+mn-lt"/>
                <a:ea typeface="+mn-ea"/>
                <a:cs typeface="+mn-cs"/>
              </a:defRPr>
            </a:lvl2pPr>
            <a:lvl3pPr marL="937260" indent="-342900" algn="l" rtl="0" eaLnBrk="1" latinLnBrk="0" hangingPunct="1">
              <a:spcBef>
                <a:spcPct val="20000"/>
              </a:spcBef>
              <a:buClrTx/>
              <a:buSzPct val="85000"/>
              <a:buFont typeface="Arial" panose="020B0604020202020204" pitchFamily="34" charset="0"/>
              <a:buChar char="•"/>
              <a:defRPr kumimoji="0" sz="1600" kern="1200">
                <a:solidFill>
                  <a:schemeClr val="tx1"/>
                </a:solidFill>
                <a:latin typeface="+mn-lt"/>
                <a:ea typeface="+mn-ea"/>
                <a:cs typeface="+mn-cs"/>
              </a:defRPr>
            </a:lvl3pPr>
            <a:lvl4pPr marL="1211580" indent="-342900" algn="l" rtl="0" eaLnBrk="1" latinLnBrk="0" hangingPunct="1">
              <a:spcBef>
                <a:spcPct val="20000"/>
              </a:spcBef>
              <a:buClrTx/>
              <a:buSzPct val="85000"/>
              <a:buFont typeface="Arial" panose="020B0604020202020204" pitchFamily="34" charset="0"/>
              <a:buChar char="•"/>
              <a:defRPr kumimoji="0" sz="1400" kern="1200" baseline="0">
                <a:solidFill>
                  <a:schemeClr val="tx1"/>
                </a:solidFill>
                <a:latin typeface="+mn-lt"/>
                <a:ea typeface="+mn-ea"/>
                <a:cs typeface="+mn-cs"/>
              </a:defRPr>
            </a:lvl4pPr>
            <a:lvl5pPr marL="1428750" indent="-285750" algn="l" rtl="0" eaLnBrk="1" latinLnBrk="0" hangingPunct="1">
              <a:spcBef>
                <a:spcPct val="20000"/>
              </a:spcBef>
              <a:buClrTx/>
              <a:buSzPct val="85000"/>
              <a:buFont typeface="Arial" panose="020B0604020202020204" pitchFamily="34" charset="0"/>
              <a:buChar char="•"/>
              <a:defRPr kumimoji="0" sz="14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a:lstStyle>
          <a:p>
            <a:pPr marL="447675" lvl="1" indent="-174625"/>
            <a:r>
              <a:rPr lang="de-DE" sz="2200" dirty="0" smtClean="0"/>
              <a:t>The </a:t>
            </a:r>
            <a:r>
              <a:rPr lang="de-DE" sz="2200" dirty="0" err="1" smtClean="0"/>
              <a:t>database</a:t>
            </a:r>
            <a:r>
              <a:rPr lang="de-DE" sz="2200" dirty="0" smtClean="0"/>
              <a:t> </a:t>
            </a:r>
            <a:r>
              <a:rPr lang="en-GB" sz="2200" dirty="0" smtClean="0"/>
              <a:t>serves </a:t>
            </a:r>
          </a:p>
          <a:p>
            <a:pPr marL="895350" lvl="2" indent="-301625">
              <a:buFont typeface="+mj-lt"/>
              <a:buAutoNum type="arabicPeriod"/>
            </a:pPr>
            <a:r>
              <a:rPr lang="en-GB" sz="2200" dirty="0" smtClean="0"/>
              <a:t>as </a:t>
            </a:r>
            <a:r>
              <a:rPr lang="en-GB" sz="2200" dirty="0"/>
              <a:t>an information tool for </a:t>
            </a:r>
            <a:r>
              <a:rPr lang="en-GB" sz="2200" dirty="0" smtClean="0"/>
              <a:t>INEXDA members, researchers </a:t>
            </a:r>
            <a:r>
              <a:rPr lang="en-GB" sz="2200" dirty="0"/>
              <a:t>and </a:t>
            </a:r>
            <a:r>
              <a:rPr lang="en-GB" sz="2200" dirty="0" smtClean="0"/>
              <a:t>analysts.</a:t>
            </a:r>
          </a:p>
          <a:p>
            <a:pPr marL="895350" lvl="2" indent="-301625">
              <a:buFont typeface="+mj-lt"/>
              <a:buAutoNum type="arabicPeriod"/>
            </a:pPr>
            <a:r>
              <a:rPr lang="en-GB" sz="2200" dirty="0" smtClean="0"/>
              <a:t>as </a:t>
            </a:r>
            <a:r>
              <a:rPr lang="en-GB" sz="2200" dirty="0"/>
              <a:t>the basis for the harmonisation activities of </a:t>
            </a:r>
            <a:r>
              <a:rPr lang="en-GB" sz="2200" dirty="0" smtClean="0"/>
              <a:t>INEXDA (e.g. item relation) </a:t>
            </a:r>
          </a:p>
          <a:p>
            <a:pPr marL="240030" indent="0">
              <a:spcAft>
                <a:spcPts val="600"/>
              </a:spcAft>
              <a:buNone/>
            </a:pPr>
            <a:endParaRPr lang="en-GB" sz="2200" dirty="0"/>
          </a:p>
          <a:p>
            <a:pPr marL="447675" indent="-207963">
              <a:spcAft>
                <a:spcPts val="600"/>
              </a:spcAft>
            </a:pPr>
            <a:r>
              <a:rPr lang="en-GB" sz="2200" dirty="0" smtClean="0"/>
              <a:t>Current the 42 contributions to the database come from</a:t>
            </a:r>
            <a:r>
              <a:rPr lang="de-DE" sz="2200" dirty="0" smtClean="0">
                <a:cs typeface="Arial" panose="020B0604020202020204" pitchFamily="34" charset="0"/>
              </a:rPr>
              <a:t>         </a:t>
            </a:r>
          </a:p>
          <a:p>
            <a:pPr marL="1062990" lvl="2">
              <a:spcAft>
                <a:spcPts val="600"/>
              </a:spcAft>
            </a:pPr>
            <a:endParaRPr lang="de-DE" sz="2200" dirty="0" smtClean="0">
              <a:cs typeface="Arial" panose="020B0604020202020204" pitchFamily="34" charset="0"/>
            </a:endParaRPr>
          </a:p>
          <a:p>
            <a:pPr marL="0" indent="0">
              <a:buNone/>
            </a:pPr>
            <a:endParaRPr lang="de-DE" dirty="0" smtClean="0"/>
          </a:p>
          <a:p>
            <a:endParaRPr lang="de-DE" dirty="0" smtClean="0"/>
          </a:p>
          <a:p>
            <a:endParaRPr lang="de-DE" dirty="0"/>
          </a:p>
          <a:p>
            <a:pPr marL="0" indent="0">
              <a:buNone/>
            </a:pPr>
            <a:endParaRPr lang="de-DE" dirty="0"/>
          </a:p>
        </p:txBody>
      </p:sp>
      <p:graphicFrame>
        <p:nvGraphicFramePr>
          <p:cNvPr id="6" name="Tabelle 5"/>
          <p:cNvGraphicFramePr>
            <a:graphicFrameLocks noGrp="1"/>
          </p:cNvGraphicFramePr>
          <p:nvPr>
            <p:extLst>
              <p:ext uri="{D42A27DB-BD31-4B8C-83A1-F6EECF244321}">
                <p14:modId xmlns:p14="http://schemas.microsoft.com/office/powerpoint/2010/main" val="874187853"/>
              </p:ext>
            </p:extLst>
          </p:nvPr>
        </p:nvGraphicFramePr>
        <p:xfrm>
          <a:off x="5508104" y="4110981"/>
          <a:ext cx="3168352" cy="1524000"/>
        </p:xfrm>
        <a:graphic>
          <a:graphicData uri="http://schemas.openxmlformats.org/drawingml/2006/table">
            <a:tbl>
              <a:tblPr firstRow="1" bandRow="1">
                <a:tableStyleId>{5C22544A-7EE6-4342-B048-85BDC9FD1C3A}</a:tableStyleId>
              </a:tblPr>
              <a:tblGrid>
                <a:gridCol w="2016224"/>
                <a:gridCol w="1152128"/>
              </a:tblGrid>
              <a:tr h="288000">
                <a:tc>
                  <a:txBody>
                    <a:bodyPr/>
                    <a:lstStyle/>
                    <a:p>
                      <a:r>
                        <a:rPr lang="de-DE" sz="1400" b="0" dirty="0" err="1" smtClean="0">
                          <a:solidFill>
                            <a:schemeClr val="tx1"/>
                          </a:solidFill>
                        </a:rPr>
                        <a:t>Banca</a:t>
                      </a:r>
                      <a:r>
                        <a:rPr lang="de-DE" sz="1400" b="0" baseline="0" dirty="0" smtClean="0">
                          <a:solidFill>
                            <a:schemeClr val="tx1"/>
                          </a:solidFill>
                        </a:rPr>
                        <a:t> </a:t>
                      </a:r>
                      <a:r>
                        <a:rPr lang="de-DE" sz="1400" b="0" baseline="0" dirty="0" err="1" smtClean="0">
                          <a:solidFill>
                            <a:schemeClr val="tx1"/>
                          </a:solidFill>
                        </a:rPr>
                        <a:t>d‘Italia</a:t>
                      </a:r>
                      <a:endParaRPr lang="en-GB" sz="14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de-DE" sz="1400" b="0" dirty="0" smtClean="0">
                          <a:solidFill>
                            <a:schemeClr val="tx1"/>
                          </a:solidFill>
                        </a:rPr>
                        <a:t>6</a:t>
                      </a:r>
                      <a:endParaRPr lang="en-GB" sz="14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288000">
                <a:tc>
                  <a:txBody>
                    <a:bodyPr/>
                    <a:lstStyle/>
                    <a:p>
                      <a:r>
                        <a:rPr lang="de-DE" sz="1400" dirty="0" err="1" smtClean="0"/>
                        <a:t>Banco</a:t>
                      </a:r>
                      <a:r>
                        <a:rPr lang="de-DE" sz="1400" dirty="0" smtClean="0"/>
                        <a:t> de Espana</a:t>
                      </a:r>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de-DE" sz="1400" dirty="0" smtClean="0"/>
                        <a:t>13</a:t>
                      </a:r>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288000">
                <a:tc>
                  <a:txBody>
                    <a:bodyPr/>
                    <a:lstStyle/>
                    <a:p>
                      <a:r>
                        <a:rPr lang="de-DE" sz="1400" dirty="0" err="1" smtClean="0"/>
                        <a:t>Banco</a:t>
                      </a:r>
                      <a:r>
                        <a:rPr lang="de-DE" sz="1400" dirty="0" smtClean="0"/>
                        <a:t> de Portugal</a:t>
                      </a:r>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de-DE" sz="1400" dirty="0" smtClean="0"/>
                        <a:t>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288000">
                <a:tc>
                  <a:txBody>
                    <a:bodyPr/>
                    <a:lstStyle/>
                    <a:p>
                      <a:r>
                        <a:rPr lang="de-DE" sz="1400" dirty="0" smtClean="0"/>
                        <a:t>Bundesbank</a:t>
                      </a:r>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de-DE" sz="1400" dirty="0" smtClean="0"/>
                        <a:t>15</a:t>
                      </a:r>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288000">
                <a:tc>
                  <a:txBody>
                    <a:bodyPr/>
                    <a:lstStyle/>
                    <a:p>
                      <a:r>
                        <a:rPr lang="de-DE" sz="1400" dirty="0" smtClean="0"/>
                        <a:t>ECB</a:t>
                      </a:r>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de-DE" sz="1400" dirty="0" smtClean="0"/>
                        <a:t>6</a:t>
                      </a:r>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sp>
        <p:nvSpPr>
          <p:cNvPr id="4" name="Datumsplatzhalter 3"/>
          <p:cNvSpPr>
            <a:spLocks noGrp="1"/>
          </p:cNvSpPr>
          <p:nvPr>
            <p:ph type="dt" sz="half" idx="2"/>
          </p:nvPr>
        </p:nvSpPr>
        <p:spPr/>
        <p:txBody>
          <a:bodyPr/>
          <a:lstStyle/>
          <a:p>
            <a:fld id="{8F9B0A8E-59F8-4C1D-BA1D-E7D705D8B204}" type="datetime1">
              <a:rPr lang="de-DE" smtClean="0"/>
              <a:t>28.09.2018</a:t>
            </a:fld>
            <a:endParaRPr lang="de-DE" dirty="0"/>
          </a:p>
        </p:txBody>
      </p:sp>
      <p:sp>
        <p:nvSpPr>
          <p:cNvPr id="5" name="Fußzeilenplatzhalter 4"/>
          <p:cNvSpPr>
            <a:spLocks noGrp="1"/>
          </p:cNvSpPr>
          <p:nvPr>
            <p:ph type="ftr" sz="quarter" idx="3"/>
          </p:nvPr>
        </p:nvSpPr>
        <p:spPr/>
        <p:txBody>
          <a:bodyPr/>
          <a:lstStyle/>
          <a:p>
            <a:r>
              <a:rPr lang="de-DE" smtClean="0"/>
              <a:t>Christian Hirsch, Forschungsdaten- und Servicezentrum, Deutsche Bundesbank</a:t>
            </a:r>
            <a:endParaRPr lang="de-DE" dirty="0"/>
          </a:p>
        </p:txBody>
      </p:sp>
      <p:sp>
        <p:nvSpPr>
          <p:cNvPr id="10" name="Foliennummernplatzhalter 3"/>
          <p:cNvSpPr>
            <a:spLocks noGrp="1"/>
          </p:cNvSpPr>
          <p:nvPr>
            <p:ph type="sldNum" sz="quarter" idx="4"/>
          </p:nvPr>
        </p:nvSpPr>
        <p:spPr>
          <a:xfrm>
            <a:off x="467999" y="6490782"/>
            <a:ext cx="2160000" cy="162000"/>
          </a:xfrm>
        </p:spPr>
        <p:txBody>
          <a:bodyPr/>
          <a:lstStyle/>
          <a:p>
            <a:r>
              <a:rPr lang="de-DE" smtClean="0"/>
              <a:t>Page </a:t>
            </a:r>
            <a:fld id="{795659D1-D435-4DC4-B545-657E7139435F}" type="slidenum">
              <a:rPr lang="de-DE" smtClean="0"/>
              <a:pPr/>
              <a:t>8</a:t>
            </a:fld>
            <a:endParaRPr lang="de-DE" dirty="0"/>
          </a:p>
        </p:txBody>
      </p:sp>
    </p:spTree>
    <p:extLst>
      <p:ext uri="{BB962C8B-B14F-4D97-AF65-F5344CB8AC3E}">
        <p14:creationId xmlns:p14="http://schemas.microsoft.com/office/powerpoint/2010/main" val="291848061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Work </a:t>
            </a:r>
            <a:r>
              <a:rPr lang="de-DE" dirty="0" err="1" smtClean="0"/>
              <a:t>programme</a:t>
            </a:r>
            <a:r>
              <a:rPr lang="de-DE" dirty="0" smtClean="0"/>
              <a:t> </a:t>
            </a:r>
            <a:r>
              <a:rPr lang="de-DE" dirty="0" err="1" smtClean="0"/>
              <a:t>for</a:t>
            </a:r>
            <a:r>
              <a:rPr lang="de-DE" dirty="0" smtClean="0"/>
              <a:t> </a:t>
            </a:r>
            <a:r>
              <a:rPr lang="de-DE" dirty="0" err="1" smtClean="0"/>
              <a:t>the</a:t>
            </a:r>
            <a:r>
              <a:rPr lang="de-DE" dirty="0" smtClean="0"/>
              <a:t> </a:t>
            </a:r>
            <a:r>
              <a:rPr lang="de-DE" dirty="0" err="1" smtClean="0"/>
              <a:t>first</a:t>
            </a:r>
            <a:r>
              <a:rPr lang="de-DE" dirty="0" smtClean="0"/>
              <a:t> </a:t>
            </a:r>
            <a:r>
              <a:rPr lang="de-DE" dirty="0" err="1" smtClean="0"/>
              <a:t>two</a:t>
            </a:r>
            <a:r>
              <a:rPr lang="de-DE" dirty="0" smtClean="0"/>
              <a:t> </a:t>
            </a:r>
            <a:r>
              <a:rPr lang="de-DE" dirty="0" err="1" smtClean="0"/>
              <a:t>years</a:t>
            </a:r>
            <a:r>
              <a:rPr lang="de-DE" dirty="0"/>
              <a:t/>
            </a:r>
            <a:br>
              <a:rPr lang="de-DE" dirty="0"/>
            </a:br>
            <a:endParaRPr lang="de-DE" dirty="0"/>
          </a:p>
        </p:txBody>
      </p:sp>
      <p:sp>
        <p:nvSpPr>
          <p:cNvPr id="3" name="Textplatzhalter 2"/>
          <p:cNvSpPr>
            <a:spLocks noGrp="1"/>
          </p:cNvSpPr>
          <p:nvPr>
            <p:ph type="body" sz="quarter" idx="15"/>
          </p:nvPr>
        </p:nvSpPr>
        <p:spPr>
          <a:xfrm>
            <a:off x="396000" y="1169999"/>
            <a:ext cx="8208000" cy="5002201"/>
          </a:xfrm>
        </p:spPr>
        <p:txBody>
          <a:bodyPr>
            <a:normAutofit fontScale="92500" lnSpcReduction="20000"/>
          </a:bodyPr>
          <a:lstStyle/>
          <a:p>
            <a:pPr marL="342900" indent="-342900">
              <a:buFont typeface="+mj-lt"/>
              <a:buAutoNum type="arabicPeriod"/>
            </a:pPr>
            <a:r>
              <a:rPr lang="en-US" altLang="de-DE" sz="1800" b="1" dirty="0" smtClean="0">
                <a:solidFill>
                  <a:schemeClr val="bg1">
                    <a:lumMod val="75000"/>
                  </a:schemeClr>
                </a:solidFill>
                <a:latin typeface="Arial" panose="020B0604020202020204" pitchFamily="34" charset="0"/>
                <a:cs typeface="Arial" panose="020B0604020202020204" pitchFamily="34" charset="0"/>
              </a:rPr>
              <a:t>Comprehensive </a:t>
            </a:r>
            <a:r>
              <a:rPr lang="en-US" altLang="de-DE" sz="1800" b="1" dirty="0">
                <a:solidFill>
                  <a:schemeClr val="bg1">
                    <a:lumMod val="75000"/>
                  </a:schemeClr>
                </a:solidFill>
                <a:latin typeface="Arial" panose="020B0604020202020204" pitchFamily="34" charset="0"/>
                <a:cs typeface="Arial" panose="020B0604020202020204" pitchFamily="34" charset="0"/>
              </a:rPr>
              <a:t>i</a:t>
            </a:r>
            <a:r>
              <a:rPr lang="en-US" altLang="de-DE" sz="1800" b="1" dirty="0" smtClean="0">
                <a:solidFill>
                  <a:schemeClr val="bg1">
                    <a:lumMod val="75000"/>
                  </a:schemeClr>
                </a:solidFill>
                <a:latin typeface="Arial" panose="020B0604020202020204" pitchFamily="34" charset="0"/>
                <a:cs typeface="Arial" panose="020B0604020202020204" pitchFamily="34" charset="0"/>
              </a:rPr>
              <a:t>nventory of data in all member institutions.</a:t>
            </a:r>
            <a:endParaRPr lang="en-US" altLang="de-DE" sz="1800" b="1" dirty="0">
              <a:solidFill>
                <a:schemeClr val="bg1">
                  <a:lumMod val="75000"/>
                </a:schemeClr>
              </a:solidFill>
              <a:latin typeface="Arial" panose="020B0604020202020204" pitchFamily="34" charset="0"/>
              <a:cs typeface="Arial" panose="020B0604020202020204" pitchFamily="34" charset="0"/>
            </a:endParaRPr>
          </a:p>
          <a:p>
            <a:pPr lvl="2">
              <a:buFont typeface="Arial" panose="020B0604020202020204" pitchFamily="34" charset="0"/>
              <a:buChar char="•"/>
            </a:pPr>
            <a:r>
              <a:rPr lang="en-US" altLang="de-DE" sz="1800" dirty="0" smtClean="0">
                <a:solidFill>
                  <a:schemeClr val="bg1">
                    <a:lumMod val="75000"/>
                  </a:schemeClr>
                </a:solidFill>
                <a:latin typeface="Arial" panose="020B0604020202020204" pitchFamily="34" charset="0"/>
                <a:cs typeface="Arial" panose="020B0604020202020204" pitchFamily="34" charset="0"/>
              </a:rPr>
              <a:t>Agreement on unified metadata schema.</a:t>
            </a:r>
            <a:endParaRPr lang="en-US" altLang="de-DE" sz="1800" dirty="0">
              <a:solidFill>
                <a:schemeClr val="bg1">
                  <a:lumMod val="75000"/>
                </a:schemeClr>
              </a:solidFill>
              <a:latin typeface="Arial" panose="020B0604020202020204" pitchFamily="34" charset="0"/>
              <a:cs typeface="Arial" panose="020B0604020202020204" pitchFamily="34" charset="0"/>
            </a:endParaRPr>
          </a:p>
          <a:p>
            <a:pPr lvl="2">
              <a:buFont typeface="Arial" panose="020B0604020202020204" pitchFamily="34" charset="0"/>
              <a:buChar char="•"/>
            </a:pPr>
            <a:r>
              <a:rPr lang="en-US" altLang="de-DE" sz="1800" dirty="0" smtClean="0">
                <a:solidFill>
                  <a:schemeClr val="bg1">
                    <a:lumMod val="75000"/>
                  </a:schemeClr>
                </a:solidFill>
                <a:latin typeface="Arial" panose="020B0604020202020204" pitchFamily="34" charset="0"/>
                <a:cs typeface="Arial" panose="020B0604020202020204" pitchFamily="34" charset="0"/>
              </a:rPr>
              <a:t>Setup of a platform to collect and exchange metadata.</a:t>
            </a:r>
            <a:endParaRPr lang="en-US" altLang="de-DE" sz="1800" dirty="0">
              <a:solidFill>
                <a:schemeClr val="bg1">
                  <a:lumMod val="75000"/>
                </a:schemeClr>
              </a:solidFill>
              <a:latin typeface="Arial" panose="020B0604020202020204" pitchFamily="34" charset="0"/>
              <a:cs typeface="Arial" panose="020B0604020202020204" pitchFamily="34" charset="0"/>
            </a:endParaRPr>
          </a:p>
          <a:p>
            <a:pPr lvl="2">
              <a:buFont typeface="Arial" panose="020B0604020202020204" pitchFamily="34" charset="0"/>
              <a:buChar char="•"/>
            </a:pPr>
            <a:r>
              <a:rPr lang="en-US" altLang="de-DE" sz="1800" dirty="0" smtClean="0">
                <a:solidFill>
                  <a:schemeClr val="bg1">
                    <a:lumMod val="75000"/>
                  </a:schemeClr>
                </a:solidFill>
                <a:latin typeface="Arial" panose="020B0604020202020204" pitchFamily="34" charset="0"/>
                <a:cs typeface="Arial" panose="020B0604020202020204" pitchFamily="34" charset="0"/>
              </a:rPr>
              <a:t>Start </a:t>
            </a:r>
            <a:r>
              <a:rPr lang="en-US" altLang="de-DE" sz="1800" dirty="0" err="1" smtClean="0">
                <a:solidFill>
                  <a:schemeClr val="bg1">
                    <a:lumMod val="75000"/>
                  </a:schemeClr>
                </a:solidFill>
                <a:latin typeface="Arial" panose="020B0604020202020204" pitchFamily="34" charset="0"/>
                <a:cs typeface="Arial" panose="020B0604020202020204" pitchFamily="34" charset="0"/>
              </a:rPr>
              <a:t>harmonising</a:t>
            </a:r>
            <a:r>
              <a:rPr lang="en-US" altLang="de-DE" sz="1800" dirty="0" smtClean="0">
                <a:solidFill>
                  <a:schemeClr val="bg1">
                    <a:lumMod val="75000"/>
                  </a:schemeClr>
                </a:solidFill>
                <a:latin typeface="Arial" panose="020B0604020202020204" pitchFamily="34" charset="0"/>
                <a:cs typeface="Arial" panose="020B0604020202020204" pitchFamily="34" charset="0"/>
              </a:rPr>
              <a:t> metadata across INEXDA member countries.</a:t>
            </a:r>
          </a:p>
          <a:p>
            <a:pPr lvl="2">
              <a:buFont typeface="Arial" panose="020B0604020202020204" pitchFamily="34" charset="0"/>
              <a:buChar char="•"/>
            </a:pPr>
            <a:endParaRPr lang="en-US" altLang="de-DE" sz="1800" dirty="0">
              <a:latin typeface="Arial" panose="020B0604020202020204" pitchFamily="34" charset="0"/>
              <a:cs typeface="Arial" panose="020B0604020202020204" pitchFamily="34" charset="0"/>
            </a:endParaRPr>
          </a:p>
          <a:p>
            <a:pPr marL="342900" indent="-342900">
              <a:buFont typeface="+mj-lt"/>
              <a:buAutoNum type="arabicPeriod" startAt="2"/>
            </a:pPr>
            <a:r>
              <a:rPr lang="en-US" altLang="de-DE" sz="1800" b="1" dirty="0">
                <a:latin typeface="Arial" panose="020B0604020202020204" pitchFamily="34" charset="0"/>
                <a:cs typeface="Arial" panose="020B0604020202020204" pitchFamily="34" charset="0"/>
              </a:rPr>
              <a:t>Inventory of existing data access procedures and registration processes for researchers.</a:t>
            </a:r>
          </a:p>
          <a:p>
            <a:pPr lvl="2">
              <a:buFont typeface="Arial" panose="020B0604020202020204" pitchFamily="34" charset="0"/>
              <a:buChar char="•"/>
            </a:pPr>
            <a:r>
              <a:rPr lang="en-US" altLang="de-DE" sz="1800" dirty="0">
                <a:latin typeface="Arial" panose="020B0604020202020204" pitchFamily="34" charset="0"/>
                <a:cs typeface="Arial" panose="020B0604020202020204" pitchFamily="34" charset="0"/>
              </a:rPr>
              <a:t>ECB pilot collection of information on access for researchers.</a:t>
            </a:r>
          </a:p>
          <a:p>
            <a:pPr lvl="2">
              <a:buFont typeface="Arial" panose="020B0604020202020204" pitchFamily="34" charset="0"/>
              <a:buChar char="•"/>
            </a:pPr>
            <a:r>
              <a:rPr lang="en-US" altLang="de-DE" sz="1800" dirty="0">
                <a:latin typeface="Arial" panose="020B0604020202020204" pitchFamily="34" charset="0"/>
                <a:cs typeface="Arial" panose="020B0604020202020204" pitchFamily="34" charset="0"/>
              </a:rPr>
              <a:t>ADRF for INEXDA proposed by Prof. Julia Lane (NYU).</a:t>
            </a:r>
          </a:p>
          <a:p>
            <a:pPr lvl="2">
              <a:buFont typeface="Arial" panose="020B0604020202020204" pitchFamily="34" charset="0"/>
              <a:buChar char="•"/>
            </a:pPr>
            <a:r>
              <a:rPr lang="en-US" altLang="de-DE" sz="1800" dirty="0">
                <a:latin typeface="Arial" panose="020B0604020202020204" pitchFamily="34" charset="0"/>
                <a:cs typeface="Arial" panose="020B0604020202020204" pitchFamily="34" charset="0"/>
              </a:rPr>
              <a:t>Setup of a working group.</a:t>
            </a:r>
          </a:p>
          <a:p>
            <a:pPr marL="319285" lvl="2" indent="0">
              <a:buNone/>
            </a:pPr>
            <a:endParaRPr lang="en-US" altLang="de-DE" sz="1800" dirty="0">
              <a:latin typeface="Arial" panose="020B0604020202020204" pitchFamily="34" charset="0"/>
              <a:cs typeface="Arial" panose="020B0604020202020204" pitchFamily="34" charset="0"/>
            </a:endParaRPr>
          </a:p>
          <a:p>
            <a:pPr marL="342900" indent="-342900">
              <a:buFont typeface="+mj-lt"/>
              <a:buAutoNum type="arabicPeriod" startAt="2"/>
            </a:pPr>
            <a:r>
              <a:rPr lang="en-US" altLang="de-DE" sz="1800" b="1" dirty="0">
                <a:latin typeface="Arial" panose="020B0604020202020204" pitchFamily="34" charset="0"/>
                <a:cs typeface="Arial" panose="020B0604020202020204" pitchFamily="34" charset="0"/>
              </a:rPr>
              <a:t>Dissemination of INEXDA results.</a:t>
            </a:r>
          </a:p>
          <a:p>
            <a:pPr lvl="2">
              <a:buFont typeface="Arial" panose="020B0604020202020204" pitchFamily="34" charset="0"/>
              <a:buChar char="•"/>
            </a:pPr>
            <a:r>
              <a:rPr lang="en-GB" sz="1800" dirty="0">
                <a:latin typeface="Arial" panose="020B0604020202020204" pitchFamily="34" charset="0"/>
                <a:cs typeface="Arial" panose="020B0604020202020204" pitchFamily="34" charset="0"/>
              </a:rPr>
              <a:t>IV Meeting of the Financial Information Forum of </a:t>
            </a:r>
            <a:r>
              <a:rPr lang="en-GB" sz="1800" dirty="0" err="1">
                <a:latin typeface="Arial" panose="020B0604020202020204" pitchFamily="34" charset="0"/>
                <a:cs typeface="Arial" panose="020B0604020202020204" pitchFamily="34" charset="0"/>
              </a:rPr>
              <a:t>Center</a:t>
            </a:r>
            <a:r>
              <a:rPr lang="en-GB" sz="1800" dirty="0">
                <a:latin typeface="Arial" panose="020B0604020202020204" pitchFamily="34" charset="0"/>
                <a:cs typeface="Arial" panose="020B0604020202020204" pitchFamily="34" charset="0"/>
              </a:rPr>
              <a:t> for Latin American Monetary Studies (CEMLA) in 2018.</a:t>
            </a:r>
          </a:p>
          <a:p>
            <a:pPr lvl="2">
              <a:buFont typeface="Arial" panose="020B0604020202020204" pitchFamily="34" charset="0"/>
              <a:buChar char="•"/>
            </a:pPr>
            <a:r>
              <a:rPr lang="en-GB" sz="1800" dirty="0"/>
              <a:t>9th biennial IFC Conference in 2018.</a:t>
            </a:r>
            <a:endParaRPr lang="en-US" altLang="de-DE" sz="1800" dirty="0">
              <a:latin typeface="Arial" panose="020B0604020202020204" pitchFamily="34" charset="0"/>
              <a:cs typeface="Arial" panose="020B0604020202020204" pitchFamily="34" charset="0"/>
            </a:endParaRPr>
          </a:p>
          <a:p>
            <a:pPr lvl="2">
              <a:buFont typeface="Arial" panose="020B0604020202020204" pitchFamily="34" charset="0"/>
              <a:buChar char="•"/>
            </a:pPr>
            <a:r>
              <a:rPr lang="en-GB" sz="1800" dirty="0"/>
              <a:t>2018 Conference of European Statistics Stakeholders (CESS). </a:t>
            </a:r>
          </a:p>
          <a:p>
            <a:pPr lvl="2">
              <a:buFont typeface="Arial" panose="020B0604020202020204" pitchFamily="34" charset="0"/>
              <a:buChar char="•"/>
            </a:pPr>
            <a:r>
              <a:rPr lang="en-GB" sz="1800" dirty="0"/>
              <a:t>62nd ISI World Statistical Congress in Kuala Lumpur in 2019. </a:t>
            </a:r>
          </a:p>
          <a:p>
            <a:pPr lvl="2">
              <a:buFont typeface="Arial" panose="020B0604020202020204" pitchFamily="34" charset="0"/>
              <a:buChar char="•"/>
            </a:pPr>
            <a:r>
              <a:rPr lang="de-DE" sz="1800" dirty="0"/>
              <a:t>Website in </a:t>
            </a:r>
            <a:r>
              <a:rPr lang="de-DE" sz="1800" dirty="0" err="1"/>
              <a:t>preparation</a:t>
            </a:r>
            <a:r>
              <a:rPr lang="de-DE" sz="1800" dirty="0"/>
              <a:t>.</a:t>
            </a:r>
          </a:p>
          <a:p>
            <a:pPr lvl="2">
              <a:buFont typeface="Arial" panose="020B0604020202020204" pitchFamily="34" charset="0"/>
              <a:buChar char="•"/>
            </a:pPr>
            <a:endParaRPr lang="en-US" altLang="de-DE" sz="1800" dirty="0" smtClean="0">
              <a:latin typeface="Arial" panose="020B0604020202020204" pitchFamily="34" charset="0"/>
              <a:cs typeface="Arial" panose="020B0604020202020204" pitchFamily="34" charset="0"/>
            </a:endParaRPr>
          </a:p>
          <a:p>
            <a:pPr marL="319285" lvl="2" indent="0">
              <a:buNone/>
            </a:pPr>
            <a:endParaRPr lang="en-US" altLang="de-DE" sz="1800" dirty="0">
              <a:latin typeface="Arial" panose="020B0604020202020204" pitchFamily="34" charset="0"/>
              <a:cs typeface="Arial" panose="020B0604020202020204" pitchFamily="34" charset="0"/>
            </a:endParaRPr>
          </a:p>
        </p:txBody>
      </p:sp>
      <p:sp>
        <p:nvSpPr>
          <p:cNvPr id="4" name="Foliennummernplatzhalter 3"/>
          <p:cNvSpPr>
            <a:spLocks noGrp="1"/>
          </p:cNvSpPr>
          <p:nvPr>
            <p:ph type="sldNum" sz="quarter" idx="4"/>
          </p:nvPr>
        </p:nvSpPr>
        <p:spPr/>
        <p:txBody>
          <a:bodyPr/>
          <a:lstStyle/>
          <a:p>
            <a:r>
              <a:rPr lang="de-DE" smtClean="0"/>
              <a:t>Page </a:t>
            </a:r>
            <a:fld id="{795659D1-D435-4DC4-B545-657E7139435F}" type="slidenum">
              <a:rPr lang="de-DE" smtClean="0"/>
              <a:pPr/>
              <a:t>9</a:t>
            </a:fld>
            <a:endParaRPr lang="de-DE" dirty="0"/>
          </a:p>
        </p:txBody>
      </p:sp>
      <p:sp>
        <p:nvSpPr>
          <p:cNvPr id="5" name="Datumsplatzhalter 4"/>
          <p:cNvSpPr>
            <a:spLocks noGrp="1"/>
          </p:cNvSpPr>
          <p:nvPr>
            <p:ph type="dt" sz="half" idx="2"/>
          </p:nvPr>
        </p:nvSpPr>
        <p:spPr/>
        <p:txBody>
          <a:bodyPr/>
          <a:lstStyle/>
          <a:p>
            <a:fld id="{85A30862-8558-4D70-8D10-54BBB8A6E6B2}" type="datetime1">
              <a:rPr lang="de-DE" smtClean="0"/>
              <a:t>28.09.2018</a:t>
            </a:fld>
            <a:endParaRPr lang="de-DE" dirty="0"/>
          </a:p>
        </p:txBody>
      </p:sp>
      <p:sp>
        <p:nvSpPr>
          <p:cNvPr id="6" name="Fußzeilenplatzhalter 5"/>
          <p:cNvSpPr>
            <a:spLocks noGrp="1"/>
          </p:cNvSpPr>
          <p:nvPr>
            <p:ph type="ftr" sz="quarter" idx="3"/>
          </p:nvPr>
        </p:nvSpPr>
        <p:spPr/>
        <p:txBody>
          <a:bodyPr/>
          <a:lstStyle/>
          <a:p>
            <a:r>
              <a:rPr lang="de-DE" smtClean="0"/>
              <a:t>Christian Hirsch, Forschungsdaten- und Servicezentrum, Deutsche Bundesbank</a:t>
            </a:r>
            <a:endParaRPr lang="de-DE" dirty="0"/>
          </a:p>
        </p:txBody>
      </p:sp>
    </p:spTree>
    <p:extLst>
      <p:ext uri="{BB962C8B-B14F-4D97-AF65-F5344CB8AC3E}">
        <p14:creationId xmlns:p14="http://schemas.microsoft.com/office/powerpoint/2010/main" val="3625426871"/>
      </p:ext>
    </p:extLst>
  </p:cSld>
  <p:clrMapOvr>
    <a:masterClrMapping/>
  </p:clrMapOvr>
  <p:timing>
    <p:tnLst>
      <p:par>
        <p:cTn id="1" dur="indefinite" restart="never" nodeType="tmRoot"/>
      </p:par>
    </p:tnLst>
  </p:timing>
</p:sld>
</file>

<file path=ppt/theme/theme1.xml><?xml version="1.0" encoding="utf-8"?>
<a:theme xmlns:a="http://schemas.openxmlformats.org/drawingml/2006/main" name="1_BBk_Farbe">
  <a:themeElements>
    <a:clrScheme name="Farbe3_Neu">
      <a:dk1>
        <a:srgbClr val="000000"/>
      </a:dk1>
      <a:lt1>
        <a:srgbClr val="FFFFFF"/>
      </a:lt1>
      <a:dk2>
        <a:srgbClr val="000000"/>
      </a:dk2>
      <a:lt2>
        <a:srgbClr val="9FA2A4"/>
      </a:lt2>
      <a:accent1>
        <a:srgbClr val="0062A1"/>
      </a:accent1>
      <a:accent2>
        <a:srgbClr val="96BF0D"/>
      </a:accent2>
      <a:accent3>
        <a:srgbClr val="77B5C2"/>
      </a:accent3>
      <a:accent4>
        <a:srgbClr val="FBBD1A"/>
      </a:accent4>
      <a:accent5>
        <a:srgbClr val="9C9E9F"/>
      </a:accent5>
      <a:accent6>
        <a:srgbClr val="E52B38"/>
      </a:accent6>
      <a:hlink>
        <a:srgbClr val="7C93C3"/>
      </a:hlink>
      <a:folHlink>
        <a:srgbClr val="B0BEDB"/>
      </a:folHlink>
    </a:clrScheme>
    <a:fontScheme name="Bundesbank1">
      <a:majorFont>
        <a:latin typeface="Arial"/>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lumMod val="40000"/>
            <a:lumOff val="60000"/>
          </a:schemeClr>
        </a:solidFill>
        <a:ln>
          <a:solidFill>
            <a:schemeClr val="accent1">
              <a:lumMod val="75000"/>
            </a:schemeClr>
          </a:solidFill>
        </a:ln>
      </a:spPr>
      <a:bodyPr rtlCol="0" anchor="ctr"/>
      <a:lstStyle>
        <a:defPPr algn="ctr">
          <a:defRPr sz="800" dirty="0" smtClean="0">
            <a:solidFill>
              <a:schemeClr val="tx1"/>
            </a:solidFill>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2.xml><?xml version="1.0" encoding="utf-8"?>
<a:theme xmlns:a="http://schemas.openxmlformats.org/drawingml/2006/main" name="Larissa-Design">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1268</Words>
  <Application>Microsoft Office PowerPoint</Application>
  <PresentationFormat>Bildschirmpräsentation (4:3)</PresentationFormat>
  <Paragraphs>277</Paragraphs>
  <Slides>13</Slides>
  <Notes>10</Notes>
  <HiddenSlides>0</HiddenSlides>
  <MMClips>0</MMClips>
  <ScaleCrop>false</ScaleCrop>
  <HeadingPairs>
    <vt:vector size="4" baseType="variant">
      <vt:variant>
        <vt:lpstr>Design</vt:lpstr>
      </vt:variant>
      <vt:variant>
        <vt:i4>1</vt:i4>
      </vt:variant>
      <vt:variant>
        <vt:lpstr>Folientitel</vt:lpstr>
      </vt:variant>
      <vt:variant>
        <vt:i4>13</vt:i4>
      </vt:variant>
    </vt:vector>
  </HeadingPairs>
  <TitlesOfParts>
    <vt:vector size="14" baseType="lpstr">
      <vt:lpstr>1_BBk_Farbe</vt:lpstr>
      <vt:lpstr> INEXDA </vt:lpstr>
      <vt:lpstr>Outline</vt:lpstr>
      <vt:lpstr>Background </vt:lpstr>
      <vt:lpstr>PowerPoint-Präsentation</vt:lpstr>
      <vt:lpstr>INEXDA`s objective </vt:lpstr>
      <vt:lpstr>Work programme for the first two years </vt:lpstr>
      <vt:lpstr>INEXDA’s Metadata Schema  </vt:lpstr>
      <vt:lpstr>INEXDA Metadata Database </vt:lpstr>
      <vt:lpstr>Work programme for the first two years </vt:lpstr>
      <vt:lpstr>INEXDA webpage </vt:lpstr>
      <vt:lpstr>Chronology of INEXDA meetings</vt:lpstr>
      <vt:lpstr>Conclusion </vt:lpstr>
      <vt:lpstr>References</vt:lpstr>
    </vt:vector>
  </TitlesOfParts>
  <Company>Deutsche Bundesbank</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Folie 1</dc:title>
  <dc:creator>Martina Scheuer</dc:creator>
  <cp:lastModifiedBy>Christian Hirsch</cp:lastModifiedBy>
  <cp:revision>131</cp:revision>
  <cp:lastPrinted>2018-09-28T12:32:44Z</cp:lastPrinted>
  <dcterms:created xsi:type="dcterms:W3CDTF">2011-09-19T07:17:23Z</dcterms:created>
  <dcterms:modified xsi:type="dcterms:W3CDTF">2018-09-28T12:41:36Z</dcterms:modified>
</cp:coreProperties>
</file>