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1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80" r:id="rId3"/>
    <p:sldId id="281" r:id="rId4"/>
    <p:sldId id="284" r:id="rId5"/>
    <p:sldId id="287" r:id="rId6"/>
    <p:sldId id="288" r:id="rId7"/>
    <p:sldId id="289" r:id="rId8"/>
    <p:sldId id="290" r:id="rId9"/>
    <p:sldId id="292" r:id="rId10"/>
    <p:sldId id="299" r:id="rId11"/>
    <p:sldId id="301" r:id="rId12"/>
    <p:sldId id="295" r:id="rId13"/>
    <p:sldId id="298" r:id="rId14"/>
    <p:sldId id="293" r:id="rId15"/>
    <p:sldId id="297" r:id="rId16"/>
    <p:sldId id="302" r:id="rId17"/>
    <p:sldId id="303" r:id="rId18"/>
    <p:sldId id="294" r:id="rId19"/>
    <p:sldId id="304" r:id="rId20"/>
    <p:sldId id="296" r:id="rId21"/>
    <p:sldId id="306" r:id="rId22"/>
    <p:sldId id="305" r:id="rId23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6726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3449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0172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6895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3620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0343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197068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3792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1504we" initials="s" lastIdx="6" clrIdx="0"/>
  <p:cmAuthor id="1" name="Simon Seidel" initials="SE" lastIdx="4" clrIdx="1"/>
  <p:cmAuthor id="2" name="Carina Carlsen" initials="CC" lastIdx="32" clrIdx="2"/>
  <p:cmAuthor id="3" name="Nathalie Hock" initials="NH" lastIdx="2" clrIdx="3"/>
  <p:cmAuthor id="4" name="Stephan Mueller3" initials="SM" lastIdx="3" clrIdx="4"/>
  <p:cmAuthor id="5" name="Ulf von Kalckreuth" initials="UvK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40"/>
    <a:srgbClr val="E1E6F5"/>
    <a:srgbClr val="95A456"/>
    <a:srgbClr val="7A8646"/>
    <a:srgbClr val="E4E8F2"/>
    <a:srgbClr val="DEE6F7"/>
    <a:srgbClr val="E5CAB3"/>
    <a:srgbClr val="B8C9EE"/>
    <a:srgbClr val="FAACB7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29" autoAdjust="0"/>
    <p:restoredTop sz="91697" autoAdjust="0"/>
  </p:normalViewPr>
  <p:slideViewPr>
    <p:cSldViewPr>
      <p:cViewPr>
        <p:scale>
          <a:sx n="100" d="100"/>
          <a:sy n="100" d="100"/>
        </p:scale>
        <p:origin x="-1860" y="-270"/>
      </p:cViewPr>
      <p:guideLst>
        <p:guide orient="horz" pos="30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62"/>
    </p:cViewPr>
  </p:sorter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0"/>
            <a:ext cx="307563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t" anchorCtr="0" compatLnSpc="1">
            <a:prstTxWarp prst="textNoShape">
              <a:avLst/>
            </a:prstTxWarp>
          </a:bodyPr>
          <a:lstStyle>
            <a:lvl1pPr algn="l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87" y="10"/>
            <a:ext cx="307563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t" anchorCtr="0" compatLnSpc="1">
            <a:prstTxWarp prst="textNoShape">
              <a:avLst/>
            </a:prstTxWarp>
          </a:bodyPr>
          <a:lstStyle>
            <a:lvl1pPr algn="r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720761"/>
            <a:ext cx="307563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b" anchorCtr="0" compatLnSpc="1">
            <a:prstTxWarp prst="textNoShape">
              <a:avLst/>
            </a:prstTxWarp>
          </a:bodyPr>
          <a:lstStyle>
            <a:lvl1pPr algn="l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87" y="9720761"/>
            <a:ext cx="307563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b" anchorCtr="0" compatLnSpc="1">
            <a:prstTxWarp prst="textNoShape">
              <a:avLst/>
            </a:prstTxWarp>
          </a:bodyPr>
          <a:lstStyle>
            <a:lvl1pPr algn="r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5AA4E7B0-7446-4B85-A1EA-012BC7429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058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0"/>
            <a:ext cx="307563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t" anchorCtr="0" compatLnSpc="1">
            <a:prstTxWarp prst="textNoShape">
              <a:avLst/>
            </a:prstTxWarp>
          </a:bodyPr>
          <a:lstStyle>
            <a:lvl1pPr algn="l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675" y="10"/>
            <a:ext cx="307563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t" anchorCtr="0" compatLnSpc="1">
            <a:prstTxWarp prst="textNoShape">
              <a:avLst/>
            </a:prstTxWarp>
          </a:bodyPr>
          <a:lstStyle>
            <a:lvl1pPr algn="r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8044" y="4862025"/>
            <a:ext cx="5203223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722398"/>
            <a:ext cx="3075632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b" anchorCtr="0" compatLnSpc="1">
            <a:prstTxWarp prst="textNoShape">
              <a:avLst/>
            </a:prstTxWarp>
          </a:bodyPr>
          <a:lstStyle>
            <a:lvl1pPr algn="l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675" y="9722398"/>
            <a:ext cx="3075632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4" tIns="47138" rIns="94274" bIns="47138" numCol="1" anchor="b" anchorCtr="0" compatLnSpc="1">
            <a:prstTxWarp prst="textNoShape">
              <a:avLst/>
            </a:prstTxWarp>
          </a:bodyPr>
          <a:lstStyle>
            <a:lvl1pPr algn="r" defTabSz="942617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9411CC8-771C-4577-B2A9-30A4F2C907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1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72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44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1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8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3620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343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068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792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A6ED8-2893-4363-848B-6949035F7625}" type="slidenum">
              <a:rPr lang="de-DE" smtClean="0"/>
              <a:pPr/>
              <a:t>1</a:t>
            </a:fld>
            <a:endParaRPr lang="de-DE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14925" cy="38369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81211" y="2956974"/>
            <a:ext cx="8256381" cy="442837"/>
          </a:xfrm>
        </p:spPr>
        <p:txBody>
          <a:bodyPr>
            <a:noAutofit/>
          </a:bodyPr>
          <a:lstStyle>
            <a:lvl1pPr algn="l">
              <a:defRPr sz="25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1215" y="3382549"/>
            <a:ext cx="8250965" cy="401651"/>
          </a:xfr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456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8" y="3080594"/>
            <a:ext cx="777445" cy="960613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21664" y="3080594"/>
            <a:ext cx="77744" cy="960613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80067" y="3815954"/>
            <a:ext cx="8259570" cy="304746"/>
          </a:xfrm>
        </p:spPr>
        <p:txBody>
          <a:bodyPr>
            <a:normAutofit/>
          </a:bodyPr>
          <a:lstStyle>
            <a:lvl1pPr>
              <a:buNone/>
              <a:defRPr sz="11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8" name="Grafik 7" descr="BBk_Logo_A4_RGB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8257" y="0"/>
            <a:ext cx="1803568" cy="1060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1093119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23" tIns="40512" rIns="81023" bIns="40512"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9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37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9822" y="298127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52929" y="608525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67"/>
            <a:ext cx="8019513" cy="4602675"/>
          </a:xfrm>
        </p:spPr>
        <p:txBody>
          <a:bodyPr/>
          <a:lstStyle>
            <a:lvl1pPr marL="159495" indent="-159495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8990" indent="-159495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482" indent="-159495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GB" dirty="0" smtClean="0"/>
              <a:t>4 July 2018</a:t>
            </a:r>
            <a:endParaRPr lang="de-DE" dirty="0" smtClean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Page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Robert Kirchner, Deutsche Bundesbank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9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37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9822" y="298127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52929" y="608525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19820" y="1258735"/>
            <a:ext cx="8188046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="0"/>
            </a:lvl1pPr>
          </a:lstStyle>
          <a:p>
            <a:r>
              <a:rPr lang="en-GB" dirty="0" smtClean="0"/>
              <a:t>4 July 2018</a:t>
            </a:r>
            <a:endParaRPr lang="de-DE" dirty="0" smtClean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de-DE" dirty="0" smtClean="0"/>
              <a:t>Page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1200" b="0"/>
            </a:lvl1pPr>
          </a:lstStyle>
          <a:p>
            <a:r>
              <a:rPr lang="de-DE" dirty="0" smtClean="0"/>
              <a:t>Robert Kirchner, Deutsche Bundesbank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4 July 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Robert Kirchner, Deutsche Bundesbank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B191-A86F-4039-A615-DCFE6B3117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13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8241" y="241815"/>
            <a:ext cx="8110301" cy="652555"/>
          </a:xfrm>
          <a:prstGeom prst="rect">
            <a:avLst/>
          </a:prstGeom>
        </p:spPr>
        <p:txBody>
          <a:bodyPr vert="horz" lIns="91328" tIns="45665" rIns="91328" bIns="45665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9820" y="1258735"/>
            <a:ext cx="8188046" cy="4554632"/>
          </a:xfrm>
          <a:prstGeom prst="rect">
            <a:avLst/>
          </a:prstGeom>
        </p:spPr>
        <p:txBody>
          <a:bodyPr vert="horz" lIns="91328" tIns="45665" rIns="91328" bIns="45665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6470" y="6069600"/>
            <a:ext cx="8119630" cy="162000"/>
          </a:xfrm>
          <a:prstGeom prst="rect">
            <a:avLst/>
          </a:prstGeom>
        </p:spPr>
        <p:txBody>
          <a:bodyPr vert="horz" lIns="81023" tIns="40512" rIns="81023" bIns="40512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dirty="0" smtClean="0"/>
              <a:t>Robert Kirchner, Deutsche Bundesbank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466471" y="6253203"/>
            <a:ext cx="2114649" cy="162000"/>
          </a:xfrm>
          <a:prstGeom prst="rect">
            <a:avLst/>
          </a:prstGeom>
        </p:spPr>
        <p:txBody>
          <a:bodyPr vert="horz" lIns="81023" tIns="40512" rIns="81023" bIns="40512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GB" dirty="0" smtClean="0"/>
              <a:t>4 July 2018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6471" y="6433203"/>
            <a:ext cx="2114649" cy="162000"/>
          </a:xfrm>
          <a:prstGeom prst="rect">
            <a:avLst/>
          </a:prstGeom>
        </p:spPr>
        <p:txBody>
          <a:bodyPr vert="horz" lIns="81023" tIns="40512" rIns="81023" bIns="40512" rtlCol="0" anchor="ctr"/>
          <a:lstStyle>
            <a:lvl1pPr algn="l">
              <a:lnSpc>
                <a:spcPct val="100000"/>
              </a:lnSpc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dirty="0" smtClean="0"/>
              <a:t>Page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4" r:id="rId2"/>
    <p:sldLayoutId id="2147483933" r:id="rId3"/>
    <p:sldLayoutId id="2147483934" r:id="rId4"/>
  </p:sldLayoutIdLst>
  <p:hf hdr="0"/>
  <p:txStyles>
    <p:titleStyle>
      <a:lvl1pPr algn="l" defTabSz="913291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495" indent="-159495" algn="l" defTabSz="913291" rtl="0" eaLnBrk="1" latinLnBrk="0" hangingPunct="1">
        <a:spcBef>
          <a:spcPts val="443"/>
        </a:spcBef>
        <a:buFont typeface="Arial" pitchFamily="34" charset="0"/>
        <a:buChar char="−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8990" indent="-159495" algn="l" defTabSz="913291" rtl="0" eaLnBrk="1" latinLnBrk="0" hangingPunct="1">
        <a:spcBef>
          <a:spcPts val="443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8482" indent="-159495" algn="l" defTabSz="913291" rtl="0" eaLnBrk="1" latinLnBrk="0" hangingPunct="1">
        <a:spcBef>
          <a:spcPts val="443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65306" indent="-197794" algn="l" defTabSz="913291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45120" indent="-158235" algn="l" defTabSz="9132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6951" indent="-158235" algn="l" defTabSz="913291" rtl="0" eaLnBrk="1" latinLnBrk="0" hangingPunct="1">
        <a:spcBef>
          <a:spcPct val="20000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92" indent="-228324" algn="l" defTabSz="9132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836" indent="-228324" algn="l" defTabSz="9132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479" indent="-228324" algn="l" defTabSz="9132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7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1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4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78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3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68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3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57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971600" y="3068960"/>
            <a:ext cx="7332001" cy="72008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Exchange Rate Effects in the </a:t>
            </a:r>
            <a:r>
              <a:rPr lang="en-US" sz="2400" dirty="0" smtClean="0">
                <a:solidFill>
                  <a:schemeClr val="tx1"/>
                </a:solidFill>
              </a:rPr>
              <a:t>IIP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Methods, Tools and Applications for Germany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de-DE" sz="2000" b="0" dirty="0" smtClean="0">
                <a:solidFill>
                  <a:schemeClr val="tx1"/>
                </a:solidFill>
              </a:rPr>
              <a:t/>
            </a:r>
            <a:br>
              <a:rPr lang="de-DE" sz="2000" b="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971600" y="3861048"/>
            <a:ext cx="7508358" cy="411484"/>
          </a:xfrm>
        </p:spPr>
        <p:txBody>
          <a:bodyPr>
            <a:normAutofit/>
          </a:bodyPr>
          <a:lstStyle/>
          <a:p>
            <a:r>
              <a:rPr lang="en-US" dirty="0" smtClean="0"/>
              <a:t>Ulf von </a:t>
            </a:r>
            <a:r>
              <a:rPr lang="en-US" dirty="0" err="1" smtClean="0"/>
              <a:t>Kalckreuth</a:t>
            </a:r>
            <a:r>
              <a:rPr lang="en-US" dirty="0" smtClean="0"/>
              <a:t>, Principal Economist-Statistician, DG Statistics, Deutsche Bundesbank*</a:t>
            </a: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899592" y="5981218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effectLst/>
                <a:latin typeface="+mj-lt"/>
              </a:rPr>
              <a:t>*The paper is joint work with Stephanus </a:t>
            </a:r>
            <a:r>
              <a:rPr lang="en-US" sz="1000" dirty="0" err="1" smtClean="0">
                <a:effectLst/>
                <a:latin typeface="+mj-lt"/>
              </a:rPr>
              <a:t>Arz</a:t>
            </a:r>
            <a:r>
              <a:rPr lang="en-US" sz="1000" dirty="0" smtClean="0">
                <a:effectLst/>
                <a:latin typeface="+mj-lt"/>
              </a:rPr>
              <a:t> and Stefan </a:t>
            </a:r>
            <a:r>
              <a:rPr lang="en-US" sz="1000" dirty="0" err="1" smtClean="0">
                <a:effectLst/>
                <a:latin typeface="+mj-lt"/>
              </a:rPr>
              <a:t>Hopp</a:t>
            </a:r>
            <a:r>
              <a:rPr lang="en-US" sz="1000" dirty="0" smtClean="0">
                <a:effectLst/>
                <a:latin typeface="+mj-lt"/>
              </a:rPr>
              <a:t>. It represents </a:t>
            </a:r>
            <a:r>
              <a:rPr lang="en-US" sz="1000" dirty="0">
                <a:effectLst/>
                <a:latin typeface="+mj-lt"/>
              </a:rPr>
              <a:t>the authors' personal opinion and does not necessarily reflect the views of the Deutsche Bundesbank or the </a:t>
            </a:r>
            <a:r>
              <a:rPr lang="en-US" sz="1000" dirty="0" err="1" smtClean="0">
                <a:effectLst/>
                <a:latin typeface="+mj-lt"/>
              </a:rPr>
              <a:t>Eurosystem</a:t>
            </a:r>
            <a:r>
              <a:rPr lang="en-US" sz="1000" dirty="0" smtClean="0">
                <a:effectLst/>
                <a:latin typeface="+mj-lt"/>
              </a:rPr>
              <a:t>..</a:t>
            </a:r>
            <a:endParaRPr lang="de-DE" sz="1000" dirty="0">
              <a:effectLst/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71600" y="436510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effectLst/>
                <a:latin typeface="+mj-lt"/>
              </a:rPr>
              <a:t>Conference of European Statistics Stakeholders </a:t>
            </a:r>
            <a:r>
              <a:rPr lang="en-US" sz="1200" dirty="0" smtClean="0">
                <a:effectLst/>
                <a:latin typeface="+mj-lt"/>
              </a:rPr>
              <a:t>2018</a:t>
            </a:r>
          </a:p>
          <a:p>
            <a:pPr algn="l"/>
            <a:r>
              <a:rPr lang="en-US" sz="1200" dirty="0" smtClean="0">
                <a:effectLst/>
                <a:latin typeface="+mj-lt"/>
              </a:rPr>
              <a:t>Session on Institutional Sector Accounts and Balance of Payment Statistics</a:t>
            </a:r>
          </a:p>
          <a:p>
            <a:pPr algn="l"/>
            <a:r>
              <a:rPr lang="en-US" sz="1200" dirty="0" smtClean="0">
                <a:effectLst/>
                <a:latin typeface="+mj-lt"/>
              </a:rPr>
              <a:t>Bamberg, October 18, 2018</a:t>
            </a:r>
            <a:endParaRPr lang="de-DE" sz="1200" dirty="0">
              <a:effectLst/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IIP </a:t>
            </a:r>
            <a:r>
              <a:rPr lang="de-DE" dirty="0" err="1" smtClean="0"/>
              <a:t>weighted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rate </a:t>
            </a:r>
            <a:r>
              <a:rPr lang="de-DE" dirty="0" err="1" smtClean="0"/>
              <a:t>effects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IIE for shares in portfolio investment (asset side)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9" name="Grafik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40" y="1959446"/>
            <a:ext cx="400812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IIP </a:t>
            </a:r>
            <a:r>
              <a:rPr lang="de-DE" dirty="0" err="1" smtClean="0"/>
              <a:t>weighted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rate </a:t>
            </a:r>
            <a:r>
              <a:rPr lang="de-DE" dirty="0" err="1" smtClean="0"/>
              <a:t>effects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Currency decomposition of IIE changes in percentage points</a:t>
            </a:r>
            <a:br>
              <a:rPr lang="en-GB" b="1" dirty="0"/>
            </a:br>
            <a:r>
              <a:rPr lang="en-GB" b="1" dirty="0"/>
              <a:t>Total assets and liabilities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8" name="Grafi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30" y="1988840"/>
            <a:ext cx="395278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ex </a:t>
            </a:r>
            <a:r>
              <a:rPr lang="de-DE" dirty="0" err="1" smtClean="0"/>
              <a:t>post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may start by looking at time series </a:t>
            </a:r>
            <a:r>
              <a:rPr lang="en-US" b="1" dirty="0" smtClean="0"/>
              <a:t>variability of IIP weighted exchange rate changes</a:t>
            </a:r>
            <a:r>
              <a:rPr lang="en-US" dirty="0" smtClean="0"/>
              <a:t>, for certain asset positions or an aggregate portfolio, using historic currency compositions and ER-changes.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Std</a:t>
            </a:r>
            <a:r>
              <a:rPr lang="en-GB" b="1" dirty="0" smtClean="0"/>
              <a:t> </a:t>
            </a:r>
            <a:r>
              <a:rPr lang="en-GB" b="1" dirty="0"/>
              <a:t>dev of portfolio </a:t>
            </a:r>
            <a:r>
              <a:rPr lang="en-GB" b="1" dirty="0" smtClean="0"/>
              <a:t>inv. </a:t>
            </a:r>
            <a:r>
              <a:rPr lang="en-GB" b="1" dirty="0"/>
              <a:t>assets: </a:t>
            </a:r>
            <a:r>
              <a:rPr lang="en-GB" b="1" dirty="0" smtClean="0"/>
              <a:t>q-on-q </a:t>
            </a:r>
            <a:r>
              <a:rPr lang="en-GB" b="1" dirty="0"/>
              <a:t>changes of IIE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the currency compositions of asset or liability positions evolve over time, as does the covariance structure of exchange rate volatility.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84705"/>
              </p:ext>
            </p:extLst>
          </p:nvPr>
        </p:nvGraphicFramePr>
        <p:xfrm>
          <a:off x="1589727" y="2852906"/>
          <a:ext cx="5142514" cy="2160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402"/>
                <a:gridCol w="733735"/>
                <a:gridCol w="620363"/>
                <a:gridCol w="726092"/>
                <a:gridCol w="726092"/>
                <a:gridCol w="508901"/>
                <a:gridCol w="643929"/>
              </a:tblGrid>
              <a:tr h="42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All sectors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Banks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MM funds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200">
                          <a:effectLst/>
                        </a:rPr>
                        <a:t>Fin. corp. w/o MFIs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Gov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Others*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All instruments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0.9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Long term debt securities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Short term debt securities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1.2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3.3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2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Shares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2.0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1.5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2.0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2.4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Investment fund shares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0.9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0.1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0.8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</a:rPr>
                        <a:t>1.7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0.4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1 pp </a:t>
            </a:r>
            <a:r>
              <a:rPr lang="de-DE" dirty="0" err="1" smtClean="0"/>
              <a:t>exchange</a:t>
            </a:r>
            <a:r>
              <a:rPr lang="de-DE" dirty="0" smtClean="0"/>
              <a:t>-rate </a:t>
            </a:r>
            <a:r>
              <a:rPr lang="de-DE" dirty="0" err="1" smtClean="0"/>
              <a:t>change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informative to study </a:t>
            </a:r>
            <a:r>
              <a:rPr lang="en-US" b="1" dirty="0" smtClean="0"/>
              <a:t>current IIP and currency composition.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The effect of an isolated 1 percentage point change in currency </a:t>
            </a:r>
            <a:r>
              <a:rPr lang="en-US" i="1" dirty="0" smtClean="0"/>
              <a:t>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is given by the respective </a:t>
            </a:r>
            <a:r>
              <a:rPr lang="en-US" b="1" dirty="0" smtClean="0"/>
              <a:t>column of the currency composition matrix</a:t>
            </a:r>
            <a:endParaRPr lang="en-US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44424"/>
              </p:ext>
            </p:extLst>
          </p:nvPr>
        </p:nvGraphicFramePr>
        <p:xfrm>
          <a:off x="1700213" y="2564904"/>
          <a:ext cx="3937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3" imgW="1968480" imgH="736560" progId="Equation.DSMT4">
                  <p:embed/>
                </p:oleObj>
              </mc:Choice>
              <mc:Fallback>
                <p:oleObj name="Equation" r:id="rId3" imgW="1968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2564904"/>
                        <a:ext cx="393700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7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considering</a:t>
            </a:r>
            <a:r>
              <a:rPr lang="de-DE" dirty="0" smtClean="0"/>
              <a:t> </a:t>
            </a:r>
            <a:r>
              <a:rPr lang="de-DE" dirty="0" err="1" smtClean="0"/>
              <a:t>correlation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However, exchange rate changes </a:t>
            </a:r>
            <a:r>
              <a:rPr lang="en-US" b="1" dirty="0" smtClean="0"/>
              <a:t>do not happen in isolation.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Covariance matrix</a:t>
            </a:r>
            <a:r>
              <a:rPr lang="en-US" dirty="0" smtClean="0"/>
              <a:t> of exchange-rate fluctuations: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obtain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effect of a one standard deviations shock to currency n on the asset positions </a:t>
            </a:r>
            <a:r>
              <a:rPr lang="en-US" dirty="0" smtClean="0"/>
              <a:t>in </a:t>
            </a:r>
            <a:r>
              <a:rPr lang="en-US" dirty="0"/>
              <a:t>absolute values, taking into account the correlation </a:t>
            </a:r>
            <a:r>
              <a:rPr lang="en-US" dirty="0" smtClean="0"/>
              <a:t>structure.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591231"/>
              </p:ext>
            </p:extLst>
          </p:nvPr>
        </p:nvGraphicFramePr>
        <p:xfrm>
          <a:off x="971600" y="2356626"/>
          <a:ext cx="5112568" cy="1792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3" imgW="3187440" imgH="1117440" progId="Equation.DSMT4">
                  <p:embed/>
                </p:oleObj>
              </mc:Choice>
              <mc:Fallback>
                <p:oleObj name="Equation" r:id="rId3" imgW="3187440" imgH="1117440" progId="Equation.DSMT4">
                  <p:embed/>
                  <p:pic>
                    <p:nvPicPr>
                      <p:cNvPr id="0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356626"/>
                        <a:ext cx="5112568" cy="1792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feld 28"/>
          <p:cNvSpPr txBox="1"/>
          <p:nvPr/>
        </p:nvSpPr>
        <p:spPr>
          <a:xfrm>
            <a:off x="6084168" y="170080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>
                <a:effectLst/>
              </a:rPr>
              <a:t>Exchange rate </a:t>
            </a:r>
            <a:r>
              <a:rPr lang="de-DE" sz="1800" dirty="0" err="1" smtClean="0">
                <a:effectLst/>
              </a:rPr>
              <a:t>change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for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home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currency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identically</a:t>
            </a:r>
            <a:r>
              <a:rPr lang="de-DE" sz="1800" dirty="0" smtClean="0">
                <a:effectLst/>
              </a:rPr>
              <a:t> 0</a:t>
            </a:r>
            <a:endParaRPr lang="de-DE" sz="1800" dirty="0">
              <a:effectLst/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 flipH="1">
            <a:off x="2627784" y="2023973"/>
            <a:ext cx="3456384" cy="889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H="1">
            <a:off x="5436096" y="2132856"/>
            <a:ext cx="648072" cy="336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972700"/>
              </p:ext>
            </p:extLst>
          </p:nvPr>
        </p:nvGraphicFramePr>
        <p:xfrm>
          <a:off x="1873258" y="4437112"/>
          <a:ext cx="2295936" cy="81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5" imgW="1434960" imgH="507960" progId="Equation.DSMT4">
                  <p:embed/>
                </p:oleObj>
              </mc:Choice>
              <mc:Fallback>
                <p:oleObj name="Equation" r:id="rId5" imgW="1434960" imgH="50796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8" y="4437112"/>
                        <a:ext cx="2295936" cy="812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8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deviation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Total volatility given </a:t>
            </a:r>
            <a:r>
              <a:rPr lang="en-US" b="1" dirty="0" smtClean="0"/>
              <a:t>current currency composition</a:t>
            </a:r>
            <a:r>
              <a:rPr lang="en-US" dirty="0" smtClean="0"/>
              <a:t> and </a:t>
            </a:r>
            <a:r>
              <a:rPr lang="en-US" b="1" dirty="0" smtClean="0"/>
              <a:t>current covariance structure</a:t>
            </a:r>
            <a:r>
              <a:rPr lang="en-US" dirty="0" smtClean="0"/>
              <a:t> of exchange rate changes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Std. dev. of asset or liability position </a:t>
            </a:r>
            <a:r>
              <a:rPr lang="en-US" b="1" i="1" dirty="0" smtClean="0"/>
              <a:t>k</a:t>
            </a:r>
            <a:r>
              <a:rPr lang="en-US" b="1" dirty="0" smtClean="0"/>
              <a:t> resulting from FX volatility: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90471"/>
              </p:ext>
            </p:extLst>
          </p:nvPr>
        </p:nvGraphicFramePr>
        <p:xfrm>
          <a:off x="2012950" y="2781300"/>
          <a:ext cx="467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2336760" imgH="355320" progId="Equation.DSMT4">
                  <p:embed/>
                </p:oleObj>
              </mc:Choice>
              <mc:Fallback>
                <p:oleObj name="Equation" r:id="rId3" imgW="2336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2781300"/>
                        <a:ext cx="46736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827584" y="414908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effectLst/>
              </a:rPr>
              <a:t>Exchange-rate </a:t>
            </a:r>
            <a:r>
              <a:rPr lang="de-DE" sz="1800" dirty="0" err="1" smtClean="0">
                <a:effectLst/>
              </a:rPr>
              <a:t>induced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r.o.c</a:t>
            </a:r>
            <a:r>
              <a:rPr lang="de-DE" sz="1800" dirty="0" smtClean="0">
                <a:effectLst/>
              </a:rPr>
              <a:t>. in IIP </a:t>
            </a:r>
            <a:r>
              <a:rPr lang="de-DE" sz="1800" dirty="0" err="1" smtClean="0">
                <a:effectLst/>
              </a:rPr>
              <a:t>position</a:t>
            </a:r>
            <a:r>
              <a:rPr lang="de-DE" sz="1800" dirty="0" smtClean="0">
                <a:effectLst/>
              </a:rPr>
              <a:t> </a:t>
            </a:r>
            <a:r>
              <a:rPr lang="de-DE" sz="1800" i="1" dirty="0" smtClean="0">
                <a:effectLst/>
              </a:rPr>
              <a:t>k</a:t>
            </a:r>
            <a:endParaRPr lang="de-DE" sz="1800" i="1" baseline="-25000" dirty="0">
              <a:effectLst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915816" y="4149080"/>
            <a:ext cx="1656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effectLst/>
              </a:rPr>
              <a:t>Currency </a:t>
            </a:r>
            <a:r>
              <a:rPr lang="de-DE" sz="1800" dirty="0" err="1" smtClean="0">
                <a:effectLst/>
              </a:rPr>
              <a:t>weights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for</a:t>
            </a:r>
            <a:r>
              <a:rPr lang="de-DE" sz="1800" dirty="0" smtClean="0">
                <a:effectLst/>
              </a:rPr>
              <a:t> IIP </a:t>
            </a:r>
            <a:r>
              <a:rPr lang="de-DE" sz="1800" dirty="0" err="1" smtClean="0">
                <a:effectLst/>
              </a:rPr>
              <a:t>position</a:t>
            </a:r>
            <a:r>
              <a:rPr lang="de-DE" sz="1800" dirty="0" smtClean="0">
                <a:effectLst/>
              </a:rPr>
              <a:t> </a:t>
            </a:r>
            <a:r>
              <a:rPr lang="de-DE" sz="1800" i="1" dirty="0" smtClean="0">
                <a:effectLst/>
              </a:rPr>
              <a:t>k</a:t>
            </a:r>
            <a:endParaRPr lang="de-DE" sz="1800" i="1" baseline="-25000" dirty="0">
              <a:effectLst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3851920" y="350100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V="1">
            <a:off x="4067944" y="3501008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2411760" y="350100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/>
              <a:t>deviation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Growing exchange rate sensitivity of total assets…</a:t>
            </a:r>
            <a:endParaRPr lang="en-US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14" name="Grafik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1687542"/>
            <a:ext cx="5760720" cy="418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/>
              <a:t>deviation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… due to rising share of US Dollar</a:t>
            </a:r>
            <a:endParaRPr lang="en-US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8" name="Grafi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1687542"/>
            <a:ext cx="5760720" cy="418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deviation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absolute </a:t>
            </a:r>
            <a:r>
              <a:rPr lang="de-DE" dirty="0" err="1" smtClean="0"/>
              <a:t>changes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Looking at absolute values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b="1" dirty="0"/>
              <a:t>absolute value</a:t>
            </a:r>
            <a:r>
              <a:rPr lang="en-GB" dirty="0"/>
              <a:t> of </a:t>
            </a:r>
            <a:r>
              <a:rPr lang="en-GB" dirty="0" smtClean="0"/>
              <a:t>position </a:t>
            </a:r>
            <a:r>
              <a:rPr lang="en-GB" i="1" dirty="0" smtClean="0"/>
              <a:t>k </a:t>
            </a:r>
            <a:r>
              <a:rPr lang="en-GB" dirty="0" smtClean="0"/>
              <a:t>may </a:t>
            </a:r>
            <a:r>
              <a:rPr lang="en-GB" dirty="0"/>
              <a:t>be changing quite strongly over </a:t>
            </a:r>
            <a:r>
              <a:rPr lang="en-GB" dirty="0" smtClean="0"/>
              <a:t>time. </a:t>
            </a:r>
            <a:r>
              <a:rPr lang="en-GB" dirty="0" smtClean="0">
                <a:sym typeface="Wingdings" panose="05000000000000000000" pitchFamily="2" charset="2"/>
              </a:rPr>
              <a:t> lo</a:t>
            </a:r>
            <a:r>
              <a:rPr lang="en-GB" dirty="0" smtClean="0"/>
              <a:t>ok at the </a:t>
            </a:r>
            <a:r>
              <a:rPr lang="en-GB" b="1" dirty="0" smtClean="0"/>
              <a:t>scaled standard deviation: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This is a </a:t>
            </a:r>
            <a:r>
              <a:rPr lang="en-GB" b="1" dirty="0" smtClean="0"/>
              <a:t>measure for potential currency risk </a:t>
            </a:r>
            <a:r>
              <a:rPr lang="en-GB" dirty="0" smtClean="0"/>
              <a:t>in position </a:t>
            </a:r>
            <a:r>
              <a:rPr lang="en-GB" i="1" dirty="0" smtClean="0"/>
              <a:t>k</a:t>
            </a:r>
            <a:endParaRPr lang="en-US" i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065166"/>
              </p:ext>
            </p:extLst>
          </p:nvPr>
        </p:nvGraphicFramePr>
        <p:xfrm>
          <a:off x="1911350" y="2832100"/>
          <a:ext cx="487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2438280" imgH="304560" progId="Equation.DSMT4">
                  <p:embed/>
                </p:oleObj>
              </mc:Choice>
              <mc:Fallback>
                <p:oleObj name="Equation" r:id="rId3" imgW="2438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2832100"/>
                        <a:ext cx="4876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827584" y="414908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>
                <a:effectLst/>
              </a:rPr>
              <a:t>Absolute </a:t>
            </a:r>
            <a:r>
              <a:rPr lang="de-DE" sz="1800" dirty="0" err="1" smtClean="0">
                <a:effectLst/>
              </a:rPr>
              <a:t>value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of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change</a:t>
            </a:r>
            <a:r>
              <a:rPr lang="de-DE" sz="1800" dirty="0" smtClean="0">
                <a:effectLst/>
              </a:rPr>
              <a:t> in IIP </a:t>
            </a:r>
            <a:r>
              <a:rPr lang="de-DE" sz="1800" dirty="0" err="1" smtClean="0">
                <a:effectLst/>
              </a:rPr>
              <a:t>position</a:t>
            </a:r>
            <a:r>
              <a:rPr lang="de-DE" sz="1800" dirty="0" smtClean="0">
                <a:effectLst/>
              </a:rPr>
              <a:t> </a:t>
            </a:r>
            <a:r>
              <a:rPr lang="de-DE" sz="1800" i="1" dirty="0" smtClean="0">
                <a:effectLst/>
              </a:rPr>
              <a:t>k</a:t>
            </a:r>
            <a:endParaRPr lang="de-DE" sz="1800" i="1" baseline="-25000" dirty="0">
              <a:effectLst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932040" y="41490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>
                <a:effectLst/>
              </a:rPr>
              <a:t>Currency </a:t>
            </a:r>
            <a:r>
              <a:rPr lang="de-DE" sz="1800" dirty="0" err="1" smtClean="0">
                <a:effectLst/>
              </a:rPr>
              <a:t>weights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for</a:t>
            </a:r>
            <a:r>
              <a:rPr lang="de-DE" sz="1800" dirty="0" smtClean="0">
                <a:effectLst/>
              </a:rPr>
              <a:t> IIP </a:t>
            </a:r>
            <a:r>
              <a:rPr lang="de-DE" sz="1800" dirty="0" err="1" smtClean="0">
                <a:effectLst/>
              </a:rPr>
              <a:t>position</a:t>
            </a:r>
            <a:r>
              <a:rPr lang="de-DE" sz="1800" dirty="0" smtClean="0">
                <a:effectLst/>
              </a:rPr>
              <a:t> </a:t>
            </a:r>
            <a:r>
              <a:rPr lang="de-DE" sz="1800" i="1" dirty="0" smtClean="0">
                <a:effectLst/>
              </a:rPr>
              <a:t>k</a:t>
            </a:r>
            <a:endParaRPr lang="de-DE" sz="1800" i="1" baseline="-25000" dirty="0">
              <a:effectLst/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 flipH="1" flipV="1">
            <a:off x="5724128" y="3501008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2411760" y="350100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1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Sensitivity</a:t>
            </a:r>
            <a:r>
              <a:rPr lang="de-DE" dirty="0" smtClean="0"/>
              <a:t>: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/>
              <a:t>deviation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absolute </a:t>
            </a:r>
            <a:r>
              <a:rPr lang="de-DE" dirty="0" err="1"/>
              <a:t>changes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Strongly increasing volatility of total assets</a:t>
            </a:r>
            <a:endParaRPr lang="en-US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12" name="Grafik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1687542"/>
            <a:ext cx="5760720" cy="418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Introduction: The significance of exchange rate fluctuations on the IIP for wealth and financial stability</a:t>
            </a:r>
          </a:p>
          <a:p>
            <a:endParaRPr lang="en-GB" dirty="0" smtClean="0"/>
          </a:p>
          <a:p>
            <a:r>
              <a:rPr lang="en-GB" dirty="0" smtClean="0"/>
              <a:t>Basic concepts: the matrix of currency compositions</a:t>
            </a:r>
          </a:p>
          <a:p>
            <a:endParaRPr lang="en-GB" dirty="0" smtClean="0"/>
          </a:p>
          <a:p>
            <a:r>
              <a:rPr lang="en-GB" dirty="0" smtClean="0"/>
              <a:t>An index of IIP weighted exchange-rate effects</a:t>
            </a:r>
          </a:p>
          <a:p>
            <a:endParaRPr lang="en-GB" dirty="0" smtClean="0"/>
          </a:p>
          <a:p>
            <a:r>
              <a:rPr lang="en-GB" dirty="0" smtClean="0"/>
              <a:t>Sensitivity analysis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Outlook: taking hedging into account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 smtClean="0"/>
              <a:t>18 October 2018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05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Outlook: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hedging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Taking hedging into account – a way towards useful macro-statistical risk measures?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Part of IIP positions are hedged (forward contracts, derivatives or holding counter positions within the group). No direct information in IIP!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Wealth risk from FX volatility:</a:t>
            </a:r>
            <a:r>
              <a:rPr lang="en-US" dirty="0" smtClean="0"/>
              <a:t> If there is exogenous information on hedging, we may construct </a:t>
            </a:r>
            <a:r>
              <a:rPr lang="en-US" b="1" dirty="0" smtClean="0"/>
              <a:t>modified weights g* </a:t>
            </a:r>
            <a:r>
              <a:rPr lang="en-US" dirty="0" smtClean="0"/>
              <a:t>to be used instead of g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419195"/>
              </p:ext>
            </p:extLst>
          </p:nvPr>
        </p:nvGraphicFramePr>
        <p:xfrm>
          <a:off x="2484438" y="3971925"/>
          <a:ext cx="3835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3" imgW="1917360" imgH="304560" progId="Equation.DSMT4">
                  <p:embed/>
                </p:oleObj>
              </mc:Choice>
              <mc:Fallback>
                <p:oleObj name="Equation" r:id="rId3" imgW="19173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971925"/>
                        <a:ext cx="3835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323528" y="4538645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>
                <a:effectLst/>
              </a:rPr>
              <a:t>Std </a:t>
            </a:r>
            <a:r>
              <a:rPr lang="de-DE" sz="1800" dirty="0" err="1" smtClean="0">
                <a:effectLst/>
              </a:rPr>
              <a:t>dev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of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exchange</a:t>
            </a:r>
            <a:r>
              <a:rPr lang="de-DE" sz="1800" dirty="0" smtClean="0">
                <a:effectLst/>
              </a:rPr>
              <a:t> rate </a:t>
            </a:r>
            <a:r>
              <a:rPr lang="de-DE" sz="1800" dirty="0" err="1" smtClean="0">
                <a:effectLst/>
              </a:rPr>
              <a:t>induced</a:t>
            </a:r>
            <a:r>
              <a:rPr lang="de-DE" sz="1800" dirty="0">
                <a:effectLst/>
              </a:rPr>
              <a:t> </a:t>
            </a:r>
            <a:r>
              <a:rPr lang="de-DE" sz="1800" dirty="0" err="1" smtClean="0">
                <a:effectLst/>
              </a:rPr>
              <a:t>changes</a:t>
            </a:r>
            <a:r>
              <a:rPr lang="de-DE" sz="1800" dirty="0" smtClean="0">
                <a:effectLst/>
              </a:rPr>
              <a:t> in </a:t>
            </a:r>
            <a:r>
              <a:rPr lang="de-DE" sz="1800" dirty="0" err="1" smtClean="0">
                <a:effectLst/>
              </a:rPr>
              <a:t>unhedged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part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of</a:t>
            </a:r>
            <a:r>
              <a:rPr lang="de-DE" sz="1800" dirty="0" smtClean="0">
                <a:effectLst/>
              </a:rPr>
              <a:t> IIP </a:t>
            </a:r>
            <a:r>
              <a:rPr lang="de-DE" sz="1800" dirty="0" err="1" smtClean="0">
                <a:effectLst/>
              </a:rPr>
              <a:t>position</a:t>
            </a:r>
            <a:r>
              <a:rPr lang="de-DE" sz="1800" dirty="0" smtClean="0">
                <a:effectLst/>
              </a:rPr>
              <a:t> </a:t>
            </a:r>
            <a:r>
              <a:rPr lang="de-DE" sz="1800" i="1" dirty="0" smtClean="0">
                <a:effectLst/>
              </a:rPr>
              <a:t>k</a:t>
            </a:r>
            <a:endParaRPr lang="de-DE" sz="1800" i="1" baseline="-25000" dirty="0">
              <a:effectLst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851920" y="513881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>
                <a:effectLst/>
              </a:rPr>
              <a:t>Currency </a:t>
            </a:r>
            <a:r>
              <a:rPr lang="de-DE" sz="1800" dirty="0" err="1" smtClean="0">
                <a:effectLst/>
              </a:rPr>
              <a:t>weights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of</a:t>
            </a:r>
            <a:r>
              <a:rPr lang="de-DE" sz="1800" dirty="0" smtClean="0">
                <a:effectLst/>
              </a:rPr>
              <a:t> </a:t>
            </a:r>
            <a:r>
              <a:rPr lang="de-DE" sz="1800" b="1" dirty="0" err="1" smtClean="0">
                <a:effectLst/>
              </a:rPr>
              <a:t>unhedged</a:t>
            </a:r>
            <a:r>
              <a:rPr lang="de-DE" sz="1800" b="1" dirty="0" smtClean="0">
                <a:effectLst/>
              </a:rPr>
              <a:t>  </a:t>
            </a:r>
            <a:r>
              <a:rPr lang="de-DE" sz="1800" b="1" dirty="0" err="1" smtClean="0">
                <a:effectLst/>
              </a:rPr>
              <a:t>assets</a:t>
            </a:r>
            <a:r>
              <a:rPr lang="de-DE" sz="1800" b="1" dirty="0" smtClean="0">
                <a:effectLst/>
              </a:rPr>
              <a:t> </a:t>
            </a:r>
            <a:r>
              <a:rPr lang="de-DE" sz="1800" b="1" dirty="0" err="1" smtClean="0">
                <a:effectLst/>
              </a:rPr>
              <a:t>or</a:t>
            </a:r>
            <a:r>
              <a:rPr lang="de-DE" sz="1800" b="1" dirty="0" smtClean="0">
                <a:effectLst/>
              </a:rPr>
              <a:t> </a:t>
            </a:r>
            <a:r>
              <a:rPr lang="de-DE" sz="1800" b="1" dirty="0" err="1" smtClean="0">
                <a:effectLst/>
              </a:rPr>
              <a:t>liabilities</a:t>
            </a:r>
            <a:r>
              <a:rPr lang="de-DE" sz="1800" dirty="0" smtClean="0">
                <a:effectLst/>
              </a:rPr>
              <a:t> in IIP </a:t>
            </a:r>
            <a:r>
              <a:rPr lang="de-DE" sz="1800" dirty="0" err="1" smtClean="0">
                <a:effectLst/>
              </a:rPr>
              <a:t>position</a:t>
            </a:r>
            <a:r>
              <a:rPr lang="de-DE" sz="1800" dirty="0" smtClean="0">
                <a:effectLst/>
              </a:rPr>
              <a:t> </a:t>
            </a:r>
            <a:r>
              <a:rPr lang="de-DE" sz="1800" i="1" dirty="0" smtClean="0">
                <a:effectLst/>
              </a:rPr>
              <a:t>k</a:t>
            </a:r>
            <a:endParaRPr lang="de-DE" sz="1800" i="1" baseline="-25000" dirty="0">
              <a:effectLst/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4752020" y="4581128"/>
            <a:ext cx="108012" cy="557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1691680" y="4365104"/>
            <a:ext cx="720080" cy="152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5004048" y="4581128"/>
            <a:ext cx="720080" cy="557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Outlook: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hedging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may </a:t>
            </a:r>
            <a:r>
              <a:rPr lang="en-US" b="1" dirty="0" smtClean="0"/>
              <a:t>delineate the path </a:t>
            </a:r>
            <a:r>
              <a:rPr lang="en-US" dirty="0" smtClean="0"/>
              <a:t>towards </a:t>
            </a:r>
            <a:r>
              <a:rPr lang="en-US" b="1" dirty="0" smtClean="0"/>
              <a:t>operational macro-statistical risk measures </a:t>
            </a:r>
            <a:r>
              <a:rPr lang="en-US" dirty="0" smtClean="0"/>
              <a:t>of foreign currency exposure </a:t>
            </a:r>
            <a:r>
              <a:rPr lang="en-US" smtClean="0"/>
              <a:t>associated with IIP.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But: </a:t>
            </a:r>
          </a:p>
          <a:p>
            <a:r>
              <a:rPr lang="en-US" dirty="0" smtClean="0"/>
              <a:t> Empirical values for g* are not to be had without estimates and approximations.</a:t>
            </a:r>
          </a:p>
          <a:p>
            <a:r>
              <a:rPr lang="en-US" dirty="0"/>
              <a:t> </a:t>
            </a:r>
            <a:r>
              <a:rPr lang="en-US" dirty="0" smtClean="0"/>
              <a:t>Derivative contracts between agents that are both domestic residents will not reduce the aggregate exposure of the country – although it can still reduce systemic risk if currency risk in different positions is annihilated or ultimately rests with agents that are able to deal with it.</a:t>
            </a:r>
          </a:p>
          <a:p>
            <a:r>
              <a:rPr lang="en-US" dirty="0" smtClean="0"/>
              <a:t>Trading in derivatives with non-residents may increase or reduce aggregate open positions, thereby affecting aggregate exposure outside the IIP.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 smtClean="0"/>
              <a:t>A better understanding of sectoral hedging activities is needed.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53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end…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Thank you!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23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German IIP, all sectors, 1999 to end of 2017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net external position of </a:t>
            </a:r>
            <a:r>
              <a:rPr lang="en-US" dirty="0" smtClean="0"/>
              <a:t>Germany </a:t>
            </a:r>
            <a:r>
              <a:rPr lang="en-US" dirty="0"/>
              <a:t>has </a:t>
            </a:r>
            <a:r>
              <a:rPr lang="en-US" b="1" dirty="0"/>
              <a:t>increased from almost 20% to around 60% </a:t>
            </a:r>
            <a:r>
              <a:rPr lang="en-US" b="1" dirty="0" smtClean="0"/>
              <a:t>of GDP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years </a:t>
            </a:r>
            <a:r>
              <a:rPr lang="en-US" dirty="0"/>
              <a:t>between 2007 and 2017.  At the end of 2017, </a:t>
            </a:r>
            <a:r>
              <a:rPr lang="en-US" b="1" dirty="0"/>
              <a:t>external assets have reached a volume of € 8,346 </a:t>
            </a:r>
            <a:r>
              <a:rPr lang="en-US" b="1" dirty="0" err="1"/>
              <a:t>bn</a:t>
            </a:r>
            <a:r>
              <a:rPr lang="en-US" dirty="0"/>
              <a:t> € and </a:t>
            </a:r>
            <a:r>
              <a:rPr lang="en-US" b="1" dirty="0"/>
              <a:t>external liabilities amount to € 6,417 </a:t>
            </a:r>
            <a:r>
              <a:rPr lang="en-US" b="1" dirty="0" err="1"/>
              <a:t>bn</a:t>
            </a:r>
            <a:r>
              <a:rPr lang="en-US" b="1" dirty="0"/>
              <a:t> €</a:t>
            </a:r>
            <a:r>
              <a:rPr lang="en-US" b="1" dirty="0" smtClean="0"/>
              <a:t>.</a:t>
            </a:r>
            <a:endParaRPr lang="en-GB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75415"/>
            <a:ext cx="4464496" cy="350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German IIP, all sectors, 1999 to end of 2017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 large share of IIP is denominated in foreign currencies: 34% of all assets and 20% of all liabilities – </a:t>
            </a:r>
            <a:r>
              <a:rPr lang="en-US" b="1" dirty="0"/>
              <a:t>net exposure is equivalent to € 1.5 trillion</a:t>
            </a:r>
            <a:r>
              <a:rPr lang="en-US" dirty="0"/>
              <a:t>, around 50% of GDP. For such a portfolio, even small exchange rate changes may have a high impact.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75415"/>
            <a:ext cx="4464496" cy="350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r>
              <a:rPr lang="en-US" b="1" dirty="0" smtClean="0"/>
              <a:t>National </a:t>
            </a:r>
            <a:r>
              <a:rPr lang="en-US" b="1" dirty="0"/>
              <a:t>wealth</a:t>
            </a:r>
            <a:r>
              <a:rPr lang="en-US" dirty="0"/>
              <a:t> is </a:t>
            </a:r>
            <a:r>
              <a:rPr lang="en-US" b="1" dirty="0" smtClean="0"/>
              <a:t>sum </a:t>
            </a:r>
            <a:r>
              <a:rPr lang="en-US" b="1" dirty="0"/>
              <a:t>of real capital</a:t>
            </a:r>
            <a:r>
              <a:rPr lang="en-US" dirty="0"/>
              <a:t> plus </a:t>
            </a:r>
            <a:r>
              <a:rPr lang="en-US" b="1" dirty="0" smtClean="0"/>
              <a:t>net </a:t>
            </a:r>
            <a:r>
              <a:rPr lang="en-US" b="1" dirty="0"/>
              <a:t>foreign </a:t>
            </a:r>
            <a:r>
              <a:rPr lang="en-US" b="1" dirty="0" smtClean="0"/>
              <a:t>position</a:t>
            </a:r>
          </a:p>
          <a:p>
            <a:r>
              <a:rPr lang="en-US" dirty="0" smtClean="0"/>
              <a:t>For wealth </a:t>
            </a:r>
            <a:r>
              <a:rPr lang="en-US" dirty="0"/>
              <a:t>effects of exchange rate </a:t>
            </a:r>
            <a:r>
              <a:rPr lang="en-US" dirty="0" smtClean="0"/>
              <a:t>changes, IIP </a:t>
            </a:r>
            <a:r>
              <a:rPr lang="en-US" dirty="0"/>
              <a:t>is the </a:t>
            </a:r>
            <a:r>
              <a:rPr lang="en-US" dirty="0" smtClean="0"/>
              <a:t>point </a:t>
            </a:r>
            <a:r>
              <a:rPr lang="en-US" dirty="0"/>
              <a:t>of departure. </a:t>
            </a:r>
            <a:endParaRPr lang="en-US" dirty="0" smtClean="0"/>
          </a:p>
          <a:p>
            <a:r>
              <a:rPr lang="en-US" dirty="0" smtClean="0"/>
              <a:t>Wealth </a:t>
            </a:r>
            <a:r>
              <a:rPr lang="en-US" dirty="0"/>
              <a:t>effects </a:t>
            </a:r>
            <a:r>
              <a:rPr lang="en-US" dirty="0" smtClean="0"/>
              <a:t>on </a:t>
            </a:r>
            <a:r>
              <a:rPr lang="en-US" dirty="0"/>
              <a:t>countries, sectors and individuals </a:t>
            </a:r>
            <a:r>
              <a:rPr lang="en-US" b="1" dirty="0"/>
              <a:t>depend </a:t>
            </a:r>
            <a:r>
              <a:rPr lang="en-US" b="1" dirty="0" smtClean="0"/>
              <a:t>on </a:t>
            </a:r>
            <a:r>
              <a:rPr lang="en-US" b="1" dirty="0"/>
              <a:t>the currency composition of their portfolio </a:t>
            </a:r>
            <a:endParaRPr lang="en-US" b="1" dirty="0" smtClean="0"/>
          </a:p>
          <a:p>
            <a:r>
              <a:rPr lang="en-US" dirty="0" smtClean="0"/>
              <a:t>For investors </a:t>
            </a:r>
            <a:r>
              <a:rPr lang="en-US" dirty="0"/>
              <a:t>holding </a:t>
            </a:r>
            <a:r>
              <a:rPr lang="en-US" b="1" dirty="0"/>
              <a:t>unhedged net positions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a foreign currency, </a:t>
            </a:r>
            <a:r>
              <a:rPr lang="en-US" b="1" dirty="0"/>
              <a:t>exchange rate </a:t>
            </a:r>
            <a:r>
              <a:rPr lang="en-US" b="1" dirty="0" smtClean="0"/>
              <a:t>changes </a:t>
            </a:r>
            <a:r>
              <a:rPr lang="en-US" b="1" dirty="0"/>
              <a:t>will </a:t>
            </a:r>
            <a:r>
              <a:rPr lang="en-US" b="1" dirty="0" smtClean="0"/>
              <a:t>directly affect net </a:t>
            </a:r>
            <a:r>
              <a:rPr lang="en-US" b="1" dirty="0"/>
              <a:t>wealth. </a:t>
            </a:r>
            <a:endParaRPr lang="en-US" b="1" dirty="0" smtClean="0"/>
          </a:p>
          <a:p>
            <a:r>
              <a:rPr lang="en-US" b="1" dirty="0" smtClean="0"/>
              <a:t>BPM6</a:t>
            </a:r>
            <a:r>
              <a:rPr lang="en-US" dirty="0" smtClean="0"/>
              <a:t> </a:t>
            </a:r>
            <a:r>
              <a:rPr lang="en-US" dirty="0"/>
              <a:t>asks for </a:t>
            </a:r>
            <a:r>
              <a:rPr lang="en-US" b="1" dirty="0" smtClean="0"/>
              <a:t>breakdown</a:t>
            </a:r>
            <a:r>
              <a:rPr lang="en-US" dirty="0" smtClean="0"/>
              <a:t> </a:t>
            </a:r>
            <a:r>
              <a:rPr lang="en-US" dirty="0"/>
              <a:t>of changes of IIP positions into</a:t>
            </a:r>
            <a:r>
              <a:rPr lang="en-US" b="1" dirty="0"/>
              <a:t> transactions, revaluations</a:t>
            </a:r>
            <a:r>
              <a:rPr lang="en-US" dirty="0"/>
              <a:t> – exchange rate changes among </a:t>
            </a:r>
            <a:r>
              <a:rPr lang="en-US" dirty="0" smtClean="0"/>
              <a:t>them – </a:t>
            </a:r>
            <a:r>
              <a:rPr lang="en-US" dirty="0"/>
              <a:t>and </a:t>
            </a:r>
            <a:r>
              <a:rPr lang="en-US" b="1" dirty="0"/>
              <a:t>other </a:t>
            </a:r>
            <a:r>
              <a:rPr lang="en-US" b="1" dirty="0" smtClean="0"/>
              <a:t>changes.</a:t>
            </a:r>
          </a:p>
          <a:p>
            <a:endParaRPr lang="en-US" b="1" dirty="0" smtClean="0"/>
          </a:p>
          <a:p>
            <a:r>
              <a:rPr lang="en-US" dirty="0" smtClean="0"/>
              <a:t>To </a:t>
            </a:r>
            <a:r>
              <a:rPr lang="en-US" dirty="0"/>
              <a:t>identify </a:t>
            </a:r>
            <a:r>
              <a:rPr lang="en-US" dirty="0" smtClean="0"/>
              <a:t>effects </a:t>
            </a:r>
            <a:r>
              <a:rPr lang="en-US" dirty="0"/>
              <a:t>of exchange rate changes, </a:t>
            </a:r>
            <a:r>
              <a:rPr lang="en-US" dirty="0" smtClean="0"/>
              <a:t>a </a:t>
            </a:r>
            <a:r>
              <a:rPr lang="en-US" b="1" dirty="0" smtClean="0"/>
              <a:t>system </a:t>
            </a:r>
            <a:r>
              <a:rPr lang="en-US" b="1" dirty="0"/>
              <a:t>of bookkeeping for currency denominations is </a:t>
            </a:r>
            <a:r>
              <a:rPr lang="en-US" b="1" dirty="0" smtClean="0"/>
              <a:t>needed </a:t>
            </a:r>
            <a:r>
              <a:rPr lang="en-US" dirty="0" smtClean="0"/>
              <a:t>-- for </a:t>
            </a:r>
            <a:r>
              <a:rPr lang="en-US" dirty="0"/>
              <a:t>each position, each instrument of each </a:t>
            </a:r>
            <a:r>
              <a:rPr lang="en-US" dirty="0" smtClean="0"/>
              <a:t>entity!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→"/>
            </a:pPr>
            <a:r>
              <a:rPr lang="en-US" b="1" dirty="0" smtClean="0"/>
              <a:t> Matrix of currency compositions needed!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12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concepts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738630"/>
              </p:ext>
            </p:extLst>
          </p:nvPr>
        </p:nvGraphicFramePr>
        <p:xfrm>
          <a:off x="1187624" y="2413896"/>
          <a:ext cx="6933600" cy="187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3466800" imgH="939600" progId="Equation.DSMT4">
                  <p:embed/>
                </p:oleObj>
              </mc:Choice>
              <mc:Fallback>
                <p:oleObj name="Equation" r:id="rId3" imgW="34668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413896"/>
                        <a:ext cx="6933600" cy="187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67544" y="4932457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effectLst/>
              </a:rPr>
              <a:t>Vector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of</a:t>
            </a:r>
            <a:r>
              <a:rPr lang="de-DE" sz="1600" dirty="0" smtClean="0">
                <a:effectLst/>
              </a:rPr>
              <a:t> </a:t>
            </a:r>
            <a:r>
              <a:rPr lang="de-DE" sz="1600" i="1" dirty="0" smtClean="0">
                <a:effectLst/>
              </a:rPr>
              <a:t>K</a:t>
            </a:r>
            <a:r>
              <a:rPr lang="de-DE" sz="1600" dirty="0" smtClean="0">
                <a:effectLst/>
              </a:rPr>
              <a:t> different IIP </a:t>
            </a:r>
            <a:r>
              <a:rPr lang="de-DE" sz="1600" dirty="0" err="1" smtClean="0">
                <a:effectLst/>
              </a:rPr>
              <a:t>stocks</a:t>
            </a:r>
            <a:r>
              <a:rPr lang="de-DE" sz="1600" dirty="0" smtClean="0">
                <a:effectLst/>
              </a:rPr>
              <a:t>, in €</a:t>
            </a:r>
            <a:endParaRPr lang="de-DE" sz="1600" dirty="0">
              <a:effectLst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55776" y="4932457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effectLst/>
              </a:rPr>
              <a:t>Matrix </a:t>
            </a:r>
            <a:r>
              <a:rPr lang="de-DE" sz="1600" dirty="0" err="1" smtClean="0">
                <a:effectLst/>
              </a:rPr>
              <a:t>of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currency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compositions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of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stocks</a:t>
            </a:r>
            <a:r>
              <a:rPr lang="de-DE" sz="1600" dirty="0" smtClean="0">
                <a:effectLst/>
              </a:rPr>
              <a:t> in a</a:t>
            </a:r>
            <a:r>
              <a:rPr lang="de-DE" sz="1600" baseline="-25000" dirty="0" smtClean="0">
                <a:effectLst/>
              </a:rPr>
              <a:t>t</a:t>
            </a:r>
            <a:endParaRPr lang="de-DE" sz="1600" baseline="-25000" dirty="0">
              <a:effectLst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187624" y="154808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effectLst/>
              </a:rPr>
              <a:t>Euro </a:t>
            </a:r>
            <a:r>
              <a:rPr lang="de-DE" sz="1600" dirty="0" err="1" smtClean="0">
                <a:effectLst/>
              </a:rPr>
              <a:t>value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of</a:t>
            </a:r>
            <a:r>
              <a:rPr lang="de-DE" sz="1600" dirty="0" smtClean="0">
                <a:effectLst/>
              </a:rPr>
              <a:t> </a:t>
            </a:r>
            <a:r>
              <a:rPr lang="de-DE" sz="1600" i="1" dirty="0" smtClean="0">
                <a:effectLst/>
              </a:rPr>
              <a:t>N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currency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positions</a:t>
            </a:r>
            <a:r>
              <a:rPr lang="de-DE" sz="1600" dirty="0" smtClean="0">
                <a:effectLst/>
              </a:rPr>
              <a:t> in </a:t>
            </a:r>
            <a:br>
              <a:rPr lang="de-DE" sz="1600" dirty="0" smtClean="0">
                <a:effectLst/>
              </a:rPr>
            </a:br>
            <a:r>
              <a:rPr lang="de-DE" sz="1600" dirty="0" smtClean="0">
                <a:effectLst/>
              </a:rPr>
              <a:t>IIP stock </a:t>
            </a:r>
            <a:r>
              <a:rPr lang="de-DE" sz="1600" i="1" dirty="0" smtClean="0">
                <a:effectLst/>
              </a:rPr>
              <a:t>k, </a:t>
            </a:r>
            <a:r>
              <a:rPr lang="de-DE" sz="1600" dirty="0" err="1" smtClean="0">
                <a:effectLst/>
              </a:rPr>
              <a:t>the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first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being</a:t>
            </a:r>
            <a:r>
              <a:rPr lang="de-DE" sz="1600" dirty="0" smtClean="0">
                <a:effectLst/>
              </a:rPr>
              <a:t> €</a:t>
            </a:r>
            <a:endParaRPr lang="de-DE" sz="1600" dirty="0">
              <a:effectLst/>
            </a:endParaRPr>
          </a:p>
        </p:txBody>
      </p:sp>
      <p:sp>
        <p:nvSpPr>
          <p:cNvPr id="15" name="Geschweifte Klammer rechts 14"/>
          <p:cNvSpPr/>
          <p:nvPr/>
        </p:nvSpPr>
        <p:spPr>
          <a:xfrm rot="16200000">
            <a:off x="4417372" y="1690196"/>
            <a:ext cx="309256" cy="15841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>
              <a:effectLst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3995936" y="2132856"/>
            <a:ext cx="432048" cy="19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364088" y="494116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effectLst/>
              </a:rPr>
              <a:t>Vector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of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exchange</a:t>
            </a:r>
            <a:r>
              <a:rPr lang="de-DE" sz="1600" dirty="0" smtClean="0">
                <a:effectLst/>
              </a:rPr>
              <a:t> rate </a:t>
            </a:r>
            <a:r>
              <a:rPr lang="de-DE" sz="1600" dirty="0" err="1" smtClean="0">
                <a:effectLst/>
              </a:rPr>
              <a:t>changes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w.r</a:t>
            </a:r>
            <a:r>
              <a:rPr lang="de-DE" sz="1600" dirty="0" smtClean="0">
                <a:effectLst/>
              </a:rPr>
              <a:t>. </a:t>
            </a:r>
            <a:r>
              <a:rPr lang="de-DE" sz="1600" dirty="0" err="1" smtClean="0">
                <a:effectLst/>
              </a:rPr>
              <a:t>to</a:t>
            </a:r>
            <a:r>
              <a:rPr lang="de-DE" sz="1600" dirty="0" smtClean="0">
                <a:effectLst/>
              </a:rPr>
              <a:t> €, </a:t>
            </a:r>
            <a:r>
              <a:rPr lang="de-DE" sz="1600" dirty="0" err="1" smtClean="0">
                <a:effectLst/>
              </a:rPr>
              <a:t>for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currencies</a:t>
            </a:r>
            <a:r>
              <a:rPr lang="de-DE" sz="1600" dirty="0" smtClean="0">
                <a:effectLst/>
              </a:rPr>
              <a:t> 1 </a:t>
            </a:r>
            <a:r>
              <a:rPr lang="de-DE" sz="1600" dirty="0" err="1" smtClean="0">
                <a:effectLst/>
              </a:rPr>
              <a:t>to</a:t>
            </a:r>
            <a:r>
              <a:rPr lang="de-DE" sz="1600" dirty="0" smtClean="0">
                <a:effectLst/>
              </a:rPr>
              <a:t> </a:t>
            </a:r>
            <a:r>
              <a:rPr lang="de-DE" sz="1600" i="1" dirty="0" smtClean="0">
                <a:effectLst/>
              </a:rPr>
              <a:t>N</a:t>
            </a:r>
            <a:endParaRPr lang="de-DE" sz="1600" i="1" baseline="-25000" dirty="0">
              <a:effectLst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004048" y="155679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effectLst/>
              </a:rPr>
              <a:t>Exchange rate </a:t>
            </a:r>
            <a:r>
              <a:rPr lang="de-DE" sz="1600" dirty="0" err="1" smtClean="0">
                <a:effectLst/>
              </a:rPr>
              <a:t>change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for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home</a:t>
            </a:r>
            <a:r>
              <a:rPr lang="de-DE" sz="1600" dirty="0" smtClean="0">
                <a:effectLst/>
              </a:rPr>
              <a:t> </a:t>
            </a:r>
            <a:r>
              <a:rPr lang="de-DE" sz="1600" dirty="0" err="1" smtClean="0">
                <a:effectLst/>
              </a:rPr>
              <a:t>currency</a:t>
            </a:r>
            <a:r>
              <a:rPr lang="de-DE" sz="1600" dirty="0" smtClean="0">
                <a:effectLst/>
              </a:rPr>
              <a:t>, </a:t>
            </a:r>
            <a:r>
              <a:rPr lang="de-DE" sz="1600" dirty="0" err="1" smtClean="0">
                <a:effectLst/>
              </a:rPr>
              <a:t>identically</a:t>
            </a:r>
            <a:r>
              <a:rPr lang="de-DE" sz="1600" dirty="0" smtClean="0">
                <a:effectLst/>
              </a:rPr>
              <a:t> = 0</a:t>
            </a:r>
            <a:endParaRPr lang="de-DE" sz="1600" dirty="0">
              <a:effectLst/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6084168" y="3933056"/>
            <a:ext cx="0" cy="9361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1331640" y="3913820"/>
            <a:ext cx="0" cy="9361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3203848" y="3913820"/>
            <a:ext cx="0" cy="9361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6732240" y="2154081"/>
            <a:ext cx="432048" cy="19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6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concepts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vector of exchange rate effects</a:t>
            </a:r>
            <a:r>
              <a:rPr lang="en-US" dirty="0" smtClean="0"/>
              <a:t> is given by: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the matrix of weights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/>
              <a:t>and accordingly </a:t>
            </a:r>
            <a:r>
              <a:rPr lang="en-GB" dirty="0" smtClean="0"/>
              <a:t>a</a:t>
            </a:r>
            <a:r>
              <a:rPr lang="en-GB" b="1" dirty="0" smtClean="0"/>
              <a:t> </a:t>
            </a:r>
            <a:r>
              <a:rPr lang="en-GB" b="1" dirty="0"/>
              <a:t>vector of IIP weighted exchange rate changes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770823"/>
              </p:ext>
            </p:extLst>
          </p:nvPr>
        </p:nvGraphicFramePr>
        <p:xfrm>
          <a:off x="1295822" y="1772816"/>
          <a:ext cx="17776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822" y="1772816"/>
                        <a:ext cx="177768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mit Pfeil 9"/>
          <p:cNvCxnSpPr/>
          <p:nvPr/>
        </p:nvCxnSpPr>
        <p:spPr>
          <a:xfrm flipH="1">
            <a:off x="4644008" y="2290316"/>
            <a:ext cx="972108" cy="7066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724128" y="178559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effectLst/>
              </a:rPr>
              <a:t>Share </a:t>
            </a:r>
            <a:r>
              <a:rPr lang="de-DE" sz="1800" dirty="0" err="1" smtClean="0">
                <a:effectLst/>
              </a:rPr>
              <a:t>of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currency</a:t>
            </a:r>
            <a:r>
              <a:rPr lang="de-DE" sz="1800" i="1" dirty="0" smtClean="0">
                <a:effectLst/>
              </a:rPr>
              <a:t> N </a:t>
            </a:r>
            <a:r>
              <a:rPr lang="de-DE" sz="1800" dirty="0" smtClean="0">
                <a:effectLst/>
              </a:rPr>
              <a:t>in </a:t>
            </a:r>
            <a:r>
              <a:rPr lang="de-DE" sz="1800" dirty="0" err="1" smtClean="0">
                <a:effectLst/>
              </a:rPr>
              <a:t>the</a:t>
            </a:r>
            <a:r>
              <a:rPr lang="de-DE" sz="1800" dirty="0" smtClean="0">
                <a:effectLst/>
              </a:rPr>
              <a:t> Euro </a:t>
            </a:r>
            <a:r>
              <a:rPr lang="de-DE" sz="1800" dirty="0" err="1" smtClean="0">
                <a:effectLst/>
              </a:rPr>
              <a:t>value</a:t>
            </a:r>
            <a:r>
              <a:rPr lang="de-DE" sz="1800" dirty="0" smtClean="0">
                <a:effectLst/>
              </a:rPr>
              <a:t> </a:t>
            </a:r>
            <a:r>
              <a:rPr lang="de-DE" sz="1800" dirty="0" err="1" smtClean="0">
                <a:effectLst/>
              </a:rPr>
              <a:t>of</a:t>
            </a:r>
            <a:r>
              <a:rPr lang="de-DE" sz="1800" dirty="0" smtClean="0">
                <a:effectLst/>
              </a:rPr>
              <a:t> item 1</a:t>
            </a:r>
            <a:endParaRPr lang="de-DE" sz="1800" baseline="-25000" dirty="0">
              <a:effectLst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274512"/>
              </p:ext>
            </p:extLst>
          </p:nvPr>
        </p:nvGraphicFramePr>
        <p:xfrm>
          <a:off x="1436290" y="2996952"/>
          <a:ext cx="3733200" cy="147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5" imgW="1866600" imgH="736560" progId="Equation.DSMT4">
                  <p:embed/>
                </p:oleObj>
              </mc:Choice>
              <mc:Fallback>
                <p:oleObj name="Equation" r:id="rId5" imgW="1866600" imgH="73656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290" y="2996952"/>
                        <a:ext cx="3733200" cy="1473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54685"/>
              </p:ext>
            </p:extLst>
          </p:nvPr>
        </p:nvGraphicFramePr>
        <p:xfrm>
          <a:off x="1374775" y="5294660"/>
          <a:ext cx="157464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5294660"/>
                        <a:ext cx="1574640" cy="50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9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concepts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Formally, </a:t>
            </a:r>
            <a:r>
              <a:rPr lang="en-GB" dirty="0" err="1" smtClean="0"/>
              <a:t>η</a:t>
            </a:r>
            <a:r>
              <a:rPr lang="en-GB" baseline="-25000" dirty="0" err="1" smtClean="0"/>
              <a:t>t</a:t>
            </a:r>
            <a:r>
              <a:rPr lang="en-GB" dirty="0" smtClean="0"/>
              <a:t>  is </a:t>
            </a:r>
            <a:r>
              <a:rPr lang="en-GB" dirty="0"/>
              <a:t>a </a:t>
            </a:r>
            <a:r>
              <a:rPr lang="en-GB" b="1" dirty="0"/>
              <a:t>vector of growth rates.</a:t>
            </a:r>
            <a:r>
              <a:rPr lang="en-GB" dirty="0"/>
              <a:t> </a:t>
            </a:r>
            <a:r>
              <a:rPr lang="en-GB" dirty="0" smtClean="0"/>
              <a:t>One </a:t>
            </a:r>
            <a:r>
              <a:rPr lang="en-GB" dirty="0"/>
              <a:t>can look at it in two </a:t>
            </a:r>
            <a:r>
              <a:rPr lang="en-GB" dirty="0" smtClean="0"/>
              <a:t>ways: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By </a:t>
            </a:r>
            <a:r>
              <a:rPr lang="en-GB" b="1" dirty="0"/>
              <a:t>weighting the exchange rate changes on the basis of IIP positions</a:t>
            </a:r>
            <a:r>
              <a:rPr lang="en-GB" dirty="0"/>
              <a:t>, </a:t>
            </a:r>
            <a:r>
              <a:rPr lang="en-GB" dirty="0" err="1"/>
              <a:t>η</a:t>
            </a:r>
            <a:r>
              <a:rPr lang="en-GB" baseline="-25000" dirty="0" err="1"/>
              <a:t>t</a:t>
            </a:r>
            <a:r>
              <a:rPr lang="en-GB" dirty="0" smtClean="0"/>
              <a:t> </a:t>
            </a:r>
            <a:r>
              <a:rPr lang="en-GB" dirty="0"/>
              <a:t>"translates" these changes into effects on wealth stocks.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Regarding the stocks</a:t>
            </a:r>
            <a:r>
              <a:rPr lang="en-GB" dirty="0"/>
              <a:t>, the elements </a:t>
            </a:r>
            <a:r>
              <a:rPr lang="en-GB" dirty="0" smtClean="0"/>
              <a:t>of </a:t>
            </a:r>
            <a:r>
              <a:rPr lang="en-GB" dirty="0" err="1" smtClean="0"/>
              <a:t>η</a:t>
            </a:r>
            <a:r>
              <a:rPr lang="en-GB" baseline="-25000" dirty="0" err="1" smtClean="0"/>
              <a:t>t</a:t>
            </a:r>
            <a:r>
              <a:rPr lang="en-GB" baseline="-25000" dirty="0" smtClean="0"/>
              <a:t>  </a:t>
            </a:r>
            <a:r>
              <a:rPr lang="en-GB" dirty="0" smtClean="0"/>
              <a:t>denote </a:t>
            </a:r>
            <a:r>
              <a:rPr lang="en-GB" dirty="0"/>
              <a:t>the </a:t>
            </a:r>
            <a:r>
              <a:rPr lang="en-GB" b="1" dirty="0"/>
              <a:t>relative </a:t>
            </a:r>
            <a:r>
              <a:rPr lang="en-GB" b="1" dirty="0" smtClean="0"/>
              <a:t>changes of IIP positions</a:t>
            </a:r>
            <a:r>
              <a:rPr lang="en-GB" dirty="0" smtClean="0"/>
              <a:t> induced </a:t>
            </a:r>
            <a:r>
              <a:rPr lang="en-GB" dirty="0"/>
              <a:t>by exchange rate variations.</a:t>
            </a:r>
            <a:endParaRPr lang="en-GB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b="1" dirty="0" smtClean="0"/>
              <a:t>Absolute </a:t>
            </a:r>
            <a:r>
              <a:rPr lang="en-GB" b="1" dirty="0"/>
              <a:t>value</a:t>
            </a:r>
            <a:r>
              <a:rPr lang="en-GB" dirty="0"/>
              <a:t> of </a:t>
            </a:r>
            <a:r>
              <a:rPr lang="en-GB" dirty="0" smtClean="0"/>
              <a:t>exchange rate effects can </a:t>
            </a:r>
            <a:r>
              <a:rPr lang="en-GB" dirty="0"/>
              <a:t>be </a:t>
            </a:r>
            <a:r>
              <a:rPr lang="en-GB" b="1" dirty="0"/>
              <a:t>recovered</a:t>
            </a:r>
            <a:r>
              <a:rPr lang="en-GB" dirty="0"/>
              <a:t> by simply </a:t>
            </a:r>
            <a:r>
              <a:rPr lang="en-GB" b="1" dirty="0" smtClean="0"/>
              <a:t>multiplying the </a:t>
            </a:r>
            <a:r>
              <a:rPr lang="en-GB" b="1" dirty="0"/>
              <a:t>weighted changes </a:t>
            </a:r>
            <a:r>
              <a:rPr lang="en-GB" b="1" dirty="0" smtClean="0"/>
              <a:t>back </a:t>
            </a:r>
            <a:r>
              <a:rPr lang="en-GB" b="1" dirty="0"/>
              <a:t>into the </a:t>
            </a:r>
            <a:r>
              <a:rPr lang="en-GB" b="1" dirty="0" smtClean="0"/>
              <a:t>stocks.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5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IIP </a:t>
            </a:r>
            <a:r>
              <a:rPr lang="de-DE" dirty="0" err="1" smtClean="0"/>
              <a:t>weighted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rate </a:t>
            </a:r>
            <a:r>
              <a:rPr lang="de-DE" dirty="0" err="1" smtClean="0"/>
              <a:t>effects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713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Chain-linking the growth factors</a:t>
            </a:r>
            <a:r>
              <a:rPr lang="en-GB" dirty="0"/>
              <a:t> associated with </a:t>
            </a:r>
            <a:r>
              <a:rPr lang="en-GB" dirty="0" smtClean="0"/>
              <a:t>asset </a:t>
            </a:r>
            <a:r>
              <a:rPr lang="en-GB" i="1" dirty="0" smtClean="0"/>
              <a:t>k</a:t>
            </a:r>
            <a:r>
              <a:rPr lang="en-GB" dirty="0" smtClean="0"/>
              <a:t> while </a:t>
            </a:r>
            <a:r>
              <a:rPr lang="en-GB" dirty="0"/>
              <a:t>setting some base period equal to 100 yields an index for the capital gains and losses due to exchange rate changes in the respective IIP positions.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any asset or liability position </a:t>
            </a:r>
            <a:r>
              <a:rPr lang="en-GB" i="1" dirty="0"/>
              <a:t>k</a:t>
            </a:r>
            <a:r>
              <a:rPr lang="en-GB" dirty="0"/>
              <a:t>, we </a:t>
            </a:r>
            <a:r>
              <a:rPr lang="en-GB" dirty="0" smtClean="0"/>
              <a:t>obtain the </a:t>
            </a:r>
            <a:r>
              <a:rPr lang="en-GB" b="1" dirty="0"/>
              <a:t>I</a:t>
            </a:r>
            <a:r>
              <a:rPr lang="en-GB" dirty="0"/>
              <a:t>ndex of </a:t>
            </a:r>
            <a:r>
              <a:rPr lang="en-GB" b="1" dirty="0"/>
              <a:t>I</a:t>
            </a:r>
            <a:r>
              <a:rPr lang="en-GB" dirty="0"/>
              <a:t>IP-weighted </a:t>
            </a:r>
            <a:r>
              <a:rPr lang="en-GB" b="1" dirty="0"/>
              <a:t>E</a:t>
            </a:r>
            <a:r>
              <a:rPr lang="en-GB" dirty="0"/>
              <a:t>xchange rate effects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See Lane and </a:t>
            </a:r>
            <a:r>
              <a:rPr lang="en-GB" dirty="0" err="1" smtClean="0"/>
              <a:t>Shambough</a:t>
            </a:r>
            <a:r>
              <a:rPr lang="en-GB" dirty="0" smtClean="0"/>
              <a:t> (2010), </a:t>
            </a:r>
            <a:r>
              <a:rPr lang="en-GB" dirty="0" err="1" smtClean="0"/>
              <a:t>Bénétrix</a:t>
            </a:r>
            <a:r>
              <a:rPr lang="en-GB" dirty="0" smtClean="0"/>
              <a:t>, Lane and </a:t>
            </a:r>
            <a:r>
              <a:rPr lang="en-GB" dirty="0" err="1" smtClean="0"/>
              <a:t>Shambough</a:t>
            </a:r>
            <a:r>
              <a:rPr lang="en-GB" dirty="0" smtClean="0"/>
              <a:t> (2015) and Kearns and Patel (2016) for similarly constructed aggregate indices!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At </a:t>
            </a:r>
            <a:r>
              <a:rPr lang="en-GB" dirty="0"/>
              <a:t>the Bundesbank, as a service to analysts, </a:t>
            </a:r>
            <a:r>
              <a:rPr lang="en-GB" dirty="0" smtClean="0"/>
              <a:t>the </a:t>
            </a:r>
            <a:r>
              <a:rPr lang="en-GB" i="1" dirty="0" smtClean="0"/>
              <a:t>IIE</a:t>
            </a:r>
            <a:r>
              <a:rPr lang="en-GB" dirty="0" smtClean="0"/>
              <a:t> </a:t>
            </a:r>
            <a:r>
              <a:rPr lang="en-GB" dirty="0"/>
              <a:t>are being computed and stored </a:t>
            </a:r>
            <a:r>
              <a:rPr lang="en-GB" b="1" dirty="0"/>
              <a:t>for the baseline combinations of sectors, instruments and currency denominations, as well as for many meaningful </a:t>
            </a:r>
            <a:r>
              <a:rPr lang="en-GB" b="1" dirty="0" smtClean="0"/>
              <a:t>aggregates!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18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Ulf von </a:t>
            </a:r>
            <a:r>
              <a:rPr lang="de-DE" dirty="0" err="1" smtClean="0"/>
              <a:t>Kalckreuth</a:t>
            </a:r>
            <a:r>
              <a:rPr lang="de-DE" dirty="0" smtClean="0"/>
              <a:t>, Deutsche Bundesbank</a:t>
            </a:r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19636"/>
              </p:ext>
            </p:extLst>
          </p:nvPr>
        </p:nvGraphicFramePr>
        <p:xfrm>
          <a:off x="869955" y="3212976"/>
          <a:ext cx="6959520" cy="55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3479760" imgH="279360" progId="Equation.DSMT4">
                  <p:embed/>
                </p:oleObj>
              </mc:Choice>
              <mc:Fallback>
                <p:oleObj name="Equation" r:id="rId3" imgW="3479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5" y="3212976"/>
                        <a:ext cx="6959520" cy="558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6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Bundesbank</Template>
  <TotalTime>0</TotalTime>
  <Words>1474</Words>
  <Application>Microsoft Office PowerPoint</Application>
  <PresentationFormat>Bildschirmpräsentation (4:3)</PresentationFormat>
  <Paragraphs>330</Paragraphs>
  <Slides>22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4" baseType="lpstr">
      <vt:lpstr>BBk_Farbe</vt:lpstr>
      <vt:lpstr>Equation</vt:lpstr>
      <vt:lpstr>Exchange Rate Effects in the IIP  Methods, Tools and Applications for Germany  </vt:lpstr>
      <vt:lpstr>Outline</vt:lpstr>
      <vt:lpstr>Introduction</vt:lpstr>
      <vt:lpstr>Introduction</vt:lpstr>
      <vt:lpstr>Introduction</vt:lpstr>
      <vt:lpstr>Basic concepts</vt:lpstr>
      <vt:lpstr>Basic concepts</vt:lpstr>
      <vt:lpstr>Basic concepts</vt:lpstr>
      <vt:lpstr>An index of IIP weighted exchange rate effects</vt:lpstr>
      <vt:lpstr>An index of IIP weighted exchange rate effects</vt:lpstr>
      <vt:lpstr>An index of IIP weighted exchange rate effects</vt:lpstr>
      <vt:lpstr>Sensitivity: ex post analysis</vt:lpstr>
      <vt:lpstr>Sensitivity: the effect of a 1 pp exchange-rate change</vt:lpstr>
      <vt:lpstr>Sensitivity: considering correlation</vt:lpstr>
      <vt:lpstr>Sensitivity: standard deviation for rates of change</vt:lpstr>
      <vt:lpstr>Sensitivity: standard deviation for rates of change</vt:lpstr>
      <vt:lpstr>Sensitivity: standard deviation for rates of change</vt:lpstr>
      <vt:lpstr>Sensitivity: standard deviation for absolute changes</vt:lpstr>
      <vt:lpstr>Sensitivity: standard deviation for absolute changes</vt:lpstr>
      <vt:lpstr>Outlook: taking hedging into account</vt:lpstr>
      <vt:lpstr>Outlook: taking hedging into account</vt:lpstr>
      <vt:lpstr>This is the end…</vt:lpstr>
    </vt:vector>
  </TitlesOfParts>
  <Company>LZB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BBk-Hinweis</dc:creator>
  <cp:lastModifiedBy>Stephan Mueller3</cp:lastModifiedBy>
  <cp:revision>1980</cp:revision>
  <cp:lastPrinted>2018-09-13T13:07:02Z</cp:lastPrinted>
  <dcterms:created xsi:type="dcterms:W3CDTF">2004-03-15T10:04:40Z</dcterms:created>
  <dcterms:modified xsi:type="dcterms:W3CDTF">2018-09-28T07:39:57Z</dcterms:modified>
</cp:coreProperties>
</file>