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3" r:id="rId2"/>
    <p:sldId id="264" r:id="rId3"/>
    <p:sldId id="275" r:id="rId4"/>
    <p:sldId id="276" r:id="rId5"/>
    <p:sldId id="266" r:id="rId6"/>
    <p:sldId id="265" r:id="rId7"/>
    <p:sldId id="269" r:id="rId8"/>
    <p:sldId id="268" r:id="rId9"/>
    <p:sldId id="270" r:id="rId10"/>
    <p:sldId id="271" r:id="rId11"/>
    <p:sldId id="272" r:id="rId12"/>
    <p:sldId id="274" r:id="rId13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5494"/>
    <a:srgbClr val="3166CF"/>
    <a:srgbClr val="2D5EC1"/>
    <a:srgbClr val="FFD624"/>
    <a:srgbClr val="3E6FD2"/>
    <a:srgbClr val="BDDEFF"/>
    <a:srgbClr val="99CCFF"/>
    <a:srgbClr val="808080"/>
    <a:srgbClr val="009F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664" y="-9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172" y="-9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net1.cec.eu.int\Homes\048\KIIVEHA\My%20Documents\flows\annual%20flows\attrition\tables%20figures%20paper%20iceland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2538712068955634E-2"/>
          <c:y val="5.4314764484163008E-3"/>
          <c:w val="0.91149390783630058"/>
          <c:h val="0.9354705845691941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Sheet3!$E$4</c:f>
              <c:strCache>
                <c:ptCount val="1"/>
                <c:pt idx="0">
                  <c:v>average annual attrition rate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Sheet3!$D$5:$D$29</c:f>
              <c:strCache>
                <c:ptCount val="25"/>
                <c:pt idx="0">
                  <c:v>RO</c:v>
                </c:pt>
                <c:pt idx="1">
                  <c:v>SK</c:v>
                </c:pt>
                <c:pt idx="2">
                  <c:v>BG</c:v>
                </c:pt>
                <c:pt idx="3">
                  <c:v>HU</c:v>
                </c:pt>
                <c:pt idx="4">
                  <c:v>PL</c:v>
                </c:pt>
                <c:pt idx="5">
                  <c:v>GR</c:v>
                </c:pt>
                <c:pt idx="6">
                  <c:v>CY</c:v>
                </c:pt>
                <c:pt idx="7">
                  <c:v>LT</c:v>
                </c:pt>
                <c:pt idx="8">
                  <c:v>FI</c:v>
                </c:pt>
                <c:pt idx="9">
                  <c:v>CZ</c:v>
                </c:pt>
                <c:pt idx="10">
                  <c:v>AT</c:v>
                </c:pt>
                <c:pt idx="11">
                  <c:v>ES</c:v>
                </c:pt>
                <c:pt idx="12">
                  <c:v>IT</c:v>
                </c:pt>
                <c:pt idx="13">
                  <c:v>EE</c:v>
                </c:pt>
                <c:pt idx="14">
                  <c:v>FR</c:v>
                </c:pt>
                <c:pt idx="15">
                  <c:v>SE</c:v>
                </c:pt>
                <c:pt idx="16">
                  <c:v>PT</c:v>
                </c:pt>
                <c:pt idx="17">
                  <c:v>LV</c:v>
                </c:pt>
                <c:pt idx="18">
                  <c:v>MT</c:v>
                </c:pt>
                <c:pt idx="19">
                  <c:v>DK</c:v>
                </c:pt>
                <c:pt idx="20">
                  <c:v>HR</c:v>
                </c:pt>
                <c:pt idx="21">
                  <c:v>IE</c:v>
                </c:pt>
                <c:pt idx="22">
                  <c:v>SI</c:v>
                </c:pt>
                <c:pt idx="23">
                  <c:v>UK</c:v>
                </c:pt>
                <c:pt idx="24">
                  <c:v>NL</c:v>
                </c:pt>
              </c:strCache>
            </c:strRef>
          </c:cat>
          <c:val>
            <c:numRef>
              <c:f>Sheet3!$E$5:$E$29</c:f>
              <c:numCache>
                <c:formatCode>0.0</c:formatCode>
                <c:ptCount val="25"/>
                <c:pt idx="0">
                  <c:v>3.6000000000000085</c:v>
                </c:pt>
                <c:pt idx="1">
                  <c:v>5.6000000000000085</c:v>
                </c:pt>
                <c:pt idx="2">
                  <c:v>7.5999999999999943</c:v>
                </c:pt>
                <c:pt idx="3">
                  <c:v>8.7999999999999972</c:v>
                </c:pt>
                <c:pt idx="4">
                  <c:v>10.399999999999991</c:v>
                </c:pt>
                <c:pt idx="5">
                  <c:v>10.799999999999997</c:v>
                </c:pt>
                <c:pt idx="6">
                  <c:v>10.900000000000006</c:v>
                </c:pt>
                <c:pt idx="7">
                  <c:v>11</c:v>
                </c:pt>
                <c:pt idx="8">
                  <c:v>13.200000000000003</c:v>
                </c:pt>
                <c:pt idx="9">
                  <c:v>13.700000000000005</c:v>
                </c:pt>
                <c:pt idx="10">
                  <c:v>14.200000000000001</c:v>
                </c:pt>
                <c:pt idx="11">
                  <c:v>16.400000000000006</c:v>
                </c:pt>
                <c:pt idx="12">
                  <c:v>17.400000000000006</c:v>
                </c:pt>
                <c:pt idx="13">
                  <c:v>19.899999999999991</c:v>
                </c:pt>
                <c:pt idx="14">
                  <c:v>20.399999999999991</c:v>
                </c:pt>
                <c:pt idx="15">
                  <c:v>21.700000000000003</c:v>
                </c:pt>
                <c:pt idx="16">
                  <c:v>21.700000000000003</c:v>
                </c:pt>
                <c:pt idx="17">
                  <c:v>25.400000000000006</c:v>
                </c:pt>
                <c:pt idx="18">
                  <c:v>29.5</c:v>
                </c:pt>
                <c:pt idx="19">
                  <c:v>30.300000000000011</c:v>
                </c:pt>
                <c:pt idx="20">
                  <c:v>32.099999999999994</c:v>
                </c:pt>
                <c:pt idx="21">
                  <c:v>33.799999999999997</c:v>
                </c:pt>
                <c:pt idx="22">
                  <c:v>38</c:v>
                </c:pt>
                <c:pt idx="23">
                  <c:v>47.599999999999994</c:v>
                </c:pt>
                <c:pt idx="24">
                  <c:v>56.399999999999991</c:v>
                </c:pt>
              </c:numCache>
            </c:numRef>
          </c:val>
        </c:ser>
        <c:ser>
          <c:idx val="1"/>
          <c:order val="1"/>
          <c:tx>
            <c:strRef>
              <c:f>Sheet3!$F$4</c:f>
              <c:strCache>
                <c:ptCount val="1"/>
                <c:pt idx="0">
                  <c:v>average quarterly attrition rate</c:v>
                </c:pt>
              </c:strCache>
            </c:strRef>
          </c:tx>
          <c:invertIfNegative val="0"/>
          <c:cat>
            <c:strRef>
              <c:f>Sheet3!$D$5:$D$29</c:f>
              <c:strCache>
                <c:ptCount val="25"/>
                <c:pt idx="0">
                  <c:v>RO</c:v>
                </c:pt>
                <c:pt idx="1">
                  <c:v>SK</c:v>
                </c:pt>
                <c:pt idx="2">
                  <c:v>BG</c:v>
                </c:pt>
                <c:pt idx="3">
                  <c:v>HU</c:v>
                </c:pt>
                <c:pt idx="4">
                  <c:v>PL</c:v>
                </c:pt>
                <c:pt idx="5">
                  <c:v>GR</c:v>
                </c:pt>
                <c:pt idx="6">
                  <c:v>CY</c:v>
                </c:pt>
                <c:pt idx="7">
                  <c:v>LT</c:v>
                </c:pt>
                <c:pt idx="8">
                  <c:v>FI</c:v>
                </c:pt>
                <c:pt idx="9">
                  <c:v>CZ</c:v>
                </c:pt>
                <c:pt idx="10">
                  <c:v>AT</c:v>
                </c:pt>
                <c:pt idx="11">
                  <c:v>ES</c:v>
                </c:pt>
                <c:pt idx="12">
                  <c:v>IT</c:v>
                </c:pt>
                <c:pt idx="13">
                  <c:v>EE</c:v>
                </c:pt>
                <c:pt idx="14">
                  <c:v>FR</c:v>
                </c:pt>
                <c:pt idx="15">
                  <c:v>SE</c:v>
                </c:pt>
                <c:pt idx="16">
                  <c:v>PT</c:v>
                </c:pt>
                <c:pt idx="17">
                  <c:v>LV</c:v>
                </c:pt>
                <c:pt idx="18">
                  <c:v>MT</c:v>
                </c:pt>
                <c:pt idx="19">
                  <c:v>DK</c:v>
                </c:pt>
                <c:pt idx="20">
                  <c:v>HR</c:v>
                </c:pt>
                <c:pt idx="21">
                  <c:v>IE</c:v>
                </c:pt>
                <c:pt idx="22">
                  <c:v>SI</c:v>
                </c:pt>
                <c:pt idx="23">
                  <c:v>UK</c:v>
                </c:pt>
                <c:pt idx="24">
                  <c:v>NL</c:v>
                </c:pt>
              </c:strCache>
            </c:strRef>
          </c:cat>
          <c:val>
            <c:numRef>
              <c:f>Sheet3!$F$5:$F$29</c:f>
              <c:numCache>
                <c:formatCode>0.0</c:formatCode>
                <c:ptCount val="25"/>
                <c:pt idx="0">
                  <c:v>1.7000000000000028</c:v>
                </c:pt>
                <c:pt idx="1">
                  <c:v>4.1000000000000085</c:v>
                </c:pt>
                <c:pt idx="2">
                  <c:v>2.9000000000000057</c:v>
                </c:pt>
                <c:pt idx="3">
                  <c:v>2.4000000000000057</c:v>
                </c:pt>
                <c:pt idx="4">
                  <c:v>5.1000000000000085</c:v>
                </c:pt>
                <c:pt idx="5">
                  <c:v>3.2999999999999972</c:v>
                </c:pt>
                <c:pt idx="6">
                  <c:v>3.4000000000000057</c:v>
                </c:pt>
                <c:pt idx="7">
                  <c:v>6.1000000000000085</c:v>
                </c:pt>
                <c:pt idx="8">
                  <c:v>8.3999999999999915</c:v>
                </c:pt>
                <c:pt idx="9">
                  <c:v>4.2999999999999972</c:v>
                </c:pt>
                <c:pt idx="10">
                  <c:v>5.3000000000000114</c:v>
                </c:pt>
                <c:pt idx="11">
                  <c:v>7.0000000000000009</c:v>
                </c:pt>
                <c:pt idx="12">
                  <c:v>13.200000000000003</c:v>
                </c:pt>
                <c:pt idx="13">
                  <c:v>11.400000000000006</c:v>
                </c:pt>
                <c:pt idx="14">
                  <c:v>10.299999999999997</c:v>
                </c:pt>
                <c:pt idx="15">
                  <c:v>11.799999999999997</c:v>
                </c:pt>
                <c:pt idx="16">
                  <c:v>11.599999999999994</c:v>
                </c:pt>
                <c:pt idx="17">
                  <c:v>12.099999999999994</c:v>
                </c:pt>
                <c:pt idx="18">
                  <c:v>19.5</c:v>
                </c:pt>
                <c:pt idx="19">
                  <c:v>25.400000000000006</c:v>
                </c:pt>
                <c:pt idx="20">
                  <c:v>17.300000000000011</c:v>
                </c:pt>
                <c:pt idx="21">
                  <c:v>19.799999999999997</c:v>
                </c:pt>
                <c:pt idx="22">
                  <c:v>16.900000000000006</c:v>
                </c:pt>
                <c:pt idx="23">
                  <c:v>16.600000000000009</c:v>
                </c:pt>
                <c:pt idx="24">
                  <c:v>25.400000000000006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24556416"/>
        <c:axId val="124558336"/>
      </c:barChart>
      <c:catAx>
        <c:axId val="124556416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24558336"/>
        <c:crosses val="autoZero"/>
        <c:auto val="1"/>
        <c:lblAlgn val="ctr"/>
        <c:lblOffset val="100"/>
        <c:tickLblSkip val="1"/>
        <c:noMultiLvlLbl val="0"/>
      </c:catAx>
      <c:valAx>
        <c:axId val="124558336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General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12455641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6112463241686743"/>
          <c:y val="0.60930035551605377"/>
          <c:w val="0.49086905803441239"/>
          <c:h val="0.21863204223920921"/>
        </c:manualLayout>
      </c:layout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EC7A9CE-B5D3-4830-AA57-DD8049CE9F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7662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36441B25-C4D1-47DB-817D-B9C4FC5392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9238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1125538"/>
            <a:ext cx="9144000" cy="5732462"/>
          </a:xfrm>
          <a:prstGeom prst="rect">
            <a:avLst/>
          </a:prstGeom>
          <a:solidFill>
            <a:srgbClr val="0F5494"/>
          </a:solidFill>
          <a:ln w="73025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06000" y="309600"/>
            <a:ext cx="1584325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 userDrawn="1"/>
        </p:nvSpPr>
        <p:spPr>
          <a:xfrm>
            <a:off x="4230000" y="6669360"/>
            <a:ext cx="684213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39952" y="1700808"/>
            <a:ext cx="4536504" cy="2016224"/>
          </a:xfrm>
        </p:spPr>
        <p:txBody>
          <a:bodyPr/>
          <a:lstStyle>
            <a:lvl1pPr indent="0">
              <a:defRPr sz="4800">
                <a:solidFill>
                  <a:srgbClr val="FFD624"/>
                </a:solidFill>
              </a:defRPr>
            </a:lvl1pPr>
          </a:lstStyle>
          <a:p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7544" y="3933056"/>
            <a:ext cx="3744416" cy="1872208"/>
          </a:xfrm>
        </p:spPr>
        <p:txBody>
          <a:bodyPr/>
          <a:lstStyle>
            <a:lvl1pPr marL="0" indent="0">
              <a:buNone/>
              <a:defRPr sz="3000" b="1" i="0">
                <a:solidFill>
                  <a:schemeClr val="bg1"/>
                </a:solidFill>
              </a:defRPr>
            </a:lvl1pPr>
            <a:lvl3pPr marL="228600" indent="-228600" algn="l">
              <a:defRPr sz="3000" b="1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BB59E6E-B967-488E-B209-8B7FA0D7AF9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98375-5C84-4176-84A5-B6A3E0825F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123950"/>
            <a:ext cx="2058988" cy="48974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23950"/>
            <a:ext cx="6029325" cy="48974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C7773-6390-40B5-8F3A-46FD9E5B709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7013" y="6145213"/>
            <a:ext cx="2243137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980728"/>
            <a:ext cx="8229600" cy="936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577013" y="116632"/>
            <a:ext cx="2133600" cy="47625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37126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67544" y="6297439"/>
            <a:ext cx="2133600" cy="47625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633788"/>
          </a:xfrm>
        </p:spPr>
        <p:txBody>
          <a:bodyPr/>
          <a:lstStyle>
            <a:lvl1pPr marL="342900" indent="-342900">
              <a:buClr>
                <a:srgbClr val="0F5494"/>
              </a:buClr>
              <a:buFont typeface="Arial" pitchFamily="34" charset="0"/>
              <a:buChar char="•"/>
              <a:defRPr/>
            </a:lvl1pPr>
            <a:lvl2pPr>
              <a:buClr>
                <a:srgbClr val="0F5494"/>
              </a:buClr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88F9B-71EE-4D5C-B44E-012EF44E925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87600"/>
            <a:ext cx="40386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87600"/>
            <a:ext cx="40386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CDD1B-50E0-44E8-82B7-F85F69F6D4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8177A-0CE3-43B6-B11B-ED2E8AEAD8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55DDF-6655-40F2-8D9E-CA15739A7E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BFC62-E3CF-4012-8A8B-ABF1C18EA0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800BF-55FD-4017-8F82-94A8DE4F57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47253-C9BC-4251-8AE3-8910CE9253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23950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Lorem ipsum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387600"/>
            <a:ext cx="8229600" cy="363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dirty="0" smtClean="0"/>
              <a:t>Et dolor fragum</a:t>
            </a:r>
            <a:endParaRPr lang="en-GB" dirty="0" smtClean="0"/>
          </a:p>
          <a:p>
            <a:pPr lvl="1"/>
            <a:r>
              <a:rPr lang="en-GB" dirty="0" smtClean="0"/>
              <a:t>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  <a:p>
            <a:pPr lvl="2"/>
            <a:r>
              <a:rPr lang="en-GB" dirty="0" smtClean="0"/>
              <a:t>- 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lang="en-GB" sz="1400" b="0" kern="12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9C8D21B7-B314-438C-91E9-7FF9087DC07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2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sldNum="0" hdr="0" ftr="0" dt="0"/>
  <p:txStyles>
    <p:titleStyle>
      <a:lvl1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eurostat/web/products-eurostat-news/-/DDN-20180822-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484784"/>
            <a:ext cx="8928992" cy="2448272"/>
          </a:xfrm>
        </p:spPr>
        <p:txBody>
          <a:bodyPr/>
          <a:lstStyle/>
          <a:p>
            <a:r>
              <a:rPr lang="en-GB" sz="4000" dirty="0"/>
              <a:t>Effects of attrition on longitudinal EU-LFS estimates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005064"/>
            <a:ext cx="8676456" cy="2592288"/>
          </a:xfrm>
        </p:spPr>
        <p:txBody>
          <a:bodyPr/>
          <a:lstStyle/>
          <a:p>
            <a:r>
              <a:rPr lang="en-GB" sz="2400" dirty="0"/>
              <a:t>CESS 2018 </a:t>
            </a:r>
            <a:r>
              <a:rPr lang="en-GB" sz="2400" dirty="0" smtClean="0"/>
              <a:t>Bamberg – 18 October 2018</a:t>
            </a:r>
          </a:p>
          <a:p>
            <a:endParaRPr lang="en-GB" sz="2400" dirty="0" smtClean="0"/>
          </a:p>
          <a:p>
            <a:r>
              <a:rPr lang="en-GB" sz="2400" dirty="0" smtClean="0"/>
              <a:t>IPS01: Improving statistical </a:t>
            </a:r>
            <a:r>
              <a:rPr lang="en-GB" sz="2400" dirty="0"/>
              <a:t>data collections: methods, tools and sources</a:t>
            </a:r>
          </a:p>
          <a:p>
            <a:endParaRPr lang="en-GB" dirty="0" smtClean="0"/>
          </a:p>
          <a:p>
            <a:r>
              <a:rPr lang="en-GB" sz="2000" dirty="0" smtClean="0"/>
              <a:t>hannah.kiiver@ec.europa.eu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60648"/>
            <a:ext cx="8229600" cy="2304256"/>
          </a:xfrm>
        </p:spPr>
        <p:txBody>
          <a:bodyPr/>
          <a:lstStyle/>
          <a:p>
            <a:pPr algn="ctr"/>
            <a:r>
              <a:rPr lang="en-GB" dirty="0" smtClean="0"/>
              <a:t>Transitions between ILO labour market status, in % of initial status</a:t>
            </a:r>
            <a:br>
              <a:rPr lang="en-GB" dirty="0" smtClean="0"/>
            </a:br>
            <a:r>
              <a:rPr lang="en-GB" dirty="0" smtClean="0"/>
              <a:t>Estonia, 2015-2016</a:t>
            </a:r>
            <a:br>
              <a:rPr lang="en-GB" dirty="0" smtClean="0"/>
            </a:br>
            <a:r>
              <a:rPr lang="en-GB" dirty="0" smtClean="0"/>
              <a:t>No correction for attrition</a:t>
            </a:r>
            <a:endParaRPr lang="en-GB" dirty="0"/>
          </a:p>
        </p:txBody>
      </p:sp>
      <p:pic>
        <p:nvPicPr>
          <p:cNvPr id="1044" name="Picture 20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52936"/>
            <a:ext cx="8640960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644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36625"/>
          </a:xfrm>
        </p:spPr>
        <p:txBody>
          <a:bodyPr/>
          <a:lstStyle/>
          <a:p>
            <a:r>
              <a:rPr lang="en-GB" sz="2400" dirty="0" smtClean="0"/>
              <a:t>Recalibration of weights</a:t>
            </a:r>
            <a:endParaRPr lang="en-GB" sz="2400" dirty="0"/>
          </a:p>
        </p:txBody>
      </p:sp>
      <p:sp>
        <p:nvSpPr>
          <p:cNvPr id="3" name="Rectangle 2"/>
          <p:cNvSpPr/>
          <p:nvPr/>
        </p:nvSpPr>
        <p:spPr>
          <a:xfrm>
            <a:off x="496764" y="3501008"/>
            <a:ext cx="610242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000" kern="0" dirty="0">
                <a:solidFill>
                  <a:srgbClr val="0F5494"/>
                </a:solidFill>
                <a:latin typeface="Verdana"/>
                <a:ea typeface="+mj-ea"/>
                <a:cs typeface="+mj-cs"/>
              </a:rPr>
              <a:t>"</a:t>
            </a:r>
            <a:r>
              <a:rPr lang="en-GB" sz="2400" kern="0" dirty="0">
                <a:solidFill>
                  <a:srgbClr val="0F5494"/>
                </a:solidFill>
                <a:latin typeface="Verdana"/>
                <a:ea typeface="+mj-ea"/>
                <a:cs typeface="+mj-cs"/>
              </a:rPr>
              <a:t>Employment assumption"</a:t>
            </a:r>
            <a:endParaRPr lang="en-GB" sz="2400" dirty="0"/>
          </a:p>
        </p:txBody>
      </p:sp>
      <p:pic>
        <p:nvPicPr>
          <p:cNvPr id="2066" name="Picture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924" y="1052736"/>
            <a:ext cx="8278069" cy="2095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7" name="Picture 19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572" y="4055006"/>
            <a:ext cx="8072772" cy="2059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823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936625"/>
          </a:xfrm>
        </p:spPr>
        <p:txBody>
          <a:bodyPr/>
          <a:lstStyle/>
          <a:p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08512"/>
          </a:xfrm>
        </p:spPr>
        <p:txBody>
          <a:bodyPr/>
          <a:lstStyle/>
          <a:p>
            <a:endParaRPr lang="en-GB" dirty="0" smtClean="0"/>
          </a:p>
          <a:p>
            <a:r>
              <a:rPr lang="en-GB" dirty="0" smtClean="0"/>
              <a:t>Assumptions </a:t>
            </a:r>
            <a:r>
              <a:rPr lang="en-GB" dirty="0"/>
              <a:t>matter! </a:t>
            </a:r>
            <a:r>
              <a:rPr lang="en-GB" dirty="0" smtClean="0"/>
              <a:t>– but even extreme assumptions </a:t>
            </a:r>
            <a:r>
              <a:rPr lang="en-GB" b="1" dirty="0" smtClean="0"/>
              <a:t>have similar impacts over time/between countries</a:t>
            </a:r>
            <a:endParaRPr lang="en-GB" b="1" dirty="0" smtClean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Investigating </a:t>
            </a:r>
            <a:r>
              <a:rPr lang="en-GB" dirty="0"/>
              <a:t>longitudinal data from the LFS is a worthwhile </a:t>
            </a:r>
            <a:r>
              <a:rPr lang="en-GB" dirty="0" smtClean="0"/>
              <a:t>experiment - estimates for annual flows and </a:t>
            </a:r>
            <a:r>
              <a:rPr lang="en-GB" b="1" dirty="0" smtClean="0"/>
              <a:t>metadata </a:t>
            </a:r>
            <a:r>
              <a:rPr lang="en-GB" dirty="0" smtClean="0"/>
              <a:t>in 2019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834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936625"/>
          </a:xfrm>
        </p:spPr>
        <p:txBody>
          <a:bodyPr/>
          <a:lstStyle/>
          <a:p>
            <a:r>
              <a:rPr lang="en-GB" dirty="0" smtClean="0"/>
              <a:t>Motivation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065836"/>
          </a:xfrm>
        </p:spPr>
        <p:txBody>
          <a:bodyPr/>
          <a:lstStyle/>
          <a:p>
            <a:r>
              <a:rPr lang="en-GB" dirty="0"/>
              <a:t>Improving statistical data collections</a:t>
            </a:r>
            <a:r>
              <a:rPr lang="en-GB" dirty="0" smtClean="0"/>
              <a:t>: exploit longitudinal dimension of EU-LFS</a:t>
            </a:r>
          </a:p>
          <a:p>
            <a:endParaRPr lang="en-GB" dirty="0"/>
          </a:p>
          <a:p>
            <a:r>
              <a:rPr lang="en-GB" dirty="0" smtClean="0"/>
              <a:t>Derive information on the transitions between labour market status over time</a:t>
            </a:r>
          </a:p>
          <a:p>
            <a:endParaRPr lang="en-GB" dirty="0" smtClean="0"/>
          </a:p>
          <a:p>
            <a:r>
              <a:rPr lang="en-GB" b="1" dirty="0" smtClean="0"/>
              <a:t>This talk: impact of attrition on estimates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57086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936625"/>
          </a:xfrm>
        </p:spPr>
        <p:txBody>
          <a:bodyPr/>
          <a:lstStyle/>
          <a:p>
            <a:r>
              <a:rPr lang="en-GB" dirty="0" smtClean="0"/>
              <a:t>EU-Labour Force Survey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507288" cy="4425876"/>
          </a:xfrm>
        </p:spPr>
        <p:txBody>
          <a:bodyPr/>
          <a:lstStyle/>
          <a:p>
            <a:r>
              <a:rPr lang="en-GB" dirty="0"/>
              <a:t>Quarterly cross-sectional household survey on the labour market </a:t>
            </a:r>
          </a:p>
          <a:p>
            <a:pPr marL="0" indent="0">
              <a:buNone/>
            </a:pPr>
            <a:r>
              <a:rPr lang="en-GB" dirty="0" smtClean="0"/>
              <a:t>   (</a:t>
            </a:r>
            <a:r>
              <a:rPr lang="en-GB" dirty="0"/>
              <a:t>average sample per quarter:  ca. 1.5 million )</a:t>
            </a:r>
          </a:p>
          <a:p>
            <a:endParaRPr lang="en-GB" dirty="0"/>
          </a:p>
          <a:p>
            <a:r>
              <a:rPr lang="en-GB" dirty="0"/>
              <a:t>Output-harmonized; ILO labour market status (</a:t>
            </a:r>
            <a:r>
              <a:rPr lang="en-GB" b="1" dirty="0"/>
              <a:t>unemployment</a:t>
            </a:r>
            <a:r>
              <a:rPr lang="en-GB" dirty="0"/>
              <a:t>, employment, inactivity) are most important indicators</a:t>
            </a:r>
          </a:p>
          <a:p>
            <a:endParaRPr lang="en-GB" dirty="0"/>
          </a:p>
          <a:p>
            <a:r>
              <a:rPr lang="en-GB" dirty="0"/>
              <a:t>Source for </a:t>
            </a:r>
            <a:r>
              <a:rPr lang="en-GB" dirty="0" smtClean="0"/>
              <a:t>most </a:t>
            </a:r>
            <a:r>
              <a:rPr lang="en-GB" dirty="0"/>
              <a:t>policy indicators concerning the labour market and </a:t>
            </a:r>
            <a:r>
              <a:rPr lang="en-GB" dirty="0" smtClean="0"/>
              <a:t>education; about 25% of Eurostat data offer</a:t>
            </a: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281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332657"/>
            <a:ext cx="8229600" cy="1224136"/>
          </a:xfrm>
        </p:spPr>
        <p:txBody>
          <a:bodyPr/>
          <a:lstStyle/>
          <a:p>
            <a:r>
              <a:rPr lang="en-GB" dirty="0"/>
              <a:t>The longitudinal component of the LFS – rotational patterns 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72816"/>
            <a:ext cx="9149218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937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ounded Rectangle 31"/>
          <p:cNvSpPr/>
          <p:nvPr/>
        </p:nvSpPr>
        <p:spPr>
          <a:xfrm>
            <a:off x="692672" y="1038012"/>
            <a:ext cx="1224136" cy="914400"/>
          </a:xfrm>
          <a:prstGeom prst="roundRect">
            <a:avLst/>
          </a:prstGeom>
          <a:solidFill>
            <a:schemeClr val="bg1">
              <a:lumMod val="65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sz="1800" b="0" dirty="0" smtClean="0"/>
              <a:t>Q1</a:t>
            </a:r>
            <a:endParaRPr lang="en-GB" sz="1800" b="0" dirty="0"/>
          </a:p>
        </p:txBody>
      </p:sp>
      <p:sp>
        <p:nvSpPr>
          <p:cNvPr id="33" name="Rounded Rectangle 32"/>
          <p:cNvSpPr/>
          <p:nvPr/>
        </p:nvSpPr>
        <p:spPr>
          <a:xfrm>
            <a:off x="2685524" y="1038012"/>
            <a:ext cx="1224136" cy="914400"/>
          </a:xfrm>
          <a:prstGeom prst="roundRect">
            <a:avLst/>
          </a:prstGeom>
          <a:solidFill>
            <a:schemeClr val="bg1">
              <a:lumMod val="65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sz="1800" b="0" dirty="0" smtClean="0"/>
              <a:t>Q2</a:t>
            </a:r>
            <a:endParaRPr lang="en-GB" sz="1800" b="0" dirty="0"/>
          </a:p>
        </p:txBody>
      </p:sp>
      <p:sp>
        <p:nvSpPr>
          <p:cNvPr id="4" name="Rounded Rectangle 3"/>
          <p:cNvSpPr/>
          <p:nvPr/>
        </p:nvSpPr>
        <p:spPr>
          <a:xfrm>
            <a:off x="253864" y="345160"/>
            <a:ext cx="8640960" cy="2030824"/>
          </a:xfrm>
          <a:prstGeom prst="roundRect">
            <a:avLst/>
          </a:prstGeom>
          <a:solidFill>
            <a:schemeClr val="bg1">
              <a:lumMod val="75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GB" sz="1800" b="0" dirty="0"/>
          </a:p>
        </p:txBody>
      </p:sp>
      <p:sp>
        <p:nvSpPr>
          <p:cNvPr id="6" name="Freeform 5"/>
          <p:cNvSpPr/>
          <p:nvPr/>
        </p:nvSpPr>
        <p:spPr>
          <a:xfrm>
            <a:off x="9972600" y="-171400"/>
            <a:ext cx="2066240" cy="1033120"/>
          </a:xfrm>
          <a:custGeom>
            <a:avLst/>
            <a:gdLst>
              <a:gd name="connsiteX0" fmla="*/ 0 w 2066240"/>
              <a:gd name="connsiteY0" fmla="*/ 103312 h 1033120"/>
              <a:gd name="connsiteX1" fmla="*/ 103312 w 2066240"/>
              <a:gd name="connsiteY1" fmla="*/ 0 h 1033120"/>
              <a:gd name="connsiteX2" fmla="*/ 1962928 w 2066240"/>
              <a:gd name="connsiteY2" fmla="*/ 0 h 1033120"/>
              <a:gd name="connsiteX3" fmla="*/ 2066240 w 2066240"/>
              <a:gd name="connsiteY3" fmla="*/ 103312 h 1033120"/>
              <a:gd name="connsiteX4" fmla="*/ 2066240 w 2066240"/>
              <a:gd name="connsiteY4" fmla="*/ 929808 h 1033120"/>
              <a:gd name="connsiteX5" fmla="*/ 1962928 w 2066240"/>
              <a:gd name="connsiteY5" fmla="*/ 1033120 h 1033120"/>
              <a:gd name="connsiteX6" fmla="*/ 103312 w 2066240"/>
              <a:gd name="connsiteY6" fmla="*/ 1033120 h 1033120"/>
              <a:gd name="connsiteX7" fmla="*/ 0 w 2066240"/>
              <a:gd name="connsiteY7" fmla="*/ 929808 h 1033120"/>
              <a:gd name="connsiteX8" fmla="*/ 0 w 2066240"/>
              <a:gd name="connsiteY8" fmla="*/ 103312 h 1033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66240" h="1033120">
                <a:moveTo>
                  <a:pt x="0" y="103312"/>
                </a:moveTo>
                <a:cubicBezTo>
                  <a:pt x="0" y="46254"/>
                  <a:pt x="46254" y="0"/>
                  <a:pt x="103312" y="0"/>
                </a:cubicBezTo>
                <a:lnTo>
                  <a:pt x="1962928" y="0"/>
                </a:lnTo>
                <a:cubicBezTo>
                  <a:pt x="2019986" y="0"/>
                  <a:pt x="2066240" y="46254"/>
                  <a:pt x="2066240" y="103312"/>
                </a:cubicBezTo>
                <a:lnTo>
                  <a:pt x="2066240" y="929808"/>
                </a:lnTo>
                <a:cubicBezTo>
                  <a:pt x="2066240" y="986866"/>
                  <a:pt x="2019986" y="1033120"/>
                  <a:pt x="1962928" y="1033120"/>
                </a:cubicBezTo>
                <a:lnTo>
                  <a:pt x="103312" y="1033120"/>
                </a:lnTo>
                <a:cubicBezTo>
                  <a:pt x="46254" y="1033120"/>
                  <a:pt x="0" y="986866"/>
                  <a:pt x="0" y="929808"/>
                </a:cubicBezTo>
                <a:lnTo>
                  <a:pt x="0" y="103312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1214" tIns="51214" rIns="51214" bIns="51214" numCol="1" spcCol="1270" anchor="ctr" anchorCtr="0">
            <a:noAutofit/>
          </a:bodyPr>
          <a:lstStyle/>
          <a:p>
            <a:pPr lvl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3300" b="0" kern="1200" dirty="0" smtClean="0"/>
              <a:t>Non-response</a:t>
            </a:r>
            <a:endParaRPr lang="en-GB" sz="3300" b="0" kern="1200" dirty="0"/>
          </a:p>
        </p:txBody>
      </p:sp>
      <p:sp>
        <p:nvSpPr>
          <p:cNvPr id="7" name="Freeform 6"/>
          <p:cNvSpPr/>
          <p:nvPr/>
        </p:nvSpPr>
        <p:spPr>
          <a:xfrm>
            <a:off x="9900592" y="1510380"/>
            <a:ext cx="2066240" cy="1033120"/>
          </a:xfrm>
          <a:custGeom>
            <a:avLst/>
            <a:gdLst>
              <a:gd name="connsiteX0" fmla="*/ 0 w 2066240"/>
              <a:gd name="connsiteY0" fmla="*/ 103312 h 1033120"/>
              <a:gd name="connsiteX1" fmla="*/ 103312 w 2066240"/>
              <a:gd name="connsiteY1" fmla="*/ 0 h 1033120"/>
              <a:gd name="connsiteX2" fmla="*/ 1962928 w 2066240"/>
              <a:gd name="connsiteY2" fmla="*/ 0 h 1033120"/>
              <a:gd name="connsiteX3" fmla="*/ 2066240 w 2066240"/>
              <a:gd name="connsiteY3" fmla="*/ 103312 h 1033120"/>
              <a:gd name="connsiteX4" fmla="*/ 2066240 w 2066240"/>
              <a:gd name="connsiteY4" fmla="*/ 929808 h 1033120"/>
              <a:gd name="connsiteX5" fmla="*/ 1962928 w 2066240"/>
              <a:gd name="connsiteY5" fmla="*/ 1033120 h 1033120"/>
              <a:gd name="connsiteX6" fmla="*/ 103312 w 2066240"/>
              <a:gd name="connsiteY6" fmla="*/ 1033120 h 1033120"/>
              <a:gd name="connsiteX7" fmla="*/ 0 w 2066240"/>
              <a:gd name="connsiteY7" fmla="*/ 929808 h 1033120"/>
              <a:gd name="connsiteX8" fmla="*/ 0 w 2066240"/>
              <a:gd name="connsiteY8" fmla="*/ 103312 h 1033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66240" h="1033120">
                <a:moveTo>
                  <a:pt x="0" y="103312"/>
                </a:moveTo>
                <a:cubicBezTo>
                  <a:pt x="0" y="46254"/>
                  <a:pt x="46254" y="0"/>
                  <a:pt x="103312" y="0"/>
                </a:cubicBezTo>
                <a:lnTo>
                  <a:pt x="1962928" y="0"/>
                </a:lnTo>
                <a:cubicBezTo>
                  <a:pt x="2019986" y="0"/>
                  <a:pt x="2066240" y="46254"/>
                  <a:pt x="2066240" y="103312"/>
                </a:cubicBezTo>
                <a:lnTo>
                  <a:pt x="2066240" y="929808"/>
                </a:lnTo>
                <a:cubicBezTo>
                  <a:pt x="2066240" y="986866"/>
                  <a:pt x="2019986" y="1033120"/>
                  <a:pt x="1962928" y="1033120"/>
                </a:cubicBezTo>
                <a:lnTo>
                  <a:pt x="103312" y="1033120"/>
                </a:lnTo>
                <a:cubicBezTo>
                  <a:pt x="46254" y="1033120"/>
                  <a:pt x="0" y="986866"/>
                  <a:pt x="0" y="929808"/>
                </a:cubicBezTo>
                <a:lnTo>
                  <a:pt x="0" y="103312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1214" tIns="51214" rIns="51214" bIns="51214" numCol="1" spcCol="1270" anchor="ctr" anchorCtr="0">
            <a:noAutofit/>
          </a:bodyPr>
          <a:lstStyle/>
          <a:p>
            <a:pPr lvl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3300" b="0" kern="1200" dirty="0" smtClean="0"/>
              <a:t>Movers</a:t>
            </a:r>
            <a:endParaRPr lang="en-GB" sz="3300" b="0" kern="1200" dirty="0"/>
          </a:p>
        </p:txBody>
      </p:sp>
      <p:sp>
        <p:nvSpPr>
          <p:cNvPr id="8" name="Freeform 7"/>
          <p:cNvSpPr/>
          <p:nvPr/>
        </p:nvSpPr>
        <p:spPr>
          <a:xfrm>
            <a:off x="10188624" y="3488504"/>
            <a:ext cx="2066240" cy="1033120"/>
          </a:xfrm>
          <a:custGeom>
            <a:avLst/>
            <a:gdLst>
              <a:gd name="connsiteX0" fmla="*/ 0 w 2066240"/>
              <a:gd name="connsiteY0" fmla="*/ 103312 h 1033120"/>
              <a:gd name="connsiteX1" fmla="*/ 103312 w 2066240"/>
              <a:gd name="connsiteY1" fmla="*/ 0 h 1033120"/>
              <a:gd name="connsiteX2" fmla="*/ 1962928 w 2066240"/>
              <a:gd name="connsiteY2" fmla="*/ 0 h 1033120"/>
              <a:gd name="connsiteX3" fmla="*/ 2066240 w 2066240"/>
              <a:gd name="connsiteY3" fmla="*/ 103312 h 1033120"/>
              <a:gd name="connsiteX4" fmla="*/ 2066240 w 2066240"/>
              <a:gd name="connsiteY4" fmla="*/ 929808 h 1033120"/>
              <a:gd name="connsiteX5" fmla="*/ 1962928 w 2066240"/>
              <a:gd name="connsiteY5" fmla="*/ 1033120 h 1033120"/>
              <a:gd name="connsiteX6" fmla="*/ 103312 w 2066240"/>
              <a:gd name="connsiteY6" fmla="*/ 1033120 h 1033120"/>
              <a:gd name="connsiteX7" fmla="*/ 0 w 2066240"/>
              <a:gd name="connsiteY7" fmla="*/ 929808 h 1033120"/>
              <a:gd name="connsiteX8" fmla="*/ 0 w 2066240"/>
              <a:gd name="connsiteY8" fmla="*/ 103312 h 1033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66240" h="1033120">
                <a:moveTo>
                  <a:pt x="0" y="103312"/>
                </a:moveTo>
                <a:cubicBezTo>
                  <a:pt x="0" y="46254"/>
                  <a:pt x="46254" y="0"/>
                  <a:pt x="103312" y="0"/>
                </a:cubicBezTo>
                <a:lnTo>
                  <a:pt x="1962928" y="0"/>
                </a:lnTo>
                <a:cubicBezTo>
                  <a:pt x="2019986" y="0"/>
                  <a:pt x="2066240" y="46254"/>
                  <a:pt x="2066240" y="103312"/>
                </a:cubicBezTo>
                <a:lnTo>
                  <a:pt x="2066240" y="929808"/>
                </a:lnTo>
                <a:cubicBezTo>
                  <a:pt x="2066240" y="986866"/>
                  <a:pt x="2019986" y="1033120"/>
                  <a:pt x="1962928" y="1033120"/>
                </a:cubicBezTo>
                <a:lnTo>
                  <a:pt x="103312" y="1033120"/>
                </a:lnTo>
                <a:cubicBezTo>
                  <a:pt x="46254" y="1033120"/>
                  <a:pt x="0" y="986866"/>
                  <a:pt x="0" y="929808"/>
                </a:cubicBezTo>
                <a:lnTo>
                  <a:pt x="0" y="103312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1214" tIns="51214" rIns="51214" bIns="51214" numCol="1" spcCol="1270" anchor="ctr" anchorCtr="0">
            <a:noAutofit/>
          </a:bodyPr>
          <a:lstStyle/>
          <a:p>
            <a:pPr lvl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3300" b="0" kern="1200" dirty="0" smtClean="0"/>
              <a:t>Deaths</a:t>
            </a:r>
            <a:endParaRPr lang="en-GB" sz="3300" b="0" kern="1200" dirty="0"/>
          </a:p>
        </p:txBody>
      </p:sp>
      <p:sp>
        <p:nvSpPr>
          <p:cNvPr id="10" name="Rounded Rectangle 9"/>
          <p:cNvSpPr/>
          <p:nvPr/>
        </p:nvSpPr>
        <p:spPr>
          <a:xfrm>
            <a:off x="253864" y="2708920"/>
            <a:ext cx="8640960" cy="1985718"/>
          </a:xfrm>
          <a:prstGeom prst="roundRect">
            <a:avLst/>
          </a:prstGeom>
          <a:solidFill>
            <a:schemeClr val="bg1">
              <a:lumMod val="75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GB" sz="1800" b="0" dirty="0"/>
          </a:p>
        </p:txBody>
      </p:sp>
      <p:sp>
        <p:nvSpPr>
          <p:cNvPr id="9" name="Rounded Rectangle 8"/>
          <p:cNvSpPr/>
          <p:nvPr/>
        </p:nvSpPr>
        <p:spPr>
          <a:xfrm>
            <a:off x="664680" y="1038012"/>
            <a:ext cx="1224136" cy="914400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sz="1800" b="0" dirty="0" smtClean="0"/>
              <a:t>Q1</a:t>
            </a:r>
            <a:endParaRPr lang="en-GB" sz="1800" b="0" dirty="0"/>
          </a:p>
        </p:txBody>
      </p:sp>
      <p:sp>
        <p:nvSpPr>
          <p:cNvPr id="13" name="Rounded Rectangle 12"/>
          <p:cNvSpPr/>
          <p:nvPr/>
        </p:nvSpPr>
        <p:spPr>
          <a:xfrm>
            <a:off x="2682032" y="1038012"/>
            <a:ext cx="1224136" cy="914400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sz="1800" b="0" dirty="0" smtClean="0"/>
              <a:t>Q2</a:t>
            </a:r>
            <a:endParaRPr lang="en-GB" sz="1800" b="0" dirty="0"/>
          </a:p>
        </p:txBody>
      </p:sp>
      <p:sp>
        <p:nvSpPr>
          <p:cNvPr id="14" name="Rounded Rectangle 13"/>
          <p:cNvSpPr/>
          <p:nvPr/>
        </p:nvSpPr>
        <p:spPr>
          <a:xfrm>
            <a:off x="4788024" y="1038012"/>
            <a:ext cx="1224136" cy="914400"/>
          </a:xfrm>
          <a:prstGeom prst="roundRect">
            <a:avLst/>
          </a:prstGeom>
          <a:solidFill>
            <a:schemeClr val="bg1">
              <a:lumMod val="65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sz="1800" b="0" dirty="0" smtClean="0"/>
              <a:t>Q3</a:t>
            </a:r>
            <a:endParaRPr lang="en-GB" sz="1800" b="0" dirty="0"/>
          </a:p>
        </p:txBody>
      </p:sp>
      <p:sp>
        <p:nvSpPr>
          <p:cNvPr id="15" name="Rounded Rectangle 14"/>
          <p:cNvSpPr/>
          <p:nvPr/>
        </p:nvSpPr>
        <p:spPr>
          <a:xfrm>
            <a:off x="6882060" y="1038012"/>
            <a:ext cx="1224136" cy="914400"/>
          </a:xfrm>
          <a:prstGeom prst="roundRect">
            <a:avLst/>
          </a:prstGeom>
          <a:solidFill>
            <a:schemeClr val="bg1">
              <a:lumMod val="65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sz="1800" b="0" dirty="0" smtClean="0"/>
              <a:t>Q4</a:t>
            </a:r>
            <a:endParaRPr lang="en-GB" sz="1800" b="0" dirty="0"/>
          </a:p>
        </p:txBody>
      </p:sp>
      <p:sp>
        <p:nvSpPr>
          <p:cNvPr id="12" name="Right Arrow 11"/>
          <p:cNvSpPr/>
          <p:nvPr/>
        </p:nvSpPr>
        <p:spPr>
          <a:xfrm>
            <a:off x="2051720" y="1448320"/>
            <a:ext cx="504056" cy="217512"/>
          </a:xfrm>
          <a:prstGeom prst="rightArrow">
            <a:avLst/>
          </a:prstGeom>
          <a:solidFill>
            <a:srgbClr val="FFC000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GB" sz="1800" b="0"/>
          </a:p>
        </p:txBody>
      </p:sp>
      <p:sp>
        <p:nvSpPr>
          <p:cNvPr id="24" name="Right Arrow 23"/>
          <p:cNvSpPr/>
          <p:nvPr/>
        </p:nvSpPr>
        <p:spPr>
          <a:xfrm rot="5400000">
            <a:off x="846388" y="2615408"/>
            <a:ext cx="777488" cy="129616"/>
          </a:xfrm>
          <a:prstGeom prst="rightArrow">
            <a:avLst/>
          </a:prstGeom>
          <a:solidFill>
            <a:srgbClr val="FF0000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GB" sz="1800" b="0"/>
          </a:p>
        </p:txBody>
      </p:sp>
      <p:sp>
        <p:nvSpPr>
          <p:cNvPr id="25" name="Right Arrow 24"/>
          <p:cNvSpPr/>
          <p:nvPr/>
        </p:nvSpPr>
        <p:spPr>
          <a:xfrm>
            <a:off x="2051720" y="3593023"/>
            <a:ext cx="504056" cy="217512"/>
          </a:xfrm>
          <a:prstGeom prst="rightArrow">
            <a:avLst/>
          </a:prstGeom>
          <a:solidFill>
            <a:srgbClr val="FFC000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GB" sz="1800" b="0"/>
          </a:p>
        </p:txBody>
      </p:sp>
      <p:sp>
        <p:nvSpPr>
          <p:cNvPr id="26" name="Right Arrow 25"/>
          <p:cNvSpPr/>
          <p:nvPr/>
        </p:nvSpPr>
        <p:spPr>
          <a:xfrm rot="5400000">
            <a:off x="2905356" y="2615408"/>
            <a:ext cx="777488" cy="129616"/>
          </a:xfrm>
          <a:prstGeom prst="rightArrow">
            <a:avLst/>
          </a:prstGeom>
          <a:solidFill>
            <a:srgbClr val="FF0000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GB" sz="1800" b="0"/>
          </a:p>
        </p:txBody>
      </p:sp>
      <p:sp>
        <p:nvSpPr>
          <p:cNvPr id="20" name="TextBox 19"/>
          <p:cNvSpPr txBox="1"/>
          <p:nvPr/>
        </p:nvSpPr>
        <p:spPr>
          <a:xfrm>
            <a:off x="3737744" y="419110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smtClean="0">
                <a:solidFill>
                  <a:srgbClr val="0F5494"/>
                </a:solidFill>
              </a:rPr>
              <a:t>YEAR Y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851920" y="2710534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smtClean="0">
                <a:solidFill>
                  <a:srgbClr val="0F5494"/>
                </a:solidFill>
              </a:rPr>
              <a:t>YEAR Y+1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623064" y="3244579"/>
            <a:ext cx="1224136" cy="914400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sz="1800" b="0" dirty="0" smtClean="0"/>
              <a:t>Q1</a:t>
            </a:r>
            <a:endParaRPr lang="en-GB" sz="1800" b="0" dirty="0"/>
          </a:p>
        </p:txBody>
      </p:sp>
      <p:sp>
        <p:nvSpPr>
          <p:cNvPr id="21" name="Rounded Rectangle 20"/>
          <p:cNvSpPr/>
          <p:nvPr/>
        </p:nvSpPr>
        <p:spPr>
          <a:xfrm>
            <a:off x="2685524" y="3244579"/>
            <a:ext cx="1224136" cy="914400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sz="1800" b="0" dirty="0" smtClean="0"/>
              <a:t>Q2</a:t>
            </a:r>
            <a:endParaRPr lang="en-GB" sz="1800" b="0" dirty="0"/>
          </a:p>
        </p:txBody>
      </p:sp>
      <p:sp>
        <p:nvSpPr>
          <p:cNvPr id="2" name="TextBox 1"/>
          <p:cNvSpPr txBox="1"/>
          <p:nvPr/>
        </p:nvSpPr>
        <p:spPr>
          <a:xfrm>
            <a:off x="342052" y="5157192"/>
            <a:ext cx="83344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C000"/>
                </a:solidFill>
              </a:rPr>
              <a:t>Quarterly overlap – currently derived and </a:t>
            </a:r>
            <a:r>
              <a:rPr lang="en-GB" sz="2400" dirty="0" smtClean="0">
                <a:solidFill>
                  <a:srgbClr val="FFC000"/>
                </a:solidFill>
                <a:hlinkClick r:id="rId2"/>
              </a:rPr>
              <a:t>published</a:t>
            </a:r>
            <a:endParaRPr lang="en-GB" sz="2400" dirty="0" smtClean="0">
              <a:solidFill>
                <a:srgbClr val="FFC000"/>
              </a:solidFill>
            </a:endParaRPr>
          </a:p>
          <a:p>
            <a:endParaRPr lang="en-GB" sz="2400" dirty="0">
              <a:solidFill>
                <a:srgbClr val="0F5494"/>
              </a:solidFill>
            </a:endParaRPr>
          </a:p>
          <a:p>
            <a:r>
              <a:rPr lang="en-GB" sz="2400" dirty="0" smtClean="0">
                <a:solidFill>
                  <a:srgbClr val="FF0000"/>
                </a:solidFill>
              </a:rPr>
              <a:t>Annual overlap – work in progress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4835252" y="3260603"/>
            <a:ext cx="1224136" cy="914400"/>
          </a:xfrm>
          <a:prstGeom prst="roundRect">
            <a:avLst/>
          </a:prstGeom>
          <a:solidFill>
            <a:schemeClr val="bg1">
              <a:lumMod val="65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sz="1800" b="0" dirty="0" smtClean="0"/>
              <a:t>Q3</a:t>
            </a:r>
            <a:endParaRPr lang="en-GB" sz="1800" b="0" dirty="0"/>
          </a:p>
        </p:txBody>
      </p:sp>
      <p:sp>
        <p:nvSpPr>
          <p:cNvPr id="27" name="Rounded Rectangle 26"/>
          <p:cNvSpPr/>
          <p:nvPr/>
        </p:nvSpPr>
        <p:spPr>
          <a:xfrm>
            <a:off x="6908588" y="3244579"/>
            <a:ext cx="1224136" cy="914400"/>
          </a:xfrm>
          <a:prstGeom prst="roundRect">
            <a:avLst/>
          </a:prstGeom>
          <a:solidFill>
            <a:schemeClr val="bg1">
              <a:lumMod val="65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sz="1800" b="0" dirty="0" smtClean="0"/>
              <a:t>Q4</a:t>
            </a:r>
            <a:endParaRPr lang="en-GB" sz="1800" b="0" dirty="0"/>
          </a:p>
        </p:txBody>
      </p:sp>
    </p:spTree>
    <p:extLst>
      <p:ext uri="{BB962C8B-B14F-4D97-AF65-F5344CB8AC3E}">
        <p14:creationId xmlns:p14="http://schemas.microsoft.com/office/powerpoint/2010/main" val="1505820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4" grpId="0" animBg="1"/>
      <p:bldP spid="25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3131840" y="2331932"/>
            <a:ext cx="5688632" cy="1452664"/>
          </a:xfrm>
          <a:custGeom>
            <a:avLst/>
            <a:gdLst>
              <a:gd name="connsiteX0" fmla="*/ 0 w 2467381"/>
              <a:gd name="connsiteY0" fmla="*/ 246738 h 5289575"/>
              <a:gd name="connsiteX1" fmla="*/ 246738 w 2467381"/>
              <a:gd name="connsiteY1" fmla="*/ 0 h 5289575"/>
              <a:gd name="connsiteX2" fmla="*/ 2220643 w 2467381"/>
              <a:gd name="connsiteY2" fmla="*/ 0 h 5289575"/>
              <a:gd name="connsiteX3" fmla="*/ 2467381 w 2467381"/>
              <a:gd name="connsiteY3" fmla="*/ 246738 h 5289575"/>
              <a:gd name="connsiteX4" fmla="*/ 2467381 w 2467381"/>
              <a:gd name="connsiteY4" fmla="*/ 5042837 h 5289575"/>
              <a:gd name="connsiteX5" fmla="*/ 2220643 w 2467381"/>
              <a:gd name="connsiteY5" fmla="*/ 5289575 h 5289575"/>
              <a:gd name="connsiteX6" fmla="*/ 246738 w 2467381"/>
              <a:gd name="connsiteY6" fmla="*/ 5289575 h 5289575"/>
              <a:gd name="connsiteX7" fmla="*/ 0 w 2467381"/>
              <a:gd name="connsiteY7" fmla="*/ 5042837 h 5289575"/>
              <a:gd name="connsiteX8" fmla="*/ 0 w 2467381"/>
              <a:gd name="connsiteY8" fmla="*/ 246738 h 528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67381" h="5289575">
                <a:moveTo>
                  <a:pt x="0" y="246738"/>
                </a:moveTo>
                <a:cubicBezTo>
                  <a:pt x="0" y="110468"/>
                  <a:pt x="110468" y="0"/>
                  <a:pt x="246738" y="0"/>
                </a:cubicBezTo>
                <a:lnTo>
                  <a:pt x="2220643" y="0"/>
                </a:lnTo>
                <a:cubicBezTo>
                  <a:pt x="2356913" y="0"/>
                  <a:pt x="2467381" y="110468"/>
                  <a:pt x="2467381" y="246738"/>
                </a:cubicBezTo>
                <a:lnTo>
                  <a:pt x="2467381" y="5042837"/>
                </a:lnTo>
                <a:cubicBezTo>
                  <a:pt x="2467381" y="5179107"/>
                  <a:pt x="2356913" y="5289575"/>
                  <a:pt x="2220643" y="5289575"/>
                </a:cubicBezTo>
                <a:lnTo>
                  <a:pt x="246738" y="5289575"/>
                </a:lnTo>
                <a:cubicBezTo>
                  <a:pt x="110468" y="5289575"/>
                  <a:pt x="0" y="5179107"/>
                  <a:pt x="0" y="5042837"/>
                </a:cubicBezTo>
                <a:lnTo>
                  <a:pt x="0" y="246738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>
              <a:rot lat="0" lon="0" rev="7500000"/>
            </a:lightRig>
          </a:scene3d>
          <a:sp3d z="-152400" extrusionH="63500" prstMaterial="matte">
            <a:bevelT w="144450" h="6350" prst="relaxedInset"/>
            <a:contourClr>
              <a:schemeClr val="bg1"/>
            </a:contourClr>
          </a:sp3d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3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63144" tIns="263144" rIns="263144" bIns="3965847" numCol="1" spcCol="1270" anchor="ctr" anchorCtr="0">
            <a:noAutofit/>
          </a:bodyPr>
          <a:lstStyle/>
          <a:p>
            <a:pPr lvl="0" algn="ctr" defTabSz="1644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2000" kern="1200" dirty="0"/>
          </a:p>
        </p:txBody>
      </p:sp>
      <p:sp>
        <p:nvSpPr>
          <p:cNvPr id="9" name="Freeform 8"/>
          <p:cNvSpPr/>
          <p:nvPr/>
        </p:nvSpPr>
        <p:spPr>
          <a:xfrm>
            <a:off x="215516" y="581865"/>
            <a:ext cx="5760640" cy="1385518"/>
          </a:xfrm>
          <a:custGeom>
            <a:avLst/>
            <a:gdLst>
              <a:gd name="connsiteX0" fmla="*/ 0 w 2467381"/>
              <a:gd name="connsiteY0" fmla="*/ 246738 h 5289575"/>
              <a:gd name="connsiteX1" fmla="*/ 246738 w 2467381"/>
              <a:gd name="connsiteY1" fmla="*/ 0 h 5289575"/>
              <a:gd name="connsiteX2" fmla="*/ 2220643 w 2467381"/>
              <a:gd name="connsiteY2" fmla="*/ 0 h 5289575"/>
              <a:gd name="connsiteX3" fmla="*/ 2467381 w 2467381"/>
              <a:gd name="connsiteY3" fmla="*/ 246738 h 5289575"/>
              <a:gd name="connsiteX4" fmla="*/ 2467381 w 2467381"/>
              <a:gd name="connsiteY4" fmla="*/ 5042837 h 5289575"/>
              <a:gd name="connsiteX5" fmla="*/ 2220643 w 2467381"/>
              <a:gd name="connsiteY5" fmla="*/ 5289575 h 5289575"/>
              <a:gd name="connsiteX6" fmla="*/ 246738 w 2467381"/>
              <a:gd name="connsiteY6" fmla="*/ 5289575 h 5289575"/>
              <a:gd name="connsiteX7" fmla="*/ 0 w 2467381"/>
              <a:gd name="connsiteY7" fmla="*/ 5042837 h 5289575"/>
              <a:gd name="connsiteX8" fmla="*/ 0 w 2467381"/>
              <a:gd name="connsiteY8" fmla="*/ 246738 h 528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67381" h="5289575">
                <a:moveTo>
                  <a:pt x="0" y="246738"/>
                </a:moveTo>
                <a:cubicBezTo>
                  <a:pt x="0" y="110468"/>
                  <a:pt x="110468" y="0"/>
                  <a:pt x="246738" y="0"/>
                </a:cubicBezTo>
                <a:lnTo>
                  <a:pt x="2220643" y="0"/>
                </a:lnTo>
                <a:cubicBezTo>
                  <a:pt x="2356913" y="0"/>
                  <a:pt x="2467381" y="110468"/>
                  <a:pt x="2467381" y="246738"/>
                </a:cubicBezTo>
                <a:lnTo>
                  <a:pt x="2467381" y="5042837"/>
                </a:lnTo>
                <a:cubicBezTo>
                  <a:pt x="2467381" y="5179107"/>
                  <a:pt x="2356913" y="5289575"/>
                  <a:pt x="2220643" y="5289575"/>
                </a:cubicBezTo>
                <a:lnTo>
                  <a:pt x="246738" y="5289575"/>
                </a:lnTo>
                <a:cubicBezTo>
                  <a:pt x="110468" y="5289575"/>
                  <a:pt x="0" y="5179107"/>
                  <a:pt x="0" y="5042837"/>
                </a:cubicBezTo>
                <a:lnTo>
                  <a:pt x="0" y="246738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>
              <a:rot lat="0" lon="0" rev="7500000"/>
            </a:lightRig>
          </a:scene3d>
          <a:sp3d z="-152400" extrusionH="63500" prstMaterial="matte">
            <a:bevelT w="144450" h="6350" prst="relaxedInset"/>
            <a:contourClr>
              <a:schemeClr val="bg1"/>
            </a:contourClr>
          </a:sp3d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3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63144" tIns="263144" rIns="263144" bIns="3965847" numCol="1" spcCol="1270" anchor="ctr" anchorCtr="0">
            <a:noAutofit/>
          </a:bodyPr>
          <a:lstStyle/>
          <a:p>
            <a:pPr lvl="0" algn="ctr" defTabSz="1644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000" kern="1200" dirty="0" smtClean="0"/>
              <a:t>Initial period</a:t>
            </a:r>
            <a:endParaRPr lang="en-GB" sz="2000" kern="1200" dirty="0"/>
          </a:p>
        </p:txBody>
      </p:sp>
      <p:sp>
        <p:nvSpPr>
          <p:cNvPr id="14" name="Freeform 13"/>
          <p:cNvSpPr/>
          <p:nvPr/>
        </p:nvSpPr>
        <p:spPr>
          <a:xfrm>
            <a:off x="3567878" y="4696172"/>
            <a:ext cx="2066240" cy="1296144"/>
          </a:xfrm>
          <a:custGeom>
            <a:avLst/>
            <a:gdLst>
              <a:gd name="connsiteX0" fmla="*/ 0 w 2066240"/>
              <a:gd name="connsiteY0" fmla="*/ 103312 h 1033120"/>
              <a:gd name="connsiteX1" fmla="*/ 103312 w 2066240"/>
              <a:gd name="connsiteY1" fmla="*/ 0 h 1033120"/>
              <a:gd name="connsiteX2" fmla="*/ 1962928 w 2066240"/>
              <a:gd name="connsiteY2" fmla="*/ 0 h 1033120"/>
              <a:gd name="connsiteX3" fmla="*/ 2066240 w 2066240"/>
              <a:gd name="connsiteY3" fmla="*/ 103312 h 1033120"/>
              <a:gd name="connsiteX4" fmla="*/ 2066240 w 2066240"/>
              <a:gd name="connsiteY4" fmla="*/ 929808 h 1033120"/>
              <a:gd name="connsiteX5" fmla="*/ 1962928 w 2066240"/>
              <a:gd name="connsiteY5" fmla="*/ 1033120 h 1033120"/>
              <a:gd name="connsiteX6" fmla="*/ 103312 w 2066240"/>
              <a:gd name="connsiteY6" fmla="*/ 1033120 h 1033120"/>
              <a:gd name="connsiteX7" fmla="*/ 0 w 2066240"/>
              <a:gd name="connsiteY7" fmla="*/ 929808 h 1033120"/>
              <a:gd name="connsiteX8" fmla="*/ 0 w 2066240"/>
              <a:gd name="connsiteY8" fmla="*/ 103312 h 1033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66240" h="1033120">
                <a:moveTo>
                  <a:pt x="0" y="103312"/>
                </a:moveTo>
                <a:cubicBezTo>
                  <a:pt x="0" y="46254"/>
                  <a:pt x="46254" y="0"/>
                  <a:pt x="103312" y="0"/>
                </a:cubicBezTo>
                <a:lnTo>
                  <a:pt x="1962928" y="0"/>
                </a:lnTo>
                <a:cubicBezTo>
                  <a:pt x="2019986" y="0"/>
                  <a:pt x="2066240" y="46254"/>
                  <a:pt x="2066240" y="103312"/>
                </a:cubicBezTo>
                <a:lnTo>
                  <a:pt x="2066240" y="929808"/>
                </a:lnTo>
                <a:cubicBezTo>
                  <a:pt x="2066240" y="986866"/>
                  <a:pt x="2019986" y="1033120"/>
                  <a:pt x="1962928" y="1033120"/>
                </a:cubicBezTo>
                <a:lnTo>
                  <a:pt x="103312" y="1033120"/>
                </a:lnTo>
                <a:cubicBezTo>
                  <a:pt x="46254" y="1033120"/>
                  <a:pt x="0" y="986866"/>
                  <a:pt x="0" y="929808"/>
                </a:cubicBezTo>
                <a:lnTo>
                  <a:pt x="0" y="103312"/>
                </a:lnTo>
                <a:close/>
              </a:path>
            </a:pathLst>
          </a:custGeom>
          <a:solidFill>
            <a:schemeClr val="accent1"/>
          </a:solidFill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1214" tIns="51214" rIns="51214" bIns="51214" numCol="1" spcCol="1270" anchor="ctr" anchorCtr="0">
            <a:noAutofit/>
          </a:bodyPr>
          <a:lstStyle/>
          <a:p>
            <a:pPr lvl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400" b="0" kern="1200" dirty="0" smtClean="0">
                <a:solidFill>
                  <a:srgbClr val="0F5494"/>
                </a:solidFill>
              </a:rPr>
              <a:t>No contact/</a:t>
            </a:r>
          </a:p>
          <a:p>
            <a:pPr lvl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400" b="0" kern="1200" dirty="0" smtClean="0">
                <a:solidFill>
                  <a:srgbClr val="0F5494"/>
                </a:solidFill>
              </a:rPr>
              <a:t>refusals</a:t>
            </a:r>
            <a:endParaRPr lang="en-GB" sz="2400" b="0" kern="1200" dirty="0">
              <a:solidFill>
                <a:srgbClr val="0F5494"/>
              </a:solidFill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766572" y="4653136"/>
            <a:ext cx="2066240" cy="1296144"/>
          </a:xfrm>
          <a:custGeom>
            <a:avLst/>
            <a:gdLst>
              <a:gd name="connsiteX0" fmla="*/ 0 w 2066240"/>
              <a:gd name="connsiteY0" fmla="*/ 103312 h 1033120"/>
              <a:gd name="connsiteX1" fmla="*/ 103312 w 2066240"/>
              <a:gd name="connsiteY1" fmla="*/ 0 h 1033120"/>
              <a:gd name="connsiteX2" fmla="*/ 1962928 w 2066240"/>
              <a:gd name="connsiteY2" fmla="*/ 0 h 1033120"/>
              <a:gd name="connsiteX3" fmla="*/ 2066240 w 2066240"/>
              <a:gd name="connsiteY3" fmla="*/ 103312 h 1033120"/>
              <a:gd name="connsiteX4" fmla="*/ 2066240 w 2066240"/>
              <a:gd name="connsiteY4" fmla="*/ 929808 h 1033120"/>
              <a:gd name="connsiteX5" fmla="*/ 1962928 w 2066240"/>
              <a:gd name="connsiteY5" fmla="*/ 1033120 h 1033120"/>
              <a:gd name="connsiteX6" fmla="*/ 103312 w 2066240"/>
              <a:gd name="connsiteY6" fmla="*/ 1033120 h 1033120"/>
              <a:gd name="connsiteX7" fmla="*/ 0 w 2066240"/>
              <a:gd name="connsiteY7" fmla="*/ 929808 h 1033120"/>
              <a:gd name="connsiteX8" fmla="*/ 0 w 2066240"/>
              <a:gd name="connsiteY8" fmla="*/ 103312 h 1033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66240" h="1033120">
                <a:moveTo>
                  <a:pt x="0" y="103312"/>
                </a:moveTo>
                <a:cubicBezTo>
                  <a:pt x="0" y="46254"/>
                  <a:pt x="46254" y="0"/>
                  <a:pt x="103312" y="0"/>
                </a:cubicBezTo>
                <a:lnTo>
                  <a:pt x="1962928" y="0"/>
                </a:lnTo>
                <a:cubicBezTo>
                  <a:pt x="2019986" y="0"/>
                  <a:pt x="2066240" y="46254"/>
                  <a:pt x="2066240" y="103312"/>
                </a:cubicBezTo>
                <a:lnTo>
                  <a:pt x="2066240" y="929808"/>
                </a:lnTo>
                <a:cubicBezTo>
                  <a:pt x="2066240" y="986866"/>
                  <a:pt x="2019986" y="1033120"/>
                  <a:pt x="1962928" y="1033120"/>
                </a:cubicBezTo>
                <a:lnTo>
                  <a:pt x="103312" y="1033120"/>
                </a:lnTo>
                <a:cubicBezTo>
                  <a:pt x="46254" y="1033120"/>
                  <a:pt x="0" y="986866"/>
                  <a:pt x="0" y="929808"/>
                </a:cubicBezTo>
                <a:lnTo>
                  <a:pt x="0" y="103312"/>
                </a:lnTo>
                <a:close/>
              </a:path>
            </a:pathLst>
          </a:custGeom>
          <a:solidFill>
            <a:schemeClr val="accent1"/>
          </a:solidFill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1214" tIns="51214" rIns="51214" bIns="51214" numCol="1" spcCol="1270" anchor="ctr" anchorCtr="0">
            <a:noAutofit/>
          </a:bodyPr>
          <a:lstStyle/>
          <a:p>
            <a:pPr lvl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400" b="0" dirty="0" smtClean="0">
                <a:solidFill>
                  <a:srgbClr val="0F5494"/>
                </a:solidFill>
              </a:rPr>
              <a:t>Internal and international movers</a:t>
            </a:r>
            <a:endParaRPr lang="en-GB" sz="2400" b="0" kern="1200" dirty="0">
              <a:solidFill>
                <a:srgbClr val="0F5494"/>
              </a:solidFill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395536" y="2642765"/>
            <a:ext cx="2066240" cy="1296144"/>
          </a:xfrm>
          <a:custGeom>
            <a:avLst/>
            <a:gdLst>
              <a:gd name="connsiteX0" fmla="*/ 0 w 2066240"/>
              <a:gd name="connsiteY0" fmla="*/ 103312 h 1033120"/>
              <a:gd name="connsiteX1" fmla="*/ 103312 w 2066240"/>
              <a:gd name="connsiteY1" fmla="*/ 0 h 1033120"/>
              <a:gd name="connsiteX2" fmla="*/ 1962928 w 2066240"/>
              <a:gd name="connsiteY2" fmla="*/ 0 h 1033120"/>
              <a:gd name="connsiteX3" fmla="*/ 2066240 w 2066240"/>
              <a:gd name="connsiteY3" fmla="*/ 103312 h 1033120"/>
              <a:gd name="connsiteX4" fmla="*/ 2066240 w 2066240"/>
              <a:gd name="connsiteY4" fmla="*/ 929808 h 1033120"/>
              <a:gd name="connsiteX5" fmla="*/ 1962928 w 2066240"/>
              <a:gd name="connsiteY5" fmla="*/ 1033120 h 1033120"/>
              <a:gd name="connsiteX6" fmla="*/ 103312 w 2066240"/>
              <a:gd name="connsiteY6" fmla="*/ 1033120 h 1033120"/>
              <a:gd name="connsiteX7" fmla="*/ 0 w 2066240"/>
              <a:gd name="connsiteY7" fmla="*/ 929808 h 1033120"/>
              <a:gd name="connsiteX8" fmla="*/ 0 w 2066240"/>
              <a:gd name="connsiteY8" fmla="*/ 103312 h 1033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66240" h="1033120">
                <a:moveTo>
                  <a:pt x="0" y="103312"/>
                </a:moveTo>
                <a:cubicBezTo>
                  <a:pt x="0" y="46254"/>
                  <a:pt x="46254" y="0"/>
                  <a:pt x="103312" y="0"/>
                </a:cubicBezTo>
                <a:lnTo>
                  <a:pt x="1962928" y="0"/>
                </a:lnTo>
                <a:cubicBezTo>
                  <a:pt x="2019986" y="0"/>
                  <a:pt x="2066240" y="46254"/>
                  <a:pt x="2066240" y="103312"/>
                </a:cubicBezTo>
                <a:lnTo>
                  <a:pt x="2066240" y="929808"/>
                </a:lnTo>
                <a:cubicBezTo>
                  <a:pt x="2066240" y="986866"/>
                  <a:pt x="2019986" y="1033120"/>
                  <a:pt x="1962928" y="1033120"/>
                </a:cubicBezTo>
                <a:lnTo>
                  <a:pt x="103312" y="1033120"/>
                </a:lnTo>
                <a:cubicBezTo>
                  <a:pt x="46254" y="1033120"/>
                  <a:pt x="0" y="986866"/>
                  <a:pt x="0" y="929808"/>
                </a:cubicBezTo>
                <a:lnTo>
                  <a:pt x="0" y="103312"/>
                </a:lnTo>
                <a:close/>
              </a:path>
            </a:pathLst>
          </a:custGeom>
          <a:solidFill>
            <a:schemeClr val="accent1"/>
          </a:solidFill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1214" tIns="51214" rIns="51214" bIns="51214" numCol="1" spcCol="1270" anchor="ctr" anchorCtr="0">
            <a:noAutofit/>
          </a:bodyPr>
          <a:lstStyle/>
          <a:p>
            <a:pPr lvl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400" b="0" kern="1200" dirty="0" smtClean="0">
                <a:solidFill>
                  <a:srgbClr val="0F5494"/>
                </a:solidFill>
              </a:rPr>
              <a:t>Deaths</a:t>
            </a:r>
            <a:endParaRPr lang="en-GB" sz="2400" b="0" kern="1200" dirty="0">
              <a:solidFill>
                <a:srgbClr val="0F5494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1560" y="674460"/>
            <a:ext cx="2376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smtClean="0">
                <a:solidFill>
                  <a:srgbClr val="0F5494"/>
                </a:solidFill>
              </a:rPr>
              <a:t>Sample initial period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228184" y="2642765"/>
            <a:ext cx="24048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smtClean="0">
                <a:solidFill>
                  <a:srgbClr val="0F5494"/>
                </a:solidFill>
              </a:rPr>
              <a:t>Sample target period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3131840" y="581866"/>
            <a:ext cx="2844316" cy="3205358"/>
          </a:xfrm>
          <a:prstGeom prst="roundRect">
            <a:avLst/>
          </a:prstGeom>
          <a:solidFill>
            <a:schemeClr val="bg1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GB" sz="1800" b="0"/>
          </a:p>
        </p:txBody>
      </p:sp>
      <p:sp>
        <p:nvSpPr>
          <p:cNvPr id="4" name="TextBox 3"/>
          <p:cNvSpPr txBox="1"/>
          <p:nvPr/>
        </p:nvSpPr>
        <p:spPr>
          <a:xfrm>
            <a:off x="3473878" y="1584380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smtClean="0">
                <a:solidFill>
                  <a:srgbClr val="0F5494"/>
                </a:solidFill>
              </a:rPr>
              <a:t>Overlapping sample</a:t>
            </a:r>
          </a:p>
          <a:p>
            <a:r>
              <a:rPr lang="en-GB" sz="2400" b="0" dirty="0" smtClean="0">
                <a:solidFill>
                  <a:srgbClr val="0F5494"/>
                </a:solidFill>
              </a:rPr>
              <a:t>(50%)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779912" y="581866"/>
            <a:ext cx="2196244" cy="3205358"/>
          </a:xfrm>
          <a:prstGeom prst="round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GB" sz="1800" b="0"/>
          </a:p>
        </p:txBody>
      </p:sp>
      <p:sp>
        <p:nvSpPr>
          <p:cNvPr id="6" name="TextBox 5"/>
          <p:cNvSpPr txBox="1"/>
          <p:nvPr/>
        </p:nvSpPr>
        <p:spPr>
          <a:xfrm>
            <a:off x="3923928" y="1772816"/>
            <a:ext cx="20522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smtClean="0">
                <a:solidFill>
                  <a:schemeClr val="bg1"/>
                </a:solidFill>
              </a:rPr>
              <a:t>Actual overlapping sample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3095836" y="581865"/>
            <a:ext cx="648072" cy="3202731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GB" sz="1800" b="0"/>
          </a:p>
        </p:txBody>
      </p:sp>
      <p:sp>
        <p:nvSpPr>
          <p:cNvPr id="31" name="TextBox 30"/>
          <p:cNvSpPr txBox="1"/>
          <p:nvPr/>
        </p:nvSpPr>
        <p:spPr>
          <a:xfrm>
            <a:off x="3203848" y="1089958"/>
            <a:ext cx="36403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rgbClr val="0F5494"/>
                </a:solidFill>
              </a:rPr>
              <a:t>ATTRITION</a:t>
            </a:r>
          </a:p>
        </p:txBody>
      </p:sp>
    </p:spTree>
    <p:extLst>
      <p:ext uri="{BB962C8B-B14F-4D97-AF65-F5344CB8AC3E}">
        <p14:creationId xmlns:p14="http://schemas.microsoft.com/office/powerpoint/2010/main" val="4245369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20" grpId="0" animBg="1"/>
      <p:bldP spid="3" grpId="0" animBg="1"/>
      <p:bldP spid="4" grpId="0"/>
      <p:bldP spid="5" grpId="0" animBg="1"/>
      <p:bldP spid="6" grpId="0"/>
      <p:bldP spid="30" grpId="0" animBg="1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424936" cy="936625"/>
          </a:xfrm>
        </p:spPr>
        <p:txBody>
          <a:bodyPr/>
          <a:lstStyle/>
          <a:p>
            <a:r>
              <a:rPr lang="en-GB" sz="2400" dirty="0" smtClean="0"/>
              <a:t>Extent of attrition, in %, 2015 to 2016 </a:t>
            </a:r>
            <a:endParaRPr lang="en-GB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0789669"/>
              </p:ext>
            </p:extLst>
          </p:nvPr>
        </p:nvGraphicFramePr>
        <p:xfrm>
          <a:off x="395536" y="908720"/>
          <a:ext cx="8373616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557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936625"/>
          </a:xfrm>
        </p:spPr>
        <p:txBody>
          <a:bodyPr/>
          <a:lstStyle/>
          <a:p>
            <a:r>
              <a:rPr lang="en-GB" dirty="0" smtClean="0"/>
              <a:t>Determinants and type of attrition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08512"/>
          </a:xfrm>
        </p:spPr>
        <p:txBody>
          <a:bodyPr/>
          <a:lstStyle/>
          <a:p>
            <a:r>
              <a:rPr lang="en-GB" dirty="0" smtClean="0"/>
              <a:t>Overall extent influenced by mode of data collection, compulsory </a:t>
            </a:r>
            <a:r>
              <a:rPr lang="en-GB" dirty="0"/>
              <a:t>survey </a:t>
            </a:r>
            <a:r>
              <a:rPr lang="en-GB" dirty="0" smtClean="0"/>
              <a:t>participation; no effect of rotational pattern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Simple regression models indicate differential attrition: young urban unemployed most likely to drop out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Possible overestimation of "stayers", underestimation of "movers"</a:t>
            </a:r>
          </a:p>
        </p:txBody>
      </p:sp>
    </p:spTree>
    <p:extLst>
      <p:ext uri="{BB962C8B-B14F-4D97-AF65-F5344CB8AC3E}">
        <p14:creationId xmlns:p14="http://schemas.microsoft.com/office/powerpoint/2010/main" val="348574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936625"/>
          </a:xfrm>
        </p:spPr>
        <p:txBody>
          <a:bodyPr/>
          <a:lstStyle/>
          <a:p>
            <a:r>
              <a:rPr lang="en-GB" dirty="0" smtClean="0"/>
              <a:t>Deal with effects of attrition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353868"/>
          </a:xfrm>
        </p:spPr>
        <p:txBody>
          <a:bodyPr/>
          <a:lstStyle/>
          <a:p>
            <a:r>
              <a:rPr lang="en-GB" dirty="0" smtClean="0"/>
              <a:t>Transition matrix without correction for attrition, target quarter weights</a:t>
            </a:r>
          </a:p>
          <a:p>
            <a:endParaRPr lang="en-GB" dirty="0" smtClean="0"/>
          </a:p>
          <a:p>
            <a:r>
              <a:rPr lang="en-GB" dirty="0" smtClean="0"/>
              <a:t>Transition matrix with recalibrated longitudinal weights using target year margins (sex, age, ILO-status, urbanisation, education) </a:t>
            </a:r>
          </a:p>
          <a:p>
            <a:endParaRPr lang="en-GB" dirty="0" smtClean="0"/>
          </a:p>
          <a:p>
            <a:r>
              <a:rPr lang="en-GB" dirty="0" smtClean="0"/>
              <a:t>Transition matrix using "employment" assumption: highly educated below age of 45 are assumed to move into employment; all others stay in initial status</a:t>
            </a:r>
          </a:p>
        </p:txBody>
      </p:sp>
    </p:spTree>
    <p:extLst>
      <p:ext uri="{BB962C8B-B14F-4D97-AF65-F5344CB8AC3E}">
        <p14:creationId xmlns:p14="http://schemas.microsoft.com/office/powerpoint/2010/main" val="270329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33176"/>
        </a:solidFill>
        <a:ln>
          <a:solidFill>
            <a:srgbClr val="133176"/>
          </a:solidFill>
        </a:ln>
      </a:spPr>
      <a:bodyPr anchor="ctr"/>
      <a:lstStyle>
        <a:defPPr algn="ctr" defTabSz="457200" fontAlgn="auto">
          <a:spcBef>
            <a:spcPts val="0"/>
          </a:spcBef>
          <a:spcAft>
            <a:spcPts val="0"/>
          </a:spcAft>
          <a:defRPr sz="1800" b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2400" b="0" dirty="0" err="1" smtClean="0">
            <a:solidFill>
              <a:srgbClr val="0F5494"/>
            </a:solidFill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3 Population and social condition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FAA519"/>
    </a:accent1>
    <a:accent2>
      <a:srgbClr val="286EB4"/>
    </a:accent2>
    <a:accent3>
      <a:srgbClr val="F06423"/>
    </a:accent3>
    <a:accent4>
      <a:srgbClr val="B9C31E"/>
    </a:accent4>
    <a:accent5>
      <a:srgbClr val="5FB441"/>
    </a:accent5>
    <a:accent6>
      <a:srgbClr val="32AFAF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12207</TotalTime>
  <Words>355</Words>
  <Application>Microsoft Office PowerPoint</Application>
  <PresentationFormat>On-screen Show (4:3)</PresentationFormat>
  <Paragraphs>76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Blank</vt:lpstr>
      <vt:lpstr>Effects of attrition on longitudinal EU-LFS estimates </vt:lpstr>
      <vt:lpstr>Motivation</vt:lpstr>
      <vt:lpstr>EU-Labour Force Survey </vt:lpstr>
      <vt:lpstr>The longitudinal component of the LFS – rotational patterns </vt:lpstr>
      <vt:lpstr>PowerPoint Presentation</vt:lpstr>
      <vt:lpstr>PowerPoint Presentation</vt:lpstr>
      <vt:lpstr>Extent of attrition, in %, 2015 to 2016 </vt:lpstr>
      <vt:lpstr>Determinants and type of attrition </vt:lpstr>
      <vt:lpstr>Deal with effects of attrition</vt:lpstr>
      <vt:lpstr>Transitions between ILO labour market status, in % of initial status Estonia, 2015-2016 No correction for attrition</vt:lpstr>
      <vt:lpstr>Recalibration of weights</vt:lpstr>
      <vt:lpstr>Conclusions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KIIVER Hannah (ESTAT)</dc:creator>
  <cp:lastModifiedBy>KIIVER Hannah (ESTAT)</cp:lastModifiedBy>
  <cp:revision>70</cp:revision>
  <dcterms:created xsi:type="dcterms:W3CDTF">2018-10-01T07:07:01Z</dcterms:created>
  <dcterms:modified xsi:type="dcterms:W3CDTF">2018-10-17T09:05:16Z</dcterms:modified>
</cp:coreProperties>
</file>