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4" r:id="rId3"/>
    <p:sldId id="275" r:id="rId4"/>
    <p:sldId id="276" r:id="rId5"/>
    <p:sldId id="266" r:id="rId6"/>
    <p:sldId id="265" r:id="rId7"/>
    <p:sldId id="269" r:id="rId8"/>
    <p:sldId id="268" r:id="rId9"/>
    <p:sldId id="270" r:id="rId10"/>
    <p:sldId id="271" r:id="rId11"/>
    <p:sldId id="272" r:id="rId12"/>
    <p:sldId id="274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t1.cec.eu.int\Homes\048\KIIVEHA\My%20Documents\flows\annual%20flows\attrition\tables%20figures%20paper%20iceland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538712068955634E-2"/>
          <c:y val="5.4314764484163008E-3"/>
          <c:w val="0.91149390783630058"/>
          <c:h val="0.935470584569194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Sheet3!$E$4</c:f>
              <c:strCache>
                <c:ptCount val="1"/>
                <c:pt idx="0">
                  <c:v>average annual attrition rate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Sheet3!$D$5:$D$29</c:f>
              <c:strCache>
                <c:ptCount val="25"/>
                <c:pt idx="0">
                  <c:v>RO</c:v>
                </c:pt>
                <c:pt idx="1">
                  <c:v>SK</c:v>
                </c:pt>
                <c:pt idx="2">
                  <c:v>BG</c:v>
                </c:pt>
                <c:pt idx="3">
                  <c:v>HU</c:v>
                </c:pt>
                <c:pt idx="4">
                  <c:v>PL</c:v>
                </c:pt>
                <c:pt idx="5">
                  <c:v>GR</c:v>
                </c:pt>
                <c:pt idx="6">
                  <c:v>CY</c:v>
                </c:pt>
                <c:pt idx="7">
                  <c:v>LT</c:v>
                </c:pt>
                <c:pt idx="8">
                  <c:v>FI</c:v>
                </c:pt>
                <c:pt idx="9">
                  <c:v>CZ</c:v>
                </c:pt>
                <c:pt idx="10">
                  <c:v>AT</c:v>
                </c:pt>
                <c:pt idx="11">
                  <c:v>ES</c:v>
                </c:pt>
                <c:pt idx="12">
                  <c:v>IT</c:v>
                </c:pt>
                <c:pt idx="13">
                  <c:v>EE</c:v>
                </c:pt>
                <c:pt idx="14">
                  <c:v>FR</c:v>
                </c:pt>
                <c:pt idx="15">
                  <c:v>SE</c:v>
                </c:pt>
                <c:pt idx="16">
                  <c:v>PT</c:v>
                </c:pt>
                <c:pt idx="17">
                  <c:v>LV</c:v>
                </c:pt>
                <c:pt idx="18">
                  <c:v>MT</c:v>
                </c:pt>
                <c:pt idx="19">
                  <c:v>DK</c:v>
                </c:pt>
                <c:pt idx="20">
                  <c:v>HR</c:v>
                </c:pt>
                <c:pt idx="21">
                  <c:v>IE</c:v>
                </c:pt>
                <c:pt idx="22">
                  <c:v>SI</c:v>
                </c:pt>
                <c:pt idx="23">
                  <c:v>UK</c:v>
                </c:pt>
                <c:pt idx="24">
                  <c:v>NL</c:v>
                </c:pt>
              </c:strCache>
            </c:strRef>
          </c:cat>
          <c:val>
            <c:numRef>
              <c:f>Sheet3!$E$5:$E$29</c:f>
              <c:numCache>
                <c:formatCode>0.0</c:formatCode>
                <c:ptCount val="25"/>
                <c:pt idx="0">
                  <c:v>3.6000000000000085</c:v>
                </c:pt>
                <c:pt idx="1">
                  <c:v>5.6000000000000085</c:v>
                </c:pt>
                <c:pt idx="2">
                  <c:v>7.5999999999999943</c:v>
                </c:pt>
                <c:pt idx="3">
                  <c:v>8.7999999999999972</c:v>
                </c:pt>
                <c:pt idx="4">
                  <c:v>10.399999999999991</c:v>
                </c:pt>
                <c:pt idx="5">
                  <c:v>10.799999999999997</c:v>
                </c:pt>
                <c:pt idx="6">
                  <c:v>10.900000000000006</c:v>
                </c:pt>
                <c:pt idx="7">
                  <c:v>11</c:v>
                </c:pt>
                <c:pt idx="8">
                  <c:v>13.200000000000003</c:v>
                </c:pt>
                <c:pt idx="9">
                  <c:v>13.700000000000005</c:v>
                </c:pt>
                <c:pt idx="10">
                  <c:v>14.200000000000001</c:v>
                </c:pt>
                <c:pt idx="11">
                  <c:v>16.400000000000006</c:v>
                </c:pt>
                <c:pt idx="12">
                  <c:v>17.400000000000006</c:v>
                </c:pt>
                <c:pt idx="13">
                  <c:v>19.899999999999991</c:v>
                </c:pt>
                <c:pt idx="14">
                  <c:v>20.399999999999991</c:v>
                </c:pt>
                <c:pt idx="15">
                  <c:v>21.700000000000003</c:v>
                </c:pt>
                <c:pt idx="16">
                  <c:v>21.700000000000003</c:v>
                </c:pt>
                <c:pt idx="17">
                  <c:v>25.400000000000006</c:v>
                </c:pt>
                <c:pt idx="18">
                  <c:v>29.5</c:v>
                </c:pt>
                <c:pt idx="19">
                  <c:v>30.300000000000011</c:v>
                </c:pt>
                <c:pt idx="20">
                  <c:v>32.099999999999994</c:v>
                </c:pt>
                <c:pt idx="21">
                  <c:v>33.799999999999997</c:v>
                </c:pt>
                <c:pt idx="22">
                  <c:v>38</c:v>
                </c:pt>
                <c:pt idx="23">
                  <c:v>47.599999999999994</c:v>
                </c:pt>
                <c:pt idx="24">
                  <c:v>56.399999999999991</c:v>
                </c:pt>
              </c:numCache>
            </c:numRef>
          </c:val>
        </c:ser>
        <c:ser>
          <c:idx val="1"/>
          <c:order val="1"/>
          <c:tx>
            <c:strRef>
              <c:f>Sheet3!$F$4</c:f>
              <c:strCache>
                <c:ptCount val="1"/>
                <c:pt idx="0">
                  <c:v>average quarterly attrition rate</c:v>
                </c:pt>
              </c:strCache>
            </c:strRef>
          </c:tx>
          <c:invertIfNegative val="0"/>
          <c:cat>
            <c:strRef>
              <c:f>Sheet3!$D$5:$D$29</c:f>
              <c:strCache>
                <c:ptCount val="25"/>
                <c:pt idx="0">
                  <c:v>RO</c:v>
                </c:pt>
                <c:pt idx="1">
                  <c:v>SK</c:v>
                </c:pt>
                <c:pt idx="2">
                  <c:v>BG</c:v>
                </c:pt>
                <c:pt idx="3">
                  <c:v>HU</c:v>
                </c:pt>
                <c:pt idx="4">
                  <c:v>PL</c:v>
                </c:pt>
                <c:pt idx="5">
                  <c:v>GR</c:v>
                </c:pt>
                <c:pt idx="6">
                  <c:v>CY</c:v>
                </c:pt>
                <c:pt idx="7">
                  <c:v>LT</c:v>
                </c:pt>
                <c:pt idx="8">
                  <c:v>FI</c:v>
                </c:pt>
                <c:pt idx="9">
                  <c:v>CZ</c:v>
                </c:pt>
                <c:pt idx="10">
                  <c:v>AT</c:v>
                </c:pt>
                <c:pt idx="11">
                  <c:v>ES</c:v>
                </c:pt>
                <c:pt idx="12">
                  <c:v>IT</c:v>
                </c:pt>
                <c:pt idx="13">
                  <c:v>EE</c:v>
                </c:pt>
                <c:pt idx="14">
                  <c:v>FR</c:v>
                </c:pt>
                <c:pt idx="15">
                  <c:v>SE</c:v>
                </c:pt>
                <c:pt idx="16">
                  <c:v>PT</c:v>
                </c:pt>
                <c:pt idx="17">
                  <c:v>LV</c:v>
                </c:pt>
                <c:pt idx="18">
                  <c:v>MT</c:v>
                </c:pt>
                <c:pt idx="19">
                  <c:v>DK</c:v>
                </c:pt>
                <c:pt idx="20">
                  <c:v>HR</c:v>
                </c:pt>
                <c:pt idx="21">
                  <c:v>IE</c:v>
                </c:pt>
                <c:pt idx="22">
                  <c:v>SI</c:v>
                </c:pt>
                <c:pt idx="23">
                  <c:v>UK</c:v>
                </c:pt>
                <c:pt idx="24">
                  <c:v>NL</c:v>
                </c:pt>
              </c:strCache>
            </c:strRef>
          </c:cat>
          <c:val>
            <c:numRef>
              <c:f>Sheet3!$F$5:$F$29</c:f>
              <c:numCache>
                <c:formatCode>0.0</c:formatCode>
                <c:ptCount val="25"/>
                <c:pt idx="0">
                  <c:v>1.7000000000000028</c:v>
                </c:pt>
                <c:pt idx="1">
                  <c:v>4.1000000000000085</c:v>
                </c:pt>
                <c:pt idx="2">
                  <c:v>2.9000000000000057</c:v>
                </c:pt>
                <c:pt idx="3">
                  <c:v>2.4000000000000057</c:v>
                </c:pt>
                <c:pt idx="4">
                  <c:v>5.1000000000000085</c:v>
                </c:pt>
                <c:pt idx="5">
                  <c:v>3.2999999999999972</c:v>
                </c:pt>
                <c:pt idx="6">
                  <c:v>3.4000000000000057</c:v>
                </c:pt>
                <c:pt idx="7">
                  <c:v>6.1000000000000085</c:v>
                </c:pt>
                <c:pt idx="8">
                  <c:v>8.3999999999999915</c:v>
                </c:pt>
                <c:pt idx="9">
                  <c:v>4.2999999999999972</c:v>
                </c:pt>
                <c:pt idx="10">
                  <c:v>5.3000000000000114</c:v>
                </c:pt>
                <c:pt idx="11">
                  <c:v>7.0000000000000009</c:v>
                </c:pt>
                <c:pt idx="12">
                  <c:v>13.200000000000003</c:v>
                </c:pt>
                <c:pt idx="13">
                  <c:v>11.400000000000006</c:v>
                </c:pt>
                <c:pt idx="14">
                  <c:v>10.299999999999997</c:v>
                </c:pt>
                <c:pt idx="15">
                  <c:v>11.799999999999997</c:v>
                </c:pt>
                <c:pt idx="16">
                  <c:v>11.599999999999994</c:v>
                </c:pt>
                <c:pt idx="17">
                  <c:v>12.099999999999994</c:v>
                </c:pt>
                <c:pt idx="18">
                  <c:v>19.5</c:v>
                </c:pt>
                <c:pt idx="19">
                  <c:v>25.400000000000006</c:v>
                </c:pt>
                <c:pt idx="20">
                  <c:v>17.300000000000011</c:v>
                </c:pt>
                <c:pt idx="21">
                  <c:v>19.799999999999997</c:v>
                </c:pt>
                <c:pt idx="22">
                  <c:v>16.900000000000006</c:v>
                </c:pt>
                <c:pt idx="23">
                  <c:v>16.600000000000009</c:v>
                </c:pt>
                <c:pt idx="24">
                  <c:v>25.400000000000006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4556416"/>
        <c:axId val="124558336"/>
      </c:barChart>
      <c:catAx>
        <c:axId val="1245564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4558336"/>
        <c:crosses val="autoZero"/>
        <c:auto val="1"/>
        <c:lblAlgn val="ctr"/>
        <c:lblOffset val="100"/>
        <c:tickLblSkip val="1"/>
        <c:noMultiLvlLbl val="0"/>
      </c:catAx>
      <c:valAx>
        <c:axId val="12455833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24556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112463241686743"/>
          <c:y val="0.60930035551605377"/>
          <c:w val="0.49086905803441239"/>
          <c:h val="0.2186320422392092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web/products-eurostat-news/-/DDN-20180822-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8928992" cy="2448272"/>
          </a:xfrm>
        </p:spPr>
        <p:txBody>
          <a:bodyPr/>
          <a:lstStyle/>
          <a:p>
            <a:r>
              <a:rPr lang="en-GB" sz="4000" dirty="0"/>
              <a:t>Effects of attrition on longitudinal EU-LFS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05064"/>
            <a:ext cx="8676456" cy="2592288"/>
          </a:xfrm>
        </p:spPr>
        <p:txBody>
          <a:bodyPr/>
          <a:lstStyle/>
          <a:p>
            <a:r>
              <a:rPr lang="en-GB" sz="2400" dirty="0"/>
              <a:t>CESS 2018 </a:t>
            </a:r>
            <a:r>
              <a:rPr lang="en-GB" sz="2400" dirty="0" smtClean="0"/>
              <a:t>Bamberg – 18 October 2018</a:t>
            </a:r>
          </a:p>
          <a:p>
            <a:endParaRPr lang="en-GB" sz="2400" dirty="0" smtClean="0"/>
          </a:p>
          <a:p>
            <a:r>
              <a:rPr lang="en-GB" sz="2400" dirty="0" smtClean="0"/>
              <a:t>IPS01: Improving statistical </a:t>
            </a:r>
            <a:r>
              <a:rPr lang="en-GB" sz="2400" dirty="0"/>
              <a:t>data collections: methods, tools and sources</a:t>
            </a:r>
          </a:p>
          <a:p>
            <a:endParaRPr lang="en-GB" dirty="0" smtClean="0"/>
          </a:p>
          <a:p>
            <a:r>
              <a:rPr lang="en-GB" sz="2000" dirty="0" smtClean="0"/>
              <a:t>hannah.kiiver@ec.europa.eu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304256"/>
          </a:xfrm>
        </p:spPr>
        <p:txBody>
          <a:bodyPr/>
          <a:lstStyle/>
          <a:p>
            <a:pPr algn="ctr"/>
            <a:r>
              <a:rPr lang="en-GB" dirty="0" smtClean="0"/>
              <a:t>Transitions between ILO labour market status, in % of initial status</a:t>
            </a:r>
            <a:br>
              <a:rPr lang="en-GB" dirty="0" smtClean="0"/>
            </a:br>
            <a:r>
              <a:rPr lang="en-GB" dirty="0" smtClean="0"/>
              <a:t>Estonia, 2015-2016</a:t>
            </a:r>
            <a:br>
              <a:rPr lang="en-GB" dirty="0" smtClean="0"/>
            </a:br>
            <a:r>
              <a:rPr lang="en-GB" dirty="0" smtClean="0"/>
              <a:t>No correction for attrition</a:t>
            </a:r>
            <a:endParaRPr lang="en-GB" dirty="0"/>
          </a:p>
        </p:txBody>
      </p:sp>
      <p:pic>
        <p:nvPicPr>
          <p:cNvPr id="1044" name="Picture 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64096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4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625"/>
          </a:xfrm>
        </p:spPr>
        <p:txBody>
          <a:bodyPr/>
          <a:lstStyle/>
          <a:p>
            <a:r>
              <a:rPr lang="en-GB" sz="2400" dirty="0" smtClean="0"/>
              <a:t>Recalibration of weights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496764" y="3501008"/>
            <a:ext cx="61024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kern="0" dirty="0">
                <a:solidFill>
                  <a:srgbClr val="0F5494"/>
                </a:solidFill>
                <a:latin typeface="Verdana"/>
                <a:ea typeface="+mj-ea"/>
                <a:cs typeface="+mj-cs"/>
              </a:rPr>
              <a:t>"</a:t>
            </a:r>
            <a:r>
              <a:rPr lang="en-GB" sz="2400" kern="0" dirty="0">
                <a:solidFill>
                  <a:srgbClr val="0F5494"/>
                </a:solidFill>
                <a:latin typeface="Verdana"/>
                <a:ea typeface="+mj-ea"/>
                <a:cs typeface="+mj-cs"/>
              </a:rPr>
              <a:t>Employment assumption"</a:t>
            </a:r>
            <a:endParaRPr lang="en-GB" sz="2400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4" y="1052736"/>
            <a:ext cx="8278069" cy="209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72" y="4055006"/>
            <a:ext cx="8072772" cy="205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2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6625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8512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Assumptions </a:t>
            </a:r>
            <a:r>
              <a:rPr lang="en-GB" dirty="0"/>
              <a:t>matter! </a:t>
            </a:r>
            <a:r>
              <a:rPr lang="en-GB" dirty="0" smtClean="0"/>
              <a:t>– but even extreme assumptions </a:t>
            </a:r>
            <a:r>
              <a:rPr lang="en-GB" b="1" dirty="0" smtClean="0"/>
              <a:t>have similar impacts over time/between countries</a:t>
            </a:r>
            <a:endParaRPr lang="en-GB" b="1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Investigating </a:t>
            </a:r>
            <a:r>
              <a:rPr lang="en-GB" dirty="0"/>
              <a:t>longitudinal data from the LFS is a worthwhile </a:t>
            </a:r>
            <a:r>
              <a:rPr lang="en-GB" dirty="0" smtClean="0"/>
              <a:t>experiment - estimates for annual flows and </a:t>
            </a:r>
            <a:r>
              <a:rPr lang="en-GB" b="1" dirty="0" smtClean="0"/>
              <a:t>metadata </a:t>
            </a:r>
            <a:r>
              <a:rPr lang="en-GB" dirty="0" smtClean="0"/>
              <a:t>in 2019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3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625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65836"/>
          </a:xfrm>
        </p:spPr>
        <p:txBody>
          <a:bodyPr/>
          <a:lstStyle/>
          <a:p>
            <a:r>
              <a:rPr lang="en-GB" dirty="0"/>
              <a:t>Improving statistical data collections</a:t>
            </a:r>
            <a:r>
              <a:rPr lang="en-GB" dirty="0" smtClean="0"/>
              <a:t>: exploit longitudinal dimension of EU-LFS</a:t>
            </a:r>
          </a:p>
          <a:p>
            <a:endParaRPr lang="en-GB" dirty="0"/>
          </a:p>
          <a:p>
            <a:r>
              <a:rPr lang="en-GB" dirty="0" smtClean="0"/>
              <a:t>Derive information on the transitions between labour market status over time</a:t>
            </a:r>
          </a:p>
          <a:p>
            <a:endParaRPr lang="en-GB" dirty="0" smtClean="0"/>
          </a:p>
          <a:p>
            <a:r>
              <a:rPr lang="en-GB" b="1" dirty="0" smtClean="0"/>
              <a:t>This talk: impact of attrition on estimates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36625"/>
          </a:xfrm>
        </p:spPr>
        <p:txBody>
          <a:bodyPr/>
          <a:lstStyle/>
          <a:p>
            <a:r>
              <a:rPr lang="en-GB" dirty="0" smtClean="0"/>
              <a:t>EU-Labour Force Survey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425876"/>
          </a:xfrm>
        </p:spPr>
        <p:txBody>
          <a:bodyPr/>
          <a:lstStyle/>
          <a:p>
            <a:r>
              <a:rPr lang="en-GB" dirty="0"/>
              <a:t>Quarterly cross-sectional household survey on the labour market </a:t>
            </a:r>
          </a:p>
          <a:p>
            <a:pPr marL="0" indent="0">
              <a:buNone/>
            </a:pPr>
            <a:r>
              <a:rPr lang="en-GB" dirty="0" smtClean="0"/>
              <a:t>   (</a:t>
            </a:r>
            <a:r>
              <a:rPr lang="en-GB" dirty="0"/>
              <a:t>average sample per quarter:  ca. 1.5 million )</a:t>
            </a:r>
          </a:p>
          <a:p>
            <a:endParaRPr lang="en-GB" dirty="0"/>
          </a:p>
          <a:p>
            <a:r>
              <a:rPr lang="en-GB" dirty="0"/>
              <a:t>Output-harmonized; ILO labour market status (</a:t>
            </a:r>
            <a:r>
              <a:rPr lang="en-GB" b="1" dirty="0"/>
              <a:t>unemployment</a:t>
            </a:r>
            <a:r>
              <a:rPr lang="en-GB" dirty="0"/>
              <a:t>, employment, inactivity) are most important indicators</a:t>
            </a:r>
          </a:p>
          <a:p>
            <a:endParaRPr lang="en-GB" dirty="0"/>
          </a:p>
          <a:p>
            <a:r>
              <a:rPr lang="en-GB" dirty="0"/>
              <a:t>Source for </a:t>
            </a:r>
            <a:r>
              <a:rPr lang="en-GB" dirty="0" smtClean="0"/>
              <a:t>most </a:t>
            </a:r>
            <a:r>
              <a:rPr lang="en-GB" dirty="0"/>
              <a:t>policy indicators concerning the labour market and </a:t>
            </a:r>
            <a:r>
              <a:rPr lang="en-GB" dirty="0" smtClean="0"/>
              <a:t>education; about 25% of Eurostat data offer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8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2657"/>
            <a:ext cx="8229600" cy="1224136"/>
          </a:xfrm>
        </p:spPr>
        <p:txBody>
          <a:bodyPr/>
          <a:lstStyle/>
          <a:p>
            <a:r>
              <a:rPr lang="en-GB" dirty="0"/>
              <a:t>The longitudinal component of the LFS – rotational patterns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914921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3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692672" y="1038012"/>
            <a:ext cx="1224136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Q1</a:t>
            </a:r>
            <a:endParaRPr lang="en-GB" sz="1800" b="0" dirty="0"/>
          </a:p>
        </p:txBody>
      </p:sp>
      <p:sp>
        <p:nvSpPr>
          <p:cNvPr id="33" name="Rounded Rectangle 32"/>
          <p:cNvSpPr/>
          <p:nvPr/>
        </p:nvSpPr>
        <p:spPr>
          <a:xfrm>
            <a:off x="2685524" y="1038012"/>
            <a:ext cx="1224136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Q2</a:t>
            </a:r>
            <a:endParaRPr lang="en-GB" sz="1800" b="0" dirty="0"/>
          </a:p>
        </p:txBody>
      </p:sp>
      <p:sp>
        <p:nvSpPr>
          <p:cNvPr id="4" name="Rounded Rectangle 3"/>
          <p:cNvSpPr/>
          <p:nvPr/>
        </p:nvSpPr>
        <p:spPr>
          <a:xfrm>
            <a:off x="253864" y="345160"/>
            <a:ext cx="8640960" cy="2030824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  <p:sp>
        <p:nvSpPr>
          <p:cNvPr id="6" name="Freeform 5"/>
          <p:cNvSpPr/>
          <p:nvPr/>
        </p:nvSpPr>
        <p:spPr>
          <a:xfrm>
            <a:off x="9972600" y="-171400"/>
            <a:ext cx="2066240" cy="1033120"/>
          </a:xfrm>
          <a:custGeom>
            <a:avLst/>
            <a:gdLst>
              <a:gd name="connsiteX0" fmla="*/ 0 w 2066240"/>
              <a:gd name="connsiteY0" fmla="*/ 103312 h 1033120"/>
              <a:gd name="connsiteX1" fmla="*/ 103312 w 2066240"/>
              <a:gd name="connsiteY1" fmla="*/ 0 h 1033120"/>
              <a:gd name="connsiteX2" fmla="*/ 1962928 w 2066240"/>
              <a:gd name="connsiteY2" fmla="*/ 0 h 1033120"/>
              <a:gd name="connsiteX3" fmla="*/ 2066240 w 2066240"/>
              <a:gd name="connsiteY3" fmla="*/ 103312 h 1033120"/>
              <a:gd name="connsiteX4" fmla="*/ 2066240 w 2066240"/>
              <a:gd name="connsiteY4" fmla="*/ 929808 h 1033120"/>
              <a:gd name="connsiteX5" fmla="*/ 1962928 w 2066240"/>
              <a:gd name="connsiteY5" fmla="*/ 1033120 h 1033120"/>
              <a:gd name="connsiteX6" fmla="*/ 103312 w 2066240"/>
              <a:gd name="connsiteY6" fmla="*/ 1033120 h 1033120"/>
              <a:gd name="connsiteX7" fmla="*/ 0 w 2066240"/>
              <a:gd name="connsiteY7" fmla="*/ 929808 h 1033120"/>
              <a:gd name="connsiteX8" fmla="*/ 0 w 2066240"/>
              <a:gd name="connsiteY8" fmla="*/ 103312 h 10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240" h="1033120">
                <a:moveTo>
                  <a:pt x="0" y="103312"/>
                </a:moveTo>
                <a:cubicBezTo>
                  <a:pt x="0" y="46254"/>
                  <a:pt x="46254" y="0"/>
                  <a:pt x="103312" y="0"/>
                </a:cubicBezTo>
                <a:lnTo>
                  <a:pt x="1962928" y="0"/>
                </a:lnTo>
                <a:cubicBezTo>
                  <a:pt x="2019986" y="0"/>
                  <a:pt x="2066240" y="46254"/>
                  <a:pt x="2066240" y="103312"/>
                </a:cubicBezTo>
                <a:lnTo>
                  <a:pt x="2066240" y="929808"/>
                </a:lnTo>
                <a:cubicBezTo>
                  <a:pt x="2066240" y="986866"/>
                  <a:pt x="2019986" y="1033120"/>
                  <a:pt x="1962928" y="1033120"/>
                </a:cubicBezTo>
                <a:lnTo>
                  <a:pt x="103312" y="1033120"/>
                </a:lnTo>
                <a:cubicBezTo>
                  <a:pt x="46254" y="1033120"/>
                  <a:pt x="0" y="986866"/>
                  <a:pt x="0" y="929808"/>
                </a:cubicBezTo>
                <a:lnTo>
                  <a:pt x="0" y="10331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14" tIns="51214" rIns="51214" bIns="5121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300" b="0" kern="1200" dirty="0" smtClean="0"/>
              <a:t>Non-response</a:t>
            </a:r>
            <a:endParaRPr lang="en-GB" sz="3300" b="0" kern="1200" dirty="0"/>
          </a:p>
        </p:txBody>
      </p:sp>
      <p:sp>
        <p:nvSpPr>
          <p:cNvPr id="7" name="Freeform 6"/>
          <p:cNvSpPr/>
          <p:nvPr/>
        </p:nvSpPr>
        <p:spPr>
          <a:xfrm>
            <a:off x="9900592" y="1510380"/>
            <a:ext cx="2066240" cy="1033120"/>
          </a:xfrm>
          <a:custGeom>
            <a:avLst/>
            <a:gdLst>
              <a:gd name="connsiteX0" fmla="*/ 0 w 2066240"/>
              <a:gd name="connsiteY0" fmla="*/ 103312 h 1033120"/>
              <a:gd name="connsiteX1" fmla="*/ 103312 w 2066240"/>
              <a:gd name="connsiteY1" fmla="*/ 0 h 1033120"/>
              <a:gd name="connsiteX2" fmla="*/ 1962928 w 2066240"/>
              <a:gd name="connsiteY2" fmla="*/ 0 h 1033120"/>
              <a:gd name="connsiteX3" fmla="*/ 2066240 w 2066240"/>
              <a:gd name="connsiteY3" fmla="*/ 103312 h 1033120"/>
              <a:gd name="connsiteX4" fmla="*/ 2066240 w 2066240"/>
              <a:gd name="connsiteY4" fmla="*/ 929808 h 1033120"/>
              <a:gd name="connsiteX5" fmla="*/ 1962928 w 2066240"/>
              <a:gd name="connsiteY5" fmla="*/ 1033120 h 1033120"/>
              <a:gd name="connsiteX6" fmla="*/ 103312 w 2066240"/>
              <a:gd name="connsiteY6" fmla="*/ 1033120 h 1033120"/>
              <a:gd name="connsiteX7" fmla="*/ 0 w 2066240"/>
              <a:gd name="connsiteY7" fmla="*/ 929808 h 1033120"/>
              <a:gd name="connsiteX8" fmla="*/ 0 w 2066240"/>
              <a:gd name="connsiteY8" fmla="*/ 103312 h 10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240" h="1033120">
                <a:moveTo>
                  <a:pt x="0" y="103312"/>
                </a:moveTo>
                <a:cubicBezTo>
                  <a:pt x="0" y="46254"/>
                  <a:pt x="46254" y="0"/>
                  <a:pt x="103312" y="0"/>
                </a:cubicBezTo>
                <a:lnTo>
                  <a:pt x="1962928" y="0"/>
                </a:lnTo>
                <a:cubicBezTo>
                  <a:pt x="2019986" y="0"/>
                  <a:pt x="2066240" y="46254"/>
                  <a:pt x="2066240" y="103312"/>
                </a:cubicBezTo>
                <a:lnTo>
                  <a:pt x="2066240" y="929808"/>
                </a:lnTo>
                <a:cubicBezTo>
                  <a:pt x="2066240" y="986866"/>
                  <a:pt x="2019986" y="1033120"/>
                  <a:pt x="1962928" y="1033120"/>
                </a:cubicBezTo>
                <a:lnTo>
                  <a:pt x="103312" y="1033120"/>
                </a:lnTo>
                <a:cubicBezTo>
                  <a:pt x="46254" y="1033120"/>
                  <a:pt x="0" y="986866"/>
                  <a:pt x="0" y="929808"/>
                </a:cubicBezTo>
                <a:lnTo>
                  <a:pt x="0" y="10331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14" tIns="51214" rIns="51214" bIns="5121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300" b="0" kern="1200" dirty="0" smtClean="0"/>
              <a:t>Movers</a:t>
            </a:r>
            <a:endParaRPr lang="en-GB" sz="3300" b="0" kern="1200" dirty="0"/>
          </a:p>
        </p:txBody>
      </p:sp>
      <p:sp>
        <p:nvSpPr>
          <p:cNvPr id="8" name="Freeform 7"/>
          <p:cNvSpPr/>
          <p:nvPr/>
        </p:nvSpPr>
        <p:spPr>
          <a:xfrm>
            <a:off x="10188624" y="3488504"/>
            <a:ext cx="2066240" cy="1033120"/>
          </a:xfrm>
          <a:custGeom>
            <a:avLst/>
            <a:gdLst>
              <a:gd name="connsiteX0" fmla="*/ 0 w 2066240"/>
              <a:gd name="connsiteY0" fmla="*/ 103312 h 1033120"/>
              <a:gd name="connsiteX1" fmla="*/ 103312 w 2066240"/>
              <a:gd name="connsiteY1" fmla="*/ 0 h 1033120"/>
              <a:gd name="connsiteX2" fmla="*/ 1962928 w 2066240"/>
              <a:gd name="connsiteY2" fmla="*/ 0 h 1033120"/>
              <a:gd name="connsiteX3" fmla="*/ 2066240 w 2066240"/>
              <a:gd name="connsiteY3" fmla="*/ 103312 h 1033120"/>
              <a:gd name="connsiteX4" fmla="*/ 2066240 w 2066240"/>
              <a:gd name="connsiteY4" fmla="*/ 929808 h 1033120"/>
              <a:gd name="connsiteX5" fmla="*/ 1962928 w 2066240"/>
              <a:gd name="connsiteY5" fmla="*/ 1033120 h 1033120"/>
              <a:gd name="connsiteX6" fmla="*/ 103312 w 2066240"/>
              <a:gd name="connsiteY6" fmla="*/ 1033120 h 1033120"/>
              <a:gd name="connsiteX7" fmla="*/ 0 w 2066240"/>
              <a:gd name="connsiteY7" fmla="*/ 929808 h 1033120"/>
              <a:gd name="connsiteX8" fmla="*/ 0 w 2066240"/>
              <a:gd name="connsiteY8" fmla="*/ 103312 h 10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240" h="1033120">
                <a:moveTo>
                  <a:pt x="0" y="103312"/>
                </a:moveTo>
                <a:cubicBezTo>
                  <a:pt x="0" y="46254"/>
                  <a:pt x="46254" y="0"/>
                  <a:pt x="103312" y="0"/>
                </a:cubicBezTo>
                <a:lnTo>
                  <a:pt x="1962928" y="0"/>
                </a:lnTo>
                <a:cubicBezTo>
                  <a:pt x="2019986" y="0"/>
                  <a:pt x="2066240" y="46254"/>
                  <a:pt x="2066240" y="103312"/>
                </a:cubicBezTo>
                <a:lnTo>
                  <a:pt x="2066240" y="929808"/>
                </a:lnTo>
                <a:cubicBezTo>
                  <a:pt x="2066240" y="986866"/>
                  <a:pt x="2019986" y="1033120"/>
                  <a:pt x="1962928" y="1033120"/>
                </a:cubicBezTo>
                <a:lnTo>
                  <a:pt x="103312" y="1033120"/>
                </a:lnTo>
                <a:cubicBezTo>
                  <a:pt x="46254" y="1033120"/>
                  <a:pt x="0" y="986866"/>
                  <a:pt x="0" y="929808"/>
                </a:cubicBezTo>
                <a:lnTo>
                  <a:pt x="0" y="10331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14" tIns="51214" rIns="51214" bIns="5121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300" b="0" kern="1200" dirty="0" smtClean="0"/>
              <a:t>Deaths</a:t>
            </a:r>
            <a:endParaRPr lang="en-GB" sz="3300" b="0" kern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253864" y="2708920"/>
            <a:ext cx="8640960" cy="1985718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  <p:sp>
        <p:nvSpPr>
          <p:cNvPr id="9" name="Rounded Rectangle 8"/>
          <p:cNvSpPr/>
          <p:nvPr/>
        </p:nvSpPr>
        <p:spPr>
          <a:xfrm>
            <a:off x="664680" y="1038012"/>
            <a:ext cx="1224136" cy="914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Q1</a:t>
            </a:r>
            <a:endParaRPr lang="en-GB" sz="1800" b="0" dirty="0"/>
          </a:p>
        </p:txBody>
      </p:sp>
      <p:sp>
        <p:nvSpPr>
          <p:cNvPr id="13" name="Rounded Rectangle 12"/>
          <p:cNvSpPr/>
          <p:nvPr/>
        </p:nvSpPr>
        <p:spPr>
          <a:xfrm>
            <a:off x="2682032" y="1038012"/>
            <a:ext cx="1224136" cy="914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Q2</a:t>
            </a:r>
            <a:endParaRPr lang="en-GB" sz="1800" b="0" dirty="0"/>
          </a:p>
        </p:txBody>
      </p:sp>
      <p:sp>
        <p:nvSpPr>
          <p:cNvPr id="14" name="Rounded Rectangle 13"/>
          <p:cNvSpPr/>
          <p:nvPr/>
        </p:nvSpPr>
        <p:spPr>
          <a:xfrm>
            <a:off x="4788024" y="1038012"/>
            <a:ext cx="1224136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Q3</a:t>
            </a:r>
            <a:endParaRPr lang="en-GB" sz="1800" b="0" dirty="0"/>
          </a:p>
        </p:txBody>
      </p:sp>
      <p:sp>
        <p:nvSpPr>
          <p:cNvPr id="15" name="Rounded Rectangle 14"/>
          <p:cNvSpPr/>
          <p:nvPr/>
        </p:nvSpPr>
        <p:spPr>
          <a:xfrm>
            <a:off x="6882060" y="1038012"/>
            <a:ext cx="1224136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Q4</a:t>
            </a:r>
            <a:endParaRPr lang="en-GB" sz="1800" b="0" dirty="0"/>
          </a:p>
        </p:txBody>
      </p:sp>
      <p:sp>
        <p:nvSpPr>
          <p:cNvPr id="12" name="Right Arrow 11"/>
          <p:cNvSpPr/>
          <p:nvPr/>
        </p:nvSpPr>
        <p:spPr>
          <a:xfrm>
            <a:off x="2051720" y="1448320"/>
            <a:ext cx="504056" cy="217512"/>
          </a:xfrm>
          <a:prstGeom prst="rightArrow">
            <a:avLst/>
          </a:prstGeom>
          <a:solidFill>
            <a:srgbClr val="FFC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4" name="Right Arrow 23"/>
          <p:cNvSpPr/>
          <p:nvPr/>
        </p:nvSpPr>
        <p:spPr>
          <a:xfrm rot="5400000">
            <a:off x="846388" y="2615408"/>
            <a:ext cx="777488" cy="129616"/>
          </a:xfrm>
          <a:prstGeom prst="rightArrow">
            <a:avLst/>
          </a:prstGeom>
          <a:solidFill>
            <a:srgbClr val="FF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5" name="Right Arrow 24"/>
          <p:cNvSpPr/>
          <p:nvPr/>
        </p:nvSpPr>
        <p:spPr>
          <a:xfrm>
            <a:off x="2051720" y="3593023"/>
            <a:ext cx="504056" cy="217512"/>
          </a:xfrm>
          <a:prstGeom prst="rightArrow">
            <a:avLst/>
          </a:prstGeom>
          <a:solidFill>
            <a:srgbClr val="FFC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6" name="Right Arrow 25"/>
          <p:cNvSpPr/>
          <p:nvPr/>
        </p:nvSpPr>
        <p:spPr>
          <a:xfrm rot="5400000">
            <a:off x="2905356" y="2615408"/>
            <a:ext cx="777488" cy="129616"/>
          </a:xfrm>
          <a:prstGeom prst="rightArrow">
            <a:avLst/>
          </a:prstGeom>
          <a:solidFill>
            <a:srgbClr val="FF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0" name="TextBox 19"/>
          <p:cNvSpPr txBox="1"/>
          <p:nvPr/>
        </p:nvSpPr>
        <p:spPr>
          <a:xfrm>
            <a:off x="3737744" y="41911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rgbClr val="0F5494"/>
                </a:solidFill>
              </a:rPr>
              <a:t>YEAR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51920" y="271053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rgbClr val="0F5494"/>
                </a:solidFill>
              </a:rPr>
              <a:t>YEAR Y+1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23064" y="3244579"/>
            <a:ext cx="1224136" cy="914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Q1</a:t>
            </a:r>
            <a:endParaRPr lang="en-GB" sz="1800" b="0" dirty="0"/>
          </a:p>
        </p:txBody>
      </p:sp>
      <p:sp>
        <p:nvSpPr>
          <p:cNvPr id="21" name="Rounded Rectangle 20"/>
          <p:cNvSpPr/>
          <p:nvPr/>
        </p:nvSpPr>
        <p:spPr>
          <a:xfrm>
            <a:off x="2685524" y="3244579"/>
            <a:ext cx="1224136" cy="914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Q2</a:t>
            </a:r>
            <a:endParaRPr lang="en-GB" sz="18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42052" y="5157192"/>
            <a:ext cx="8334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C000"/>
                </a:solidFill>
              </a:rPr>
              <a:t>Quarterly overlap – currently derived and </a:t>
            </a:r>
            <a:r>
              <a:rPr lang="en-GB" sz="2400" dirty="0" smtClean="0">
                <a:solidFill>
                  <a:srgbClr val="FFC000"/>
                </a:solidFill>
                <a:hlinkClick r:id="rId2"/>
              </a:rPr>
              <a:t>published</a:t>
            </a:r>
            <a:endParaRPr lang="en-GB" sz="2400" dirty="0" smtClean="0">
              <a:solidFill>
                <a:srgbClr val="FFC000"/>
              </a:solidFill>
            </a:endParaRPr>
          </a:p>
          <a:p>
            <a:endParaRPr lang="en-GB" sz="2400" dirty="0">
              <a:solidFill>
                <a:srgbClr val="0F5494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Annual overlap – work in progress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835252" y="3260603"/>
            <a:ext cx="1224136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Q3</a:t>
            </a:r>
            <a:endParaRPr lang="en-GB" sz="1800" b="0" dirty="0"/>
          </a:p>
        </p:txBody>
      </p:sp>
      <p:sp>
        <p:nvSpPr>
          <p:cNvPr id="27" name="Rounded Rectangle 26"/>
          <p:cNvSpPr/>
          <p:nvPr/>
        </p:nvSpPr>
        <p:spPr>
          <a:xfrm>
            <a:off x="6908588" y="3244579"/>
            <a:ext cx="1224136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Q4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150582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131840" y="2331932"/>
            <a:ext cx="5688632" cy="1452664"/>
          </a:xfrm>
          <a:custGeom>
            <a:avLst/>
            <a:gdLst>
              <a:gd name="connsiteX0" fmla="*/ 0 w 2467381"/>
              <a:gd name="connsiteY0" fmla="*/ 246738 h 5289575"/>
              <a:gd name="connsiteX1" fmla="*/ 246738 w 2467381"/>
              <a:gd name="connsiteY1" fmla="*/ 0 h 5289575"/>
              <a:gd name="connsiteX2" fmla="*/ 2220643 w 2467381"/>
              <a:gd name="connsiteY2" fmla="*/ 0 h 5289575"/>
              <a:gd name="connsiteX3" fmla="*/ 2467381 w 2467381"/>
              <a:gd name="connsiteY3" fmla="*/ 246738 h 5289575"/>
              <a:gd name="connsiteX4" fmla="*/ 2467381 w 2467381"/>
              <a:gd name="connsiteY4" fmla="*/ 5042837 h 5289575"/>
              <a:gd name="connsiteX5" fmla="*/ 2220643 w 2467381"/>
              <a:gd name="connsiteY5" fmla="*/ 5289575 h 5289575"/>
              <a:gd name="connsiteX6" fmla="*/ 246738 w 2467381"/>
              <a:gd name="connsiteY6" fmla="*/ 5289575 h 5289575"/>
              <a:gd name="connsiteX7" fmla="*/ 0 w 2467381"/>
              <a:gd name="connsiteY7" fmla="*/ 5042837 h 5289575"/>
              <a:gd name="connsiteX8" fmla="*/ 0 w 2467381"/>
              <a:gd name="connsiteY8" fmla="*/ 246738 h 52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7381" h="5289575">
                <a:moveTo>
                  <a:pt x="0" y="246738"/>
                </a:moveTo>
                <a:cubicBezTo>
                  <a:pt x="0" y="110468"/>
                  <a:pt x="110468" y="0"/>
                  <a:pt x="246738" y="0"/>
                </a:cubicBezTo>
                <a:lnTo>
                  <a:pt x="2220643" y="0"/>
                </a:lnTo>
                <a:cubicBezTo>
                  <a:pt x="2356913" y="0"/>
                  <a:pt x="2467381" y="110468"/>
                  <a:pt x="2467381" y="246738"/>
                </a:cubicBezTo>
                <a:lnTo>
                  <a:pt x="2467381" y="5042837"/>
                </a:lnTo>
                <a:cubicBezTo>
                  <a:pt x="2467381" y="5179107"/>
                  <a:pt x="2356913" y="5289575"/>
                  <a:pt x="2220643" y="5289575"/>
                </a:cubicBezTo>
                <a:lnTo>
                  <a:pt x="246738" y="5289575"/>
                </a:lnTo>
                <a:cubicBezTo>
                  <a:pt x="110468" y="5289575"/>
                  <a:pt x="0" y="5179107"/>
                  <a:pt x="0" y="5042837"/>
                </a:cubicBezTo>
                <a:lnTo>
                  <a:pt x="0" y="24673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3144" tIns="263144" rIns="263144" bIns="3965847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215516" y="581865"/>
            <a:ext cx="5760640" cy="1385518"/>
          </a:xfrm>
          <a:custGeom>
            <a:avLst/>
            <a:gdLst>
              <a:gd name="connsiteX0" fmla="*/ 0 w 2467381"/>
              <a:gd name="connsiteY0" fmla="*/ 246738 h 5289575"/>
              <a:gd name="connsiteX1" fmla="*/ 246738 w 2467381"/>
              <a:gd name="connsiteY1" fmla="*/ 0 h 5289575"/>
              <a:gd name="connsiteX2" fmla="*/ 2220643 w 2467381"/>
              <a:gd name="connsiteY2" fmla="*/ 0 h 5289575"/>
              <a:gd name="connsiteX3" fmla="*/ 2467381 w 2467381"/>
              <a:gd name="connsiteY3" fmla="*/ 246738 h 5289575"/>
              <a:gd name="connsiteX4" fmla="*/ 2467381 w 2467381"/>
              <a:gd name="connsiteY4" fmla="*/ 5042837 h 5289575"/>
              <a:gd name="connsiteX5" fmla="*/ 2220643 w 2467381"/>
              <a:gd name="connsiteY5" fmla="*/ 5289575 h 5289575"/>
              <a:gd name="connsiteX6" fmla="*/ 246738 w 2467381"/>
              <a:gd name="connsiteY6" fmla="*/ 5289575 h 5289575"/>
              <a:gd name="connsiteX7" fmla="*/ 0 w 2467381"/>
              <a:gd name="connsiteY7" fmla="*/ 5042837 h 5289575"/>
              <a:gd name="connsiteX8" fmla="*/ 0 w 2467381"/>
              <a:gd name="connsiteY8" fmla="*/ 246738 h 52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7381" h="5289575">
                <a:moveTo>
                  <a:pt x="0" y="246738"/>
                </a:moveTo>
                <a:cubicBezTo>
                  <a:pt x="0" y="110468"/>
                  <a:pt x="110468" y="0"/>
                  <a:pt x="246738" y="0"/>
                </a:cubicBezTo>
                <a:lnTo>
                  <a:pt x="2220643" y="0"/>
                </a:lnTo>
                <a:cubicBezTo>
                  <a:pt x="2356913" y="0"/>
                  <a:pt x="2467381" y="110468"/>
                  <a:pt x="2467381" y="246738"/>
                </a:cubicBezTo>
                <a:lnTo>
                  <a:pt x="2467381" y="5042837"/>
                </a:lnTo>
                <a:cubicBezTo>
                  <a:pt x="2467381" y="5179107"/>
                  <a:pt x="2356913" y="5289575"/>
                  <a:pt x="2220643" y="5289575"/>
                </a:cubicBezTo>
                <a:lnTo>
                  <a:pt x="246738" y="5289575"/>
                </a:lnTo>
                <a:cubicBezTo>
                  <a:pt x="110468" y="5289575"/>
                  <a:pt x="0" y="5179107"/>
                  <a:pt x="0" y="5042837"/>
                </a:cubicBezTo>
                <a:lnTo>
                  <a:pt x="0" y="24673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3144" tIns="263144" rIns="263144" bIns="3965847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Initial period</a:t>
            </a:r>
            <a:endParaRPr lang="en-GB" sz="20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3567878" y="4696172"/>
            <a:ext cx="2066240" cy="1296144"/>
          </a:xfrm>
          <a:custGeom>
            <a:avLst/>
            <a:gdLst>
              <a:gd name="connsiteX0" fmla="*/ 0 w 2066240"/>
              <a:gd name="connsiteY0" fmla="*/ 103312 h 1033120"/>
              <a:gd name="connsiteX1" fmla="*/ 103312 w 2066240"/>
              <a:gd name="connsiteY1" fmla="*/ 0 h 1033120"/>
              <a:gd name="connsiteX2" fmla="*/ 1962928 w 2066240"/>
              <a:gd name="connsiteY2" fmla="*/ 0 h 1033120"/>
              <a:gd name="connsiteX3" fmla="*/ 2066240 w 2066240"/>
              <a:gd name="connsiteY3" fmla="*/ 103312 h 1033120"/>
              <a:gd name="connsiteX4" fmla="*/ 2066240 w 2066240"/>
              <a:gd name="connsiteY4" fmla="*/ 929808 h 1033120"/>
              <a:gd name="connsiteX5" fmla="*/ 1962928 w 2066240"/>
              <a:gd name="connsiteY5" fmla="*/ 1033120 h 1033120"/>
              <a:gd name="connsiteX6" fmla="*/ 103312 w 2066240"/>
              <a:gd name="connsiteY6" fmla="*/ 1033120 h 1033120"/>
              <a:gd name="connsiteX7" fmla="*/ 0 w 2066240"/>
              <a:gd name="connsiteY7" fmla="*/ 929808 h 1033120"/>
              <a:gd name="connsiteX8" fmla="*/ 0 w 2066240"/>
              <a:gd name="connsiteY8" fmla="*/ 103312 h 10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240" h="1033120">
                <a:moveTo>
                  <a:pt x="0" y="103312"/>
                </a:moveTo>
                <a:cubicBezTo>
                  <a:pt x="0" y="46254"/>
                  <a:pt x="46254" y="0"/>
                  <a:pt x="103312" y="0"/>
                </a:cubicBezTo>
                <a:lnTo>
                  <a:pt x="1962928" y="0"/>
                </a:lnTo>
                <a:cubicBezTo>
                  <a:pt x="2019986" y="0"/>
                  <a:pt x="2066240" y="46254"/>
                  <a:pt x="2066240" y="103312"/>
                </a:cubicBezTo>
                <a:lnTo>
                  <a:pt x="2066240" y="929808"/>
                </a:lnTo>
                <a:cubicBezTo>
                  <a:pt x="2066240" y="986866"/>
                  <a:pt x="2019986" y="1033120"/>
                  <a:pt x="1962928" y="1033120"/>
                </a:cubicBezTo>
                <a:lnTo>
                  <a:pt x="103312" y="1033120"/>
                </a:lnTo>
                <a:cubicBezTo>
                  <a:pt x="46254" y="1033120"/>
                  <a:pt x="0" y="986866"/>
                  <a:pt x="0" y="929808"/>
                </a:cubicBezTo>
                <a:lnTo>
                  <a:pt x="0" y="103312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14" tIns="51214" rIns="51214" bIns="5121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b="0" kern="1200" dirty="0" smtClean="0">
                <a:solidFill>
                  <a:srgbClr val="0F5494"/>
                </a:solidFill>
              </a:rPr>
              <a:t>No contact/</a:t>
            </a:r>
          </a:p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b="0" kern="1200" dirty="0" smtClean="0">
                <a:solidFill>
                  <a:srgbClr val="0F5494"/>
                </a:solidFill>
              </a:rPr>
              <a:t>refusals</a:t>
            </a:r>
            <a:endParaRPr lang="en-GB" sz="2400" b="0" kern="1200" dirty="0">
              <a:solidFill>
                <a:srgbClr val="0F5494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66572" y="4653136"/>
            <a:ext cx="2066240" cy="1296144"/>
          </a:xfrm>
          <a:custGeom>
            <a:avLst/>
            <a:gdLst>
              <a:gd name="connsiteX0" fmla="*/ 0 w 2066240"/>
              <a:gd name="connsiteY0" fmla="*/ 103312 h 1033120"/>
              <a:gd name="connsiteX1" fmla="*/ 103312 w 2066240"/>
              <a:gd name="connsiteY1" fmla="*/ 0 h 1033120"/>
              <a:gd name="connsiteX2" fmla="*/ 1962928 w 2066240"/>
              <a:gd name="connsiteY2" fmla="*/ 0 h 1033120"/>
              <a:gd name="connsiteX3" fmla="*/ 2066240 w 2066240"/>
              <a:gd name="connsiteY3" fmla="*/ 103312 h 1033120"/>
              <a:gd name="connsiteX4" fmla="*/ 2066240 w 2066240"/>
              <a:gd name="connsiteY4" fmla="*/ 929808 h 1033120"/>
              <a:gd name="connsiteX5" fmla="*/ 1962928 w 2066240"/>
              <a:gd name="connsiteY5" fmla="*/ 1033120 h 1033120"/>
              <a:gd name="connsiteX6" fmla="*/ 103312 w 2066240"/>
              <a:gd name="connsiteY6" fmla="*/ 1033120 h 1033120"/>
              <a:gd name="connsiteX7" fmla="*/ 0 w 2066240"/>
              <a:gd name="connsiteY7" fmla="*/ 929808 h 1033120"/>
              <a:gd name="connsiteX8" fmla="*/ 0 w 2066240"/>
              <a:gd name="connsiteY8" fmla="*/ 103312 h 10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240" h="1033120">
                <a:moveTo>
                  <a:pt x="0" y="103312"/>
                </a:moveTo>
                <a:cubicBezTo>
                  <a:pt x="0" y="46254"/>
                  <a:pt x="46254" y="0"/>
                  <a:pt x="103312" y="0"/>
                </a:cubicBezTo>
                <a:lnTo>
                  <a:pt x="1962928" y="0"/>
                </a:lnTo>
                <a:cubicBezTo>
                  <a:pt x="2019986" y="0"/>
                  <a:pt x="2066240" y="46254"/>
                  <a:pt x="2066240" y="103312"/>
                </a:cubicBezTo>
                <a:lnTo>
                  <a:pt x="2066240" y="929808"/>
                </a:lnTo>
                <a:cubicBezTo>
                  <a:pt x="2066240" y="986866"/>
                  <a:pt x="2019986" y="1033120"/>
                  <a:pt x="1962928" y="1033120"/>
                </a:cubicBezTo>
                <a:lnTo>
                  <a:pt x="103312" y="1033120"/>
                </a:lnTo>
                <a:cubicBezTo>
                  <a:pt x="46254" y="1033120"/>
                  <a:pt x="0" y="986866"/>
                  <a:pt x="0" y="929808"/>
                </a:cubicBezTo>
                <a:lnTo>
                  <a:pt x="0" y="103312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14" tIns="51214" rIns="51214" bIns="5121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b="0" dirty="0" smtClean="0">
                <a:solidFill>
                  <a:srgbClr val="0F5494"/>
                </a:solidFill>
              </a:rPr>
              <a:t>Internal and international movers</a:t>
            </a:r>
            <a:endParaRPr lang="en-GB" sz="2400" b="0" kern="1200" dirty="0">
              <a:solidFill>
                <a:srgbClr val="0F5494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95536" y="2642765"/>
            <a:ext cx="2066240" cy="1296144"/>
          </a:xfrm>
          <a:custGeom>
            <a:avLst/>
            <a:gdLst>
              <a:gd name="connsiteX0" fmla="*/ 0 w 2066240"/>
              <a:gd name="connsiteY0" fmla="*/ 103312 h 1033120"/>
              <a:gd name="connsiteX1" fmla="*/ 103312 w 2066240"/>
              <a:gd name="connsiteY1" fmla="*/ 0 h 1033120"/>
              <a:gd name="connsiteX2" fmla="*/ 1962928 w 2066240"/>
              <a:gd name="connsiteY2" fmla="*/ 0 h 1033120"/>
              <a:gd name="connsiteX3" fmla="*/ 2066240 w 2066240"/>
              <a:gd name="connsiteY3" fmla="*/ 103312 h 1033120"/>
              <a:gd name="connsiteX4" fmla="*/ 2066240 w 2066240"/>
              <a:gd name="connsiteY4" fmla="*/ 929808 h 1033120"/>
              <a:gd name="connsiteX5" fmla="*/ 1962928 w 2066240"/>
              <a:gd name="connsiteY5" fmla="*/ 1033120 h 1033120"/>
              <a:gd name="connsiteX6" fmla="*/ 103312 w 2066240"/>
              <a:gd name="connsiteY6" fmla="*/ 1033120 h 1033120"/>
              <a:gd name="connsiteX7" fmla="*/ 0 w 2066240"/>
              <a:gd name="connsiteY7" fmla="*/ 929808 h 1033120"/>
              <a:gd name="connsiteX8" fmla="*/ 0 w 2066240"/>
              <a:gd name="connsiteY8" fmla="*/ 103312 h 10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240" h="1033120">
                <a:moveTo>
                  <a:pt x="0" y="103312"/>
                </a:moveTo>
                <a:cubicBezTo>
                  <a:pt x="0" y="46254"/>
                  <a:pt x="46254" y="0"/>
                  <a:pt x="103312" y="0"/>
                </a:cubicBezTo>
                <a:lnTo>
                  <a:pt x="1962928" y="0"/>
                </a:lnTo>
                <a:cubicBezTo>
                  <a:pt x="2019986" y="0"/>
                  <a:pt x="2066240" y="46254"/>
                  <a:pt x="2066240" y="103312"/>
                </a:cubicBezTo>
                <a:lnTo>
                  <a:pt x="2066240" y="929808"/>
                </a:lnTo>
                <a:cubicBezTo>
                  <a:pt x="2066240" y="986866"/>
                  <a:pt x="2019986" y="1033120"/>
                  <a:pt x="1962928" y="1033120"/>
                </a:cubicBezTo>
                <a:lnTo>
                  <a:pt x="103312" y="1033120"/>
                </a:lnTo>
                <a:cubicBezTo>
                  <a:pt x="46254" y="1033120"/>
                  <a:pt x="0" y="986866"/>
                  <a:pt x="0" y="929808"/>
                </a:cubicBezTo>
                <a:lnTo>
                  <a:pt x="0" y="103312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14" tIns="51214" rIns="51214" bIns="5121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b="0" kern="1200" dirty="0" smtClean="0">
                <a:solidFill>
                  <a:srgbClr val="0F5494"/>
                </a:solidFill>
              </a:rPr>
              <a:t>Deaths</a:t>
            </a:r>
            <a:endParaRPr lang="en-GB" sz="2400" b="0" kern="1200" dirty="0">
              <a:solidFill>
                <a:srgbClr val="0F549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67446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rgbClr val="0F5494"/>
                </a:solidFill>
              </a:rPr>
              <a:t>Sample initial period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8184" y="2642765"/>
            <a:ext cx="2404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rgbClr val="0F5494"/>
                </a:solidFill>
              </a:rPr>
              <a:t>Sample target period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131840" y="581866"/>
            <a:ext cx="2844316" cy="3205358"/>
          </a:xfrm>
          <a:prstGeom prst="round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4" name="TextBox 3"/>
          <p:cNvSpPr txBox="1"/>
          <p:nvPr/>
        </p:nvSpPr>
        <p:spPr>
          <a:xfrm>
            <a:off x="3473878" y="158438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rgbClr val="0F5494"/>
                </a:solidFill>
              </a:rPr>
              <a:t>Overlapping sample</a:t>
            </a:r>
          </a:p>
          <a:p>
            <a:r>
              <a:rPr lang="en-GB" sz="2400" b="0" dirty="0" smtClean="0">
                <a:solidFill>
                  <a:srgbClr val="0F5494"/>
                </a:solidFill>
              </a:rPr>
              <a:t>(50%)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79912" y="581866"/>
            <a:ext cx="2196244" cy="3205358"/>
          </a:xfrm>
          <a:prstGeom prst="round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6" name="TextBox 5"/>
          <p:cNvSpPr txBox="1"/>
          <p:nvPr/>
        </p:nvSpPr>
        <p:spPr>
          <a:xfrm>
            <a:off x="3923928" y="1772816"/>
            <a:ext cx="2052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chemeClr val="bg1"/>
                </a:solidFill>
              </a:rPr>
              <a:t>Actual overlapping sample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095836" y="581865"/>
            <a:ext cx="648072" cy="320273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31" name="TextBox 30"/>
          <p:cNvSpPr txBox="1"/>
          <p:nvPr/>
        </p:nvSpPr>
        <p:spPr>
          <a:xfrm>
            <a:off x="3203848" y="1089958"/>
            <a:ext cx="3640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F5494"/>
                </a:solidFill>
              </a:rPr>
              <a:t>ATTRITION</a:t>
            </a:r>
          </a:p>
        </p:txBody>
      </p:sp>
    </p:spTree>
    <p:extLst>
      <p:ext uri="{BB962C8B-B14F-4D97-AF65-F5344CB8AC3E}">
        <p14:creationId xmlns:p14="http://schemas.microsoft.com/office/powerpoint/2010/main" val="424536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  <p:bldP spid="3" grpId="0" animBg="1"/>
      <p:bldP spid="4" grpId="0"/>
      <p:bldP spid="5" grpId="0" animBg="1"/>
      <p:bldP spid="6" grpId="0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424936" cy="936625"/>
          </a:xfrm>
        </p:spPr>
        <p:txBody>
          <a:bodyPr/>
          <a:lstStyle/>
          <a:p>
            <a:r>
              <a:rPr lang="en-GB" sz="2400" dirty="0" smtClean="0"/>
              <a:t>Extent of attrition, in %, 2015 to 2016 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789669"/>
              </p:ext>
            </p:extLst>
          </p:nvPr>
        </p:nvGraphicFramePr>
        <p:xfrm>
          <a:off x="395536" y="908720"/>
          <a:ext cx="83736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5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625"/>
          </a:xfrm>
        </p:spPr>
        <p:txBody>
          <a:bodyPr/>
          <a:lstStyle/>
          <a:p>
            <a:r>
              <a:rPr lang="en-GB" dirty="0" smtClean="0"/>
              <a:t>Determinants and type of attrition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/>
          <a:lstStyle/>
          <a:p>
            <a:r>
              <a:rPr lang="en-GB" dirty="0" smtClean="0"/>
              <a:t>Overall extent influenced by mode of data collection, compulsory </a:t>
            </a:r>
            <a:r>
              <a:rPr lang="en-GB" dirty="0"/>
              <a:t>survey </a:t>
            </a:r>
            <a:r>
              <a:rPr lang="en-GB" dirty="0" smtClean="0"/>
              <a:t>participation; no effect of rotational pattern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Simple regression models indicate differential attrition: young urban unemployed most likely to drop out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Possible overestimation of "stayers", underestimation of "movers"</a:t>
            </a:r>
          </a:p>
        </p:txBody>
      </p:sp>
    </p:spTree>
    <p:extLst>
      <p:ext uri="{BB962C8B-B14F-4D97-AF65-F5344CB8AC3E}">
        <p14:creationId xmlns:p14="http://schemas.microsoft.com/office/powerpoint/2010/main" val="34857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36625"/>
          </a:xfrm>
        </p:spPr>
        <p:txBody>
          <a:bodyPr/>
          <a:lstStyle/>
          <a:p>
            <a:r>
              <a:rPr lang="en-GB" dirty="0" smtClean="0"/>
              <a:t>Deal with effects of attrition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53868"/>
          </a:xfrm>
        </p:spPr>
        <p:txBody>
          <a:bodyPr/>
          <a:lstStyle/>
          <a:p>
            <a:r>
              <a:rPr lang="en-GB" dirty="0" smtClean="0"/>
              <a:t>Transition matrix without correction for attrition, target quarter weights</a:t>
            </a:r>
          </a:p>
          <a:p>
            <a:endParaRPr lang="en-GB" dirty="0" smtClean="0"/>
          </a:p>
          <a:p>
            <a:r>
              <a:rPr lang="en-GB" dirty="0" smtClean="0"/>
              <a:t>Transition matrix with recalibrated longitudinal weights using target year margins (sex, age, ILO-status, urbanisation, education) </a:t>
            </a:r>
          </a:p>
          <a:p>
            <a:endParaRPr lang="en-GB" dirty="0" smtClean="0"/>
          </a:p>
          <a:p>
            <a:r>
              <a:rPr lang="en-GB" dirty="0" smtClean="0"/>
              <a:t>Transition matrix using "employment" assumption: highly educated below age of 45 are assumed to move into employment; all others stay in initial status</a:t>
            </a:r>
          </a:p>
        </p:txBody>
      </p:sp>
    </p:spTree>
    <p:extLst>
      <p:ext uri="{BB962C8B-B14F-4D97-AF65-F5344CB8AC3E}">
        <p14:creationId xmlns:p14="http://schemas.microsoft.com/office/powerpoint/2010/main" val="27032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3 Population and social condition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AA519"/>
    </a:accent1>
    <a:accent2>
      <a:srgbClr val="286EB4"/>
    </a:accent2>
    <a:accent3>
      <a:srgbClr val="F06423"/>
    </a:accent3>
    <a:accent4>
      <a:srgbClr val="B9C31E"/>
    </a:accent4>
    <a:accent5>
      <a:srgbClr val="5FB441"/>
    </a:accent5>
    <a:accent6>
      <a:srgbClr val="32AFAF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12207</TotalTime>
  <Words>355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Effects of attrition on longitudinal EU-LFS estimates </vt:lpstr>
      <vt:lpstr>Motivation</vt:lpstr>
      <vt:lpstr>EU-Labour Force Survey </vt:lpstr>
      <vt:lpstr>The longitudinal component of the LFS – rotational patterns </vt:lpstr>
      <vt:lpstr>PowerPoint Presentation</vt:lpstr>
      <vt:lpstr>PowerPoint Presentation</vt:lpstr>
      <vt:lpstr>Extent of attrition, in %, 2015 to 2016 </vt:lpstr>
      <vt:lpstr>Determinants and type of attrition </vt:lpstr>
      <vt:lpstr>Deal with effects of attrition</vt:lpstr>
      <vt:lpstr>Transitions between ILO labour market status, in % of initial status Estonia, 2015-2016 No correction for attrition</vt:lpstr>
      <vt:lpstr>Recalibration of weights</vt:lpstr>
      <vt:lpstr>Conclusions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KIIVER Hannah (ESTAT)</dc:creator>
  <cp:lastModifiedBy>KIIVER Hannah (ESTAT)</cp:lastModifiedBy>
  <cp:revision>70</cp:revision>
  <dcterms:created xsi:type="dcterms:W3CDTF">2018-10-01T07:07:01Z</dcterms:created>
  <dcterms:modified xsi:type="dcterms:W3CDTF">2018-10-17T09:05:16Z</dcterms:modified>
</cp:coreProperties>
</file>