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6"/>
  </p:notesMasterIdLst>
  <p:handoutMasterIdLst>
    <p:handoutMasterId r:id="rId27"/>
  </p:handoutMasterIdLst>
  <p:sldIdLst>
    <p:sldId id="286" r:id="rId2"/>
    <p:sldId id="288" r:id="rId3"/>
    <p:sldId id="289" r:id="rId4"/>
    <p:sldId id="290" r:id="rId5"/>
    <p:sldId id="291" r:id="rId6"/>
    <p:sldId id="297" r:id="rId7"/>
    <p:sldId id="298" r:id="rId8"/>
    <p:sldId id="299" r:id="rId9"/>
    <p:sldId id="300" r:id="rId10"/>
    <p:sldId id="302" r:id="rId11"/>
    <p:sldId id="303" r:id="rId12"/>
    <p:sldId id="304" r:id="rId13"/>
    <p:sldId id="278" r:id="rId14"/>
    <p:sldId id="317" r:id="rId15"/>
    <p:sldId id="318" r:id="rId16"/>
    <p:sldId id="319" r:id="rId17"/>
    <p:sldId id="259" r:id="rId18"/>
    <p:sldId id="283" r:id="rId19"/>
    <p:sldId id="314" r:id="rId20"/>
    <p:sldId id="310" r:id="rId21"/>
    <p:sldId id="305" r:id="rId22"/>
    <p:sldId id="307" r:id="rId23"/>
    <p:sldId id="308" r:id="rId24"/>
    <p:sldId id="309" r:id="rId25"/>
  </p:sldIdLst>
  <p:sldSz cx="9144000" cy="6858000" type="screen4x3"/>
  <p:notesSz cx="6797675" cy="9926638"/>
  <p:embeddedFontLst>
    <p:embeddedFont>
      <p:font typeface="Agfa Rotis Sans Serif ExBd" panose="02000603050000020004" pitchFamily="2" charset="0"/>
      <p:regular r:id="rId28"/>
    </p:embeddedFont>
    <p:embeddedFont>
      <p:font typeface="Cambria Math" panose="02040503050406030204" pitchFamily="18" charset="0"/>
      <p:regular r:id="rId29"/>
    </p:embeddedFont>
    <p:embeddedFont>
      <p:font typeface="Calibri" panose="020F0502020204030204" pitchFamily="34" charset="0"/>
      <p:regular r:id="rId30"/>
      <p:bold r:id="rId31"/>
      <p:italic r:id="rId32"/>
      <p:boldItalic r:id="rId33"/>
    </p:embeddedFont>
    <p:embeddedFont>
      <p:font typeface="Agfa Rotis Sans Serif" panose="02000606080000020004" pitchFamily="2" charset="0"/>
      <p:regular r:id="rId34"/>
      <p:bold r:id="rId35"/>
      <p:italic r:id="rId36"/>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44">
          <p15:clr>
            <a:srgbClr val="A4A3A4"/>
          </p15:clr>
        </p15:guide>
        <p15:guide id="2" orient="horz" pos="977">
          <p15:clr>
            <a:srgbClr val="A4A3A4"/>
          </p15:clr>
        </p15:guide>
        <p15:guide id="3" pos="5084">
          <p15:clr>
            <a:srgbClr val="A4A3A4"/>
          </p15:clr>
        </p15:guide>
        <p15:guide id="4" pos="343">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F7D"/>
    <a:srgbClr val="E4E6F0"/>
    <a:srgbClr val="FBBB00"/>
    <a:srgbClr val="7D8DB7"/>
    <a:srgbClr val="647AA9"/>
    <a:srgbClr val="CACEE1"/>
    <a:srgbClr val="FDE1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15" autoAdjust="0"/>
    <p:restoredTop sz="81669" autoAdjust="0"/>
  </p:normalViewPr>
  <p:slideViewPr>
    <p:cSldViewPr snapToGrid="0" snapToObjects="1" showGuides="1">
      <p:cViewPr varScale="1">
        <p:scale>
          <a:sx n="92" d="100"/>
          <a:sy n="92" d="100"/>
        </p:scale>
        <p:origin x="2262" y="84"/>
      </p:cViewPr>
      <p:guideLst>
        <p:guide orient="horz" pos="3644"/>
        <p:guide orient="horz" pos="977"/>
        <p:guide pos="5084"/>
        <p:guide pos="343"/>
      </p:guideLst>
    </p:cSldViewPr>
  </p:slideViewPr>
  <p:notesTextViewPr>
    <p:cViewPr>
      <p:scale>
        <a:sx n="100" d="100"/>
        <a:sy n="100" d="100"/>
      </p:scale>
      <p:origin x="0" y="0"/>
    </p:cViewPr>
  </p:notesTextViewPr>
  <p:notesViewPr>
    <p:cSldViewPr snapToGrid="0" snapToObjects="1" showGuides="1">
      <p:cViewPr varScale="1">
        <p:scale>
          <a:sx n="81" d="100"/>
          <a:sy n="81" d="100"/>
        </p:scale>
        <p:origin x="-2040" y="348"/>
      </p:cViewPr>
      <p:guideLst>
        <p:guide orient="horz" pos="3127"/>
        <p:guide pos="2141"/>
      </p:guideLst>
    </p:cSldViewPr>
  </p:notesViewPr>
  <p:gridSpacing cx="360045" cy="36004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2C18897-0D9E-445B-896F-A8F64FF3F037}" type="datetimeFigureOut">
              <a:rPr lang="de-DE" smtClean="0"/>
              <a:pPr/>
              <a:t>07.09.2018</a:t>
            </a:fld>
            <a:endParaRPr 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46A0707-E81F-481B-820B-94D277264317}" type="slidenum">
              <a:rPr lang="de-DE" smtClean="0"/>
              <a:pPr/>
              <a:t>‹Nr.›</a:t>
            </a:fld>
            <a:endParaRPr lang="de-DE"/>
          </a:p>
        </p:txBody>
      </p:sp>
    </p:spTree>
    <p:extLst>
      <p:ext uri="{BB962C8B-B14F-4D97-AF65-F5344CB8AC3E}">
        <p14:creationId xmlns:p14="http://schemas.microsoft.com/office/powerpoint/2010/main" val="3561833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4356AB6-60E5-41F1-AA3D-08CBC402A3F8}" type="datetimeFigureOut">
              <a:rPr lang="de-DE" smtClean="0"/>
              <a:pPr/>
              <a:t>07.09.2018</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834959C-2834-4F1C-A0BD-F4A69DF3A385}" type="slidenum">
              <a:rPr lang="de-DE" smtClean="0"/>
              <a:pPr/>
              <a:t>‹Nr.›</a:t>
            </a:fld>
            <a:endParaRPr lang="de-DE"/>
          </a:p>
        </p:txBody>
      </p:sp>
    </p:spTree>
    <p:extLst>
      <p:ext uri="{BB962C8B-B14F-4D97-AF65-F5344CB8AC3E}">
        <p14:creationId xmlns:p14="http://schemas.microsoft.com/office/powerpoint/2010/main" val="411722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B788F4A9-9AEF-4DB8-AD50-D9D0518F0917}" type="slidenum">
              <a:rPr lang="de-DE" smtClean="0"/>
              <a:pPr/>
              <a:t>1</a:t>
            </a:fld>
            <a:endParaRPr lang="de-DE"/>
          </a:p>
        </p:txBody>
      </p:sp>
    </p:spTree>
    <p:extLst>
      <p:ext uri="{BB962C8B-B14F-4D97-AF65-F5344CB8AC3E}">
        <p14:creationId xmlns:p14="http://schemas.microsoft.com/office/powerpoint/2010/main" val="3848819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Estimation follows the two-step procedure outlined above, where in a first step gamma is estimated using the shortlist group and, using this estimate, the observations from the </a:t>
            </a:r>
            <a:r>
              <a:rPr lang="en-US" sz="1200" kern="1200" dirty="0" err="1" smtClean="0">
                <a:solidFill>
                  <a:schemeClr val="tx1"/>
                </a:solidFill>
                <a:effectLst/>
                <a:latin typeface="+mn-lt"/>
                <a:ea typeface="+mn-ea"/>
                <a:cs typeface="+mn-cs"/>
              </a:rPr>
              <a:t>longlist</a:t>
            </a:r>
            <a:r>
              <a:rPr lang="en-US" sz="1200" kern="1200" dirty="0" smtClean="0">
                <a:solidFill>
                  <a:schemeClr val="tx1"/>
                </a:solidFill>
                <a:effectLst/>
                <a:latin typeface="+mn-lt"/>
                <a:ea typeface="+mn-ea"/>
                <a:cs typeface="+mn-cs"/>
              </a:rPr>
              <a:t> group </a:t>
            </a:r>
            <a:r>
              <a:rPr lang="en-US" sz="1200" kern="1200" smtClean="0">
                <a:solidFill>
                  <a:schemeClr val="tx1"/>
                </a:solidFill>
                <a:effectLst/>
                <a:latin typeface="+mn-lt"/>
                <a:ea typeface="+mn-ea"/>
                <a:cs typeface="+mn-cs"/>
              </a:rPr>
              <a:t>are residualized. </a:t>
            </a:r>
            <a:r>
              <a:rPr lang="en-US" sz="1200" kern="1200" dirty="0" smtClean="0">
                <a:solidFill>
                  <a:schemeClr val="tx1"/>
                </a:solidFill>
                <a:effectLst/>
                <a:latin typeface="+mn-lt"/>
                <a:ea typeface="+mn-ea"/>
                <a:cs typeface="+mn-cs"/>
              </a:rPr>
              <a:t>In the second step, </a:t>
            </a:r>
            <a:endParaRPr lang="en-US" dirty="0" smtClean="0"/>
          </a:p>
          <a:p>
            <a:endParaRPr lang="en-US" dirty="0" smtClean="0"/>
          </a:p>
          <a:p>
            <a:endParaRPr lang="en-US" dirty="0" smtClean="0"/>
          </a:p>
          <a:p>
            <a:r>
              <a:rPr lang="en-US" dirty="0" smtClean="0"/>
              <a:t>A necessary assumption for the ITT estimate to be consistent is that the respondents opting out of the short-list sample (who are completely discarded in our ITT estimation procedure) are not systematically different from the respondents opting out of the </a:t>
            </a:r>
            <a:r>
              <a:rPr lang="en-US" smtClean="0"/>
              <a:t>long-list group. </a:t>
            </a:r>
            <a:r>
              <a:rPr lang="en-US" dirty="0" smtClean="0"/>
              <a:t>This assumption appears plausible in our case because respondents did not know to which of the two IST groups they were assigned to when deciding to opt for direct questioning (we also tested the assumption by comparing the outcomes for the two subgroups; no significant differences were </a:t>
            </a:r>
            <a:r>
              <a:rPr lang="en-US" smtClean="0"/>
              <a:t>found).</a:t>
            </a:r>
            <a:endParaRPr lang="en-US" dirty="0" smtClean="0"/>
          </a:p>
        </p:txBody>
      </p:sp>
      <p:sp>
        <p:nvSpPr>
          <p:cNvPr id="4" name="Slide Number Placeholder 3"/>
          <p:cNvSpPr>
            <a:spLocks noGrp="1"/>
          </p:cNvSpPr>
          <p:nvPr>
            <p:ph type="sldNum" sz="quarter" idx="10"/>
          </p:nvPr>
        </p:nvSpPr>
        <p:spPr/>
        <p:txBody>
          <a:bodyPr/>
          <a:lstStyle/>
          <a:p>
            <a:fld id="{BC5C5667-5907-4DE9-A0B1-55BECDFD5CAD}" type="slidenum">
              <a:rPr lang="en-US" smtClean="0"/>
              <a:pPr/>
              <a:t>24</a:t>
            </a:fld>
            <a:endParaRPr lang="en-US"/>
          </a:p>
        </p:txBody>
      </p:sp>
    </p:spTree>
    <p:extLst>
      <p:ext uri="{BB962C8B-B14F-4D97-AF65-F5344CB8AC3E}">
        <p14:creationId xmlns:p14="http://schemas.microsoft.com/office/powerpoint/2010/main" val="247812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From session abstract: “ … researcher is able to estimate parameters of interest, while at the same time they cannot infer whether a specific respondent has the stigmatizing or sensitive characteristic”</a:t>
            </a:r>
          </a:p>
          <a:p>
            <a:endParaRPr lang="de-DE" dirty="0"/>
          </a:p>
        </p:txBody>
      </p:sp>
      <p:sp>
        <p:nvSpPr>
          <p:cNvPr id="4" name="Foliennummernplatzhalter 3"/>
          <p:cNvSpPr>
            <a:spLocks noGrp="1"/>
          </p:cNvSpPr>
          <p:nvPr>
            <p:ph type="sldNum" sz="quarter" idx="10"/>
          </p:nvPr>
        </p:nvSpPr>
        <p:spPr/>
        <p:txBody>
          <a:bodyPr/>
          <a:lstStyle/>
          <a:p>
            <a:fld id="{9834959C-2834-4F1C-A0BD-F4A69DF3A385}" type="slidenum">
              <a:rPr lang="de-DE" smtClean="0"/>
              <a:pPr/>
              <a:t>3</a:t>
            </a:fld>
            <a:endParaRPr lang="de-DE"/>
          </a:p>
        </p:txBody>
      </p:sp>
    </p:spTree>
    <p:extLst>
      <p:ext uri="{BB962C8B-B14F-4D97-AF65-F5344CB8AC3E}">
        <p14:creationId xmlns:p14="http://schemas.microsoft.com/office/powerpoint/2010/main" val="1338651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dirty="0"/>
          </a:p>
        </p:txBody>
      </p:sp>
      <p:sp>
        <p:nvSpPr>
          <p:cNvPr id="4" name="Foliennummernplatzhalter 3"/>
          <p:cNvSpPr>
            <a:spLocks noGrp="1"/>
          </p:cNvSpPr>
          <p:nvPr>
            <p:ph type="sldNum" sz="quarter" idx="10"/>
          </p:nvPr>
        </p:nvSpPr>
        <p:spPr/>
        <p:txBody>
          <a:bodyPr/>
          <a:lstStyle/>
          <a:p>
            <a:fld id="{BC5C5667-5907-4DE9-A0B1-55BECDFD5CAD}" type="slidenum">
              <a:rPr lang="en-US" smtClean="0"/>
              <a:pPr/>
              <a:t>10</a:t>
            </a:fld>
            <a:endParaRPr lang="en-US"/>
          </a:p>
        </p:txBody>
      </p:sp>
    </p:spTree>
    <p:extLst>
      <p:ext uri="{BB962C8B-B14F-4D97-AF65-F5344CB8AC3E}">
        <p14:creationId xmlns:p14="http://schemas.microsoft.com/office/powerpoint/2010/main" val="1592450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dirty="0"/>
          </a:p>
        </p:txBody>
      </p:sp>
      <p:sp>
        <p:nvSpPr>
          <p:cNvPr id="4" name="Foliennummernplatzhalter 3"/>
          <p:cNvSpPr>
            <a:spLocks noGrp="1"/>
          </p:cNvSpPr>
          <p:nvPr>
            <p:ph type="sldNum" sz="quarter" idx="10"/>
          </p:nvPr>
        </p:nvSpPr>
        <p:spPr/>
        <p:txBody>
          <a:bodyPr/>
          <a:lstStyle/>
          <a:p>
            <a:fld id="{BC5C5667-5907-4DE9-A0B1-55BECDFD5CAD}" type="slidenum">
              <a:rPr lang="en-US" smtClean="0"/>
              <a:pPr/>
              <a:t>11</a:t>
            </a:fld>
            <a:endParaRPr lang="en-US"/>
          </a:p>
        </p:txBody>
      </p:sp>
    </p:spTree>
    <p:extLst>
      <p:ext uri="{BB962C8B-B14F-4D97-AF65-F5344CB8AC3E}">
        <p14:creationId xmlns:p14="http://schemas.microsoft.com/office/powerpoint/2010/main" val="1658988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dirty="0"/>
          </a:p>
        </p:txBody>
      </p:sp>
      <p:sp>
        <p:nvSpPr>
          <p:cNvPr id="4" name="Foliennummernplatzhalter 3"/>
          <p:cNvSpPr>
            <a:spLocks noGrp="1"/>
          </p:cNvSpPr>
          <p:nvPr>
            <p:ph type="sldNum" sz="quarter" idx="10"/>
          </p:nvPr>
        </p:nvSpPr>
        <p:spPr/>
        <p:txBody>
          <a:bodyPr/>
          <a:lstStyle/>
          <a:p>
            <a:fld id="{BC5C5667-5907-4DE9-A0B1-55BECDFD5CAD}" type="slidenum">
              <a:rPr lang="en-US" smtClean="0"/>
              <a:pPr/>
              <a:t>12</a:t>
            </a:fld>
            <a:endParaRPr lang="en-US"/>
          </a:p>
        </p:txBody>
      </p:sp>
    </p:spTree>
    <p:extLst>
      <p:ext uri="{BB962C8B-B14F-4D97-AF65-F5344CB8AC3E}">
        <p14:creationId xmlns:p14="http://schemas.microsoft.com/office/powerpoint/2010/main" val="2339800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normAutofit/>
          </a:bodyPr>
          <a:lstStyle/>
          <a:p>
            <a:r>
              <a:rPr lang="de-DE" dirty="0" smtClean="0"/>
              <a:t>DQ  = S</a:t>
            </a:r>
          </a:p>
          <a:p>
            <a:r>
              <a:rPr lang="de-DE" dirty="0" smtClean="0"/>
              <a:t>SL </a:t>
            </a:r>
            <a:r>
              <a:rPr lang="de-DE" baseline="0" dirty="0" smtClean="0"/>
              <a:t>  </a:t>
            </a:r>
            <a:r>
              <a:rPr lang="de-DE" dirty="0" smtClean="0"/>
              <a:t>= C</a:t>
            </a:r>
          </a:p>
          <a:p>
            <a:r>
              <a:rPr lang="de-DE" dirty="0" smtClean="0"/>
              <a:t>LL   = S(DQ) + S(LL) + C (= </a:t>
            </a:r>
            <a:r>
              <a:rPr lang="de-DE" dirty="0" err="1" smtClean="0"/>
              <a:t>observed</a:t>
            </a:r>
            <a:r>
              <a:rPr lang="de-DE" dirty="0" smtClean="0"/>
              <a:t>)</a:t>
            </a:r>
          </a:p>
          <a:p>
            <a:endParaRPr lang="de-DE" dirty="0" smtClean="0"/>
          </a:p>
          <a:p>
            <a:r>
              <a:rPr lang="de-DE" sz="1200" dirty="0" smtClean="0"/>
              <a:t>Beobachtet: </a:t>
            </a:r>
          </a:p>
          <a:p>
            <a:r>
              <a:rPr lang="de-DE" sz="1200" dirty="0" smtClean="0"/>
              <a:t>DQ  = S</a:t>
            </a:r>
          </a:p>
          <a:p>
            <a:r>
              <a:rPr lang="de-DE" sz="1200" dirty="0" smtClean="0"/>
              <a:t>LL   = S(DQ) + S(LL) (+ C not</a:t>
            </a:r>
            <a:r>
              <a:rPr lang="de-DE" sz="1200" baseline="0" dirty="0" smtClean="0"/>
              <a:t> </a:t>
            </a:r>
            <a:r>
              <a:rPr lang="de-DE" sz="1200" baseline="0" dirty="0" err="1" smtClean="0"/>
              <a:t>reportet</a:t>
            </a:r>
            <a:r>
              <a:rPr lang="de-DE" sz="1200" baseline="0" dirty="0" smtClean="0"/>
              <a:t>)</a:t>
            </a:r>
            <a:endParaRPr lang="de-DE"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de-DE" sz="1200" dirty="0" smtClean="0"/>
              <a:t>(SL </a:t>
            </a:r>
            <a:r>
              <a:rPr lang="de-DE" sz="1200" baseline="0" dirty="0" smtClean="0"/>
              <a:t>  </a:t>
            </a:r>
            <a:r>
              <a:rPr lang="de-DE" sz="1200" dirty="0" smtClean="0"/>
              <a:t>= C</a:t>
            </a:r>
            <a:r>
              <a:rPr lang="de-DE" sz="1200" baseline="0" dirty="0" smtClean="0"/>
              <a:t> </a:t>
            </a:r>
            <a:r>
              <a:rPr lang="de-DE" sz="1200" dirty="0" smtClean="0"/>
              <a:t>not </a:t>
            </a:r>
            <a:r>
              <a:rPr lang="de-DE" sz="1200" dirty="0" err="1" smtClean="0"/>
              <a:t>reported</a:t>
            </a:r>
            <a:r>
              <a:rPr lang="de-DE" sz="1200" dirty="0" smtClean="0"/>
              <a:t>)</a:t>
            </a:r>
          </a:p>
          <a:p>
            <a:endParaRPr lang="de-DE" sz="1200" dirty="0" smtClean="0">
              <a:latin typeface="Courier" pitchFamily="49" charset="0"/>
            </a:endParaRPr>
          </a:p>
          <a:p>
            <a:endParaRPr lang="de-DE" dirty="0"/>
          </a:p>
        </p:txBody>
      </p:sp>
      <p:sp>
        <p:nvSpPr>
          <p:cNvPr id="4" name="Foliennummernplatzhalter 3"/>
          <p:cNvSpPr>
            <a:spLocks noGrp="1"/>
          </p:cNvSpPr>
          <p:nvPr>
            <p:ph type="sldNum" sz="quarter" idx="10"/>
          </p:nvPr>
        </p:nvSpPr>
        <p:spPr/>
        <p:txBody>
          <a:bodyPr/>
          <a:lstStyle/>
          <a:p>
            <a:fld id="{B788F4A9-9AEF-4DB8-AD50-D9D0518F0917}" type="slidenum">
              <a:rPr lang="de-DE" smtClean="0"/>
              <a:pPr/>
              <a:t>13</a:t>
            </a:fld>
            <a:endParaRPr lang="de-DE"/>
          </a:p>
        </p:txBody>
      </p:sp>
    </p:spTree>
    <p:extLst>
      <p:ext uri="{BB962C8B-B14F-4D97-AF65-F5344CB8AC3E}">
        <p14:creationId xmlns:p14="http://schemas.microsoft.com/office/powerpoint/2010/main" val="1947190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9834959C-2834-4F1C-A0BD-F4A69DF3A385}" type="slidenum">
              <a:rPr lang="de-DE" smtClean="0"/>
              <a:pPr/>
              <a:t>17</a:t>
            </a:fld>
            <a:endParaRPr lang="de-DE"/>
          </a:p>
        </p:txBody>
      </p:sp>
    </p:spTree>
    <p:extLst>
      <p:ext uri="{BB962C8B-B14F-4D97-AF65-F5344CB8AC3E}">
        <p14:creationId xmlns:p14="http://schemas.microsoft.com/office/powerpoint/2010/main" val="118911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C5667-5907-4DE9-A0B1-55BECDFD5CAD}" type="slidenum">
              <a:rPr lang="en-US" smtClean="0"/>
              <a:pPr/>
              <a:t>22</a:t>
            </a:fld>
            <a:endParaRPr lang="en-US"/>
          </a:p>
        </p:txBody>
      </p:sp>
    </p:spTree>
    <p:extLst>
      <p:ext uri="{BB962C8B-B14F-4D97-AF65-F5344CB8AC3E}">
        <p14:creationId xmlns:p14="http://schemas.microsoft.com/office/powerpoint/2010/main" val="4268113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Instead of measuring the effect of actually receiving the treatment, the effect of being </a:t>
                </a:r>
                <a:r>
                  <a:rPr lang="en-US" sz="1200" i="1" kern="1200" dirty="0" smtClean="0">
                    <a:solidFill>
                      <a:schemeClr val="tx1"/>
                    </a:solidFill>
                    <a:effectLst/>
                    <a:latin typeface="+mn-lt"/>
                    <a:ea typeface="+mn-ea"/>
                    <a:cs typeface="+mn-cs"/>
                  </a:rPr>
                  <a:t>assigned</a:t>
                </a:r>
                <a:r>
                  <a:rPr lang="en-US" sz="1200" kern="1200" dirty="0" smtClean="0">
                    <a:solidFill>
                      <a:schemeClr val="tx1"/>
                    </a:solidFill>
                    <a:effectLst/>
                    <a:latin typeface="+mn-lt"/>
                    <a:ea typeface="+mn-ea"/>
                    <a:cs typeface="+mn-cs"/>
                  </a:rPr>
                  <a:t> to the treatment </a:t>
                </a:r>
                <a:r>
                  <a:rPr lang="en-US" sz="1200" kern="1200" smtClean="0">
                    <a:solidFill>
                      <a:schemeClr val="tx1"/>
                    </a:solidFill>
                    <a:effectLst/>
                    <a:latin typeface="+mn-lt"/>
                    <a:ea typeface="+mn-ea"/>
                    <a:cs typeface="+mn-cs"/>
                  </a:rPr>
                  <a:t>is estimated. </a:t>
                </a:r>
                <a:r>
                  <a:rPr lang="en-US" sz="1200" kern="1200" dirty="0" smtClean="0">
                    <a:solidFill>
                      <a:schemeClr val="tx1"/>
                    </a:solidFill>
                    <a:effectLst/>
                    <a:latin typeface="+mn-lt"/>
                    <a:ea typeface="+mn-ea"/>
                    <a:cs typeface="+mn-cs"/>
                  </a:rPr>
                  <a:t>The ITT is a conservative estimate for the causal </a:t>
                </a:r>
                <a:r>
                  <a:rPr lang="en-US" sz="1200" kern="1200" smtClean="0">
                    <a:solidFill>
                      <a:schemeClr val="tx1"/>
                    </a:solidFill>
                    <a:effectLst/>
                    <a:latin typeface="+mn-lt"/>
                    <a:ea typeface="+mn-ea"/>
                    <a:cs typeface="+mn-cs"/>
                  </a:rPr>
                  <a:t>treatment effect. </a:t>
                </a:r>
                <a:r>
                  <a:rPr lang="en-US" sz="1200" kern="1200" dirty="0" smtClean="0">
                    <a:solidFill>
                      <a:schemeClr val="tx1"/>
                    </a:solidFill>
                    <a:effectLst/>
                    <a:latin typeface="+mn-lt"/>
                    <a:ea typeface="+mn-ea"/>
                    <a:cs typeface="+mn-cs"/>
                  </a:rPr>
                  <a:t>That is, because only a fraction of the assigned treatment group is actually treated, the ITT is a weighted average of the true treatment effect </a:t>
                </a:r>
                <a:r>
                  <a:rPr lang="en-US" sz="1200" kern="1200" smtClean="0">
                    <a:solidFill>
                      <a:schemeClr val="tx1"/>
                    </a:solidFill>
                    <a:effectLst/>
                    <a:latin typeface="+mn-lt"/>
                    <a:ea typeface="+mn-ea"/>
                    <a:cs typeface="+mn-cs"/>
                  </a:rPr>
                  <a:t>and zero. </a:t>
                </a:r>
                <a:r>
                  <a:rPr lang="en-US" sz="1200" kern="1200" dirty="0" smtClean="0">
                    <a:solidFill>
                      <a:schemeClr val="tx1"/>
                    </a:solidFill>
                    <a:effectLst/>
                    <a:latin typeface="+mn-lt"/>
                    <a:ea typeface="+mn-ea"/>
                    <a:cs typeface="+mn-cs"/>
                  </a:rPr>
                  <a:t>However, other than the naive approach, the ITT protects from possible overestimation of the treatment effect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least-squares estimate of </a:t>
                </a:r>
                <a14:m>
                  <m:oMath xmlns:m="http://schemas.openxmlformats.org/officeDocument/2006/math">
                    <m:d>
                      <m:dPr>
                        <m:ctrlPr>
                          <a:rPr lang="en-US" i="1">
                            <a:latin typeface="Cambria Math" panose="02040503050406030204" pitchFamily="18" charset="0"/>
                          </a:rPr>
                        </m:ctrlPr>
                      </m:dPr>
                      <m:e>
                        <m:r>
                          <a:rPr lang="en-US" i="1">
                            <a:latin typeface="Cambria Math"/>
                          </a:rPr>
                          <m:t>𝛽</m:t>
                        </m:r>
                        <m:r>
                          <a:rPr lang="en-US" i="1">
                            <a:latin typeface="Cambria Math"/>
                          </a:rPr>
                          <m:t>−</m:t>
                        </m:r>
                        <m:sSup>
                          <m:sSupPr>
                            <m:ctrlPr>
                              <a:rPr lang="en-US" i="1">
                                <a:latin typeface="Cambria Math" panose="02040503050406030204" pitchFamily="18" charset="0"/>
                              </a:rPr>
                            </m:ctrlPr>
                          </m:sSupPr>
                          <m:e>
                            <m:r>
                              <a:rPr lang="en-US" i="1">
                                <a:latin typeface="Cambria Math"/>
                              </a:rPr>
                              <m:t>𝛽</m:t>
                            </m:r>
                          </m:e>
                          <m:sup>
                            <m:r>
                              <a:rPr lang="en-US" i="1">
                                <a:latin typeface="Cambria Math"/>
                              </a:rPr>
                              <m:t>∗</m:t>
                            </m:r>
                          </m:sup>
                        </m:sSup>
                      </m:e>
                    </m:d>
                  </m:oMath>
                </a14:m>
                <a:r>
                  <a:rPr lang="en-US" dirty="0"/>
                  <a:t> is a consistent estimate of the intention-to-treat effect of the IST, but note that standard errors are biased because the additional uncertainty introduced by the variance of </a:t>
                </a:r>
                <a14:m>
                  <m:oMath xmlns:m="http://schemas.openxmlformats.org/officeDocument/2006/math">
                    <m:acc>
                      <m:accPr>
                        <m:chr m:val="̂"/>
                        <m:ctrlPr>
                          <a:rPr lang="en-US" i="1">
                            <a:latin typeface="Cambria Math" panose="02040503050406030204" pitchFamily="18" charset="0"/>
                          </a:rPr>
                        </m:ctrlPr>
                      </m:accPr>
                      <m:e>
                        <m:r>
                          <a:rPr lang="en-US" i="1">
                            <a:latin typeface="Cambria Math"/>
                          </a:rPr>
                          <m:t>𝛾</m:t>
                        </m:r>
                      </m:e>
                    </m:acc>
                  </m:oMath>
                </a14:m>
                <a:r>
                  <a:rPr lang="en-US" dirty="0"/>
                  <a:t> is not taken </a:t>
                </a:r>
                <a:r>
                  <a:rPr lang="en-US"/>
                  <a:t>into </a:t>
                </a:r>
                <a:r>
                  <a:rPr lang="en-US" smtClean="0"/>
                  <a:t>account. </a:t>
                </a:r>
                <a:r>
                  <a:rPr lang="en-US" dirty="0"/>
                  <a:t>We therefore apply the non-parametric bootstrap procedure across the two steps to compute the standard errors (Davison and </a:t>
                </a:r>
                <a:r>
                  <a:rPr lang="en-US" dirty="0" err="1"/>
                  <a:t>Hinkley</a:t>
                </a:r>
                <a:r>
                  <a:rPr lang="en-US" dirty="0"/>
                  <a:t> </a:t>
                </a:r>
                <a:r>
                  <a:rPr lang="en-US"/>
                  <a:t>1997</a:t>
                </a:r>
                <a:r>
                  <a:rPr lang="en-US" smtClean="0"/>
                  <a:t>).</a:t>
                </a:r>
                <a:endParaRPr lang="en-US" dirty="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ITT is a conservative estimate of the causal </a:t>
                </a:r>
                <a:r>
                  <a:rPr lang="en-US" smtClean="0"/>
                  <a:t>treatment effect. </a:t>
                </a:r>
                <a:r>
                  <a:rPr lang="en-US" dirty="0" smtClean="0"/>
                  <a:t>We can improve on the ITT by fitting</a:t>
                </a: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Instead of measuring the effect of actually receiving the treatment, the effect of being </a:t>
                </a:r>
                <a:r>
                  <a:rPr lang="en-US" sz="1200" i="1" kern="1200" dirty="0" smtClean="0">
                    <a:solidFill>
                      <a:schemeClr val="tx1"/>
                    </a:solidFill>
                    <a:effectLst/>
                    <a:latin typeface="+mn-lt"/>
                    <a:ea typeface="+mn-ea"/>
                    <a:cs typeface="+mn-cs"/>
                  </a:rPr>
                  <a:t>assigned</a:t>
                </a:r>
                <a:r>
                  <a:rPr lang="en-US" sz="1200" kern="1200" dirty="0" smtClean="0">
                    <a:solidFill>
                      <a:schemeClr val="tx1"/>
                    </a:solidFill>
                    <a:effectLst/>
                    <a:latin typeface="+mn-lt"/>
                    <a:ea typeface="+mn-ea"/>
                    <a:cs typeface="+mn-cs"/>
                  </a:rPr>
                  <a:t> to the treatment is estimated. The ITT is a conservative estimate for the causal treatment effect. That is, because only a fraction of the assigned treatment group is actually treated, the ITT is a weighted average of the true treatment effect and zero. However, other than the naive approach, the ITT protects from possible overestimation of the treatment effect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least-squares estimate of </a:t>
                </a:r>
                <a:r>
                  <a:rPr lang="en-US" i="0">
                    <a:latin typeface="Cambria Math"/>
                  </a:rPr>
                  <a:t>(𝛽−𝛽^∗ )</a:t>
                </a:r>
                <a:r>
                  <a:rPr lang="en-US" dirty="0"/>
                  <a:t> is a consistent estimate of the intention-to-treat effect of the IST, but note that standard errors are biased because the additional uncertainty introduced by the variance of </a:t>
                </a:r>
                <a:r>
                  <a:rPr lang="en-US" i="0">
                    <a:latin typeface="Cambria Math"/>
                  </a:rPr>
                  <a:t>𝛾 ̂</a:t>
                </a:r>
                <a:r>
                  <a:rPr lang="en-US" dirty="0"/>
                  <a:t> is not taken into account. We therefore apply the non-parametric bootstrap procedure across the two steps to compute the standard errors (Davison and </a:t>
                </a:r>
                <a:r>
                  <a:rPr lang="en-US" dirty="0" err="1"/>
                  <a:t>Hinkley</a:t>
                </a:r>
                <a:r>
                  <a:rPr lang="en-US" dirty="0"/>
                  <a:t> 1997</a:t>
                </a:r>
                <a:r>
                  <a:rPr lang="en-US" dirty="0" smtClean="0"/>
                  <a:t>).</a:t>
                </a:r>
                <a:endParaRPr lang="en-US" dirty="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ITT is a conservative estimate of the causal treatment effect. We can improve on the ITT by fitting</a:t>
                </a:r>
              </a:p>
              <a:p>
                <a:endParaRPr lang="en-US" dirty="0"/>
              </a:p>
            </p:txBody>
          </p:sp>
        </mc:Fallback>
      </mc:AlternateContent>
      <p:sp>
        <p:nvSpPr>
          <p:cNvPr id="4" name="Slide Number Placeholder 3"/>
          <p:cNvSpPr>
            <a:spLocks noGrp="1"/>
          </p:cNvSpPr>
          <p:nvPr>
            <p:ph type="sldNum" sz="quarter" idx="10"/>
          </p:nvPr>
        </p:nvSpPr>
        <p:spPr/>
        <p:txBody>
          <a:bodyPr/>
          <a:lstStyle/>
          <a:p>
            <a:fld id="{BC5C5667-5907-4DE9-A0B1-55BECDFD5CAD}" type="slidenum">
              <a:rPr lang="en-US" smtClean="0"/>
              <a:pPr/>
              <a:t>23</a:t>
            </a:fld>
            <a:endParaRPr lang="en-US"/>
          </a:p>
        </p:txBody>
      </p:sp>
    </p:spTree>
    <p:extLst>
      <p:ext uri="{BB962C8B-B14F-4D97-AF65-F5344CB8AC3E}">
        <p14:creationId xmlns:p14="http://schemas.microsoft.com/office/powerpoint/2010/main" val="27289938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0" y="1080000"/>
            <a:ext cx="8064000" cy="1080000"/>
          </a:xfrm>
          <a:solidFill>
            <a:srgbClr val="003F7D"/>
          </a:solidFill>
        </p:spPr>
        <p:txBody>
          <a:bodyPr lIns="540000" tIns="0" rIns="360000" bIns="0" anchor="ctr" anchorCtr="0">
            <a:normAutofit/>
          </a:bodyPr>
          <a:lstStyle>
            <a:lvl1pPr algn="l">
              <a:defRPr sz="2400" b="0" baseline="0">
                <a:solidFill>
                  <a:schemeClr val="bg1"/>
                </a:solidFill>
                <a:latin typeface="+mn-lt"/>
              </a:defRPr>
            </a:lvl1pPr>
          </a:lstStyle>
          <a:p>
            <a:r>
              <a:rPr lang="de-DE" dirty="0" smtClean="0"/>
              <a:t>Titel durch Klicken hinzufügen (optimiert für 1-2 Zeilen)</a:t>
            </a:r>
            <a:endParaRPr lang="de-DE" dirty="0"/>
          </a:p>
        </p:txBody>
      </p:sp>
      <p:sp>
        <p:nvSpPr>
          <p:cNvPr id="3" name="Untertitel 2"/>
          <p:cNvSpPr>
            <a:spLocks noGrp="1"/>
          </p:cNvSpPr>
          <p:nvPr>
            <p:ph type="subTitle" idx="1" hasCustomPrompt="1"/>
          </p:nvPr>
        </p:nvSpPr>
        <p:spPr>
          <a:xfrm>
            <a:off x="540000" y="2700000"/>
            <a:ext cx="7524000" cy="3078000"/>
          </a:xfrm>
          <a:solidFill>
            <a:srgbClr val="E4E6F0"/>
          </a:solidFill>
        </p:spPr>
        <p:txBody>
          <a:bodyPr lIns="180000" tIns="360000" rIns="180000">
            <a:normAutofit/>
          </a:bodyPr>
          <a:lstStyle>
            <a:lvl1pPr marL="0" indent="0" algn="l">
              <a:spcBef>
                <a:spcPts val="0"/>
              </a:spcBef>
              <a:buNone/>
              <a:defRPr sz="2000" baseline="0">
                <a:solidFill>
                  <a:srgbClr val="003F7D"/>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Eventuell ergänzende Informationen durch Klicken hinzufügen</a:t>
            </a:r>
            <a:endParaRPr lang="de-DE" dirty="0"/>
          </a:p>
        </p:txBody>
      </p:sp>
      <p:sp>
        <p:nvSpPr>
          <p:cNvPr id="7" name="Rechteck 6"/>
          <p:cNvSpPr/>
          <p:nvPr userDrawn="1"/>
        </p:nvSpPr>
        <p:spPr>
          <a:xfrm>
            <a:off x="8064000" y="1080000"/>
            <a:ext cx="1080000" cy="1080000"/>
          </a:xfrm>
          <a:prstGeom prst="rect">
            <a:avLst/>
          </a:prstGeom>
          <a:solidFill>
            <a:srgbClr val="647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userDrawn="1"/>
        </p:nvSpPr>
        <p:spPr>
          <a:xfrm>
            <a:off x="0" y="2160000"/>
            <a:ext cx="540000" cy="540000"/>
          </a:xfrm>
          <a:prstGeom prst="rect">
            <a:avLst/>
          </a:prstGeom>
          <a:solidFill>
            <a:srgbClr val="FB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BBB00"/>
              </a:solidFill>
            </a:endParaRPr>
          </a:p>
        </p:txBody>
      </p:sp>
      <p:sp>
        <p:nvSpPr>
          <p:cNvPr id="10" name="Textplatzhalter 9"/>
          <p:cNvSpPr>
            <a:spLocks noGrp="1"/>
          </p:cNvSpPr>
          <p:nvPr>
            <p:ph type="body" sz="quarter" idx="13" hasCustomPrompt="1"/>
          </p:nvPr>
        </p:nvSpPr>
        <p:spPr>
          <a:xfrm>
            <a:off x="6984000" y="4698000"/>
            <a:ext cx="2160000" cy="2160000"/>
          </a:xfrm>
          <a:solidFill>
            <a:srgbClr val="FDE1BB"/>
          </a:solidFill>
        </p:spPr>
        <p:txBody>
          <a:bodyPr lIns="180000" tIns="180000" rIns="180000" bIns="252000" anchor="ctr" anchorCtr="0">
            <a:noAutofit/>
          </a:bodyPr>
          <a:lstStyle>
            <a:lvl1pPr marL="0" indent="0">
              <a:spcBef>
                <a:spcPts val="0"/>
              </a:spcBef>
              <a:buFontTx/>
              <a:buNone/>
              <a:defRPr sz="1800" baseline="0">
                <a:solidFill>
                  <a:srgbClr val="003F7D"/>
                </a:solidFill>
                <a:latin typeface="+mn-lt"/>
              </a:defRPr>
            </a:lvl1pPr>
            <a:lvl2pPr>
              <a:defRPr sz="1900">
                <a:latin typeface="Agfa Rotis Sans Serif" pitchFamily="2" charset="0"/>
              </a:defRPr>
            </a:lvl2pPr>
            <a:lvl3pPr>
              <a:defRPr sz="1900">
                <a:latin typeface="Agfa Rotis Sans Serif" pitchFamily="2" charset="0"/>
              </a:defRPr>
            </a:lvl3pPr>
            <a:lvl4pPr>
              <a:defRPr sz="1900">
                <a:latin typeface="Agfa Rotis Sans Serif" pitchFamily="2" charset="0"/>
              </a:defRPr>
            </a:lvl4pPr>
            <a:lvl5pPr>
              <a:defRPr sz="1900">
                <a:latin typeface="Agfa Rotis Sans Serif" pitchFamily="2" charset="0"/>
              </a:defRPr>
            </a:lvl5pPr>
          </a:lstStyle>
          <a:p>
            <a:pPr lvl="0"/>
            <a:r>
              <a:rPr lang="de-DE" dirty="0" smtClean="0"/>
              <a:t>Vorname Name durch Klicken hinzufügen</a:t>
            </a:r>
          </a:p>
        </p:txBody>
      </p:sp>
      <p:pic>
        <p:nvPicPr>
          <p:cNvPr id="14" name="Grafik 13" descr="logo_mit.jpg"/>
          <p:cNvPicPr>
            <a:picLocks noChangeAspect="1"/>
          </p:cNvPicPr>
          <p:nvPr userDrawn="1"/>
        </p:nvPicPr>
        <p:blipFill>
          <a:blip r:embed="rId2" cstate="print"/>
          <a:stretch>
            <a:fillRect/>
          </a:stretch>
        </p:blipFill>
        <p:spPr>
          <a:xfrm>
            <a:off x="6912865" y="1008"/>
            <a:ext cx="2231133" cy="107899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folie">
    <p:spTree>
      <p:nvGrpSpPr>
        <p:cNvPr id="1" name=""/>
        <p:cNvGrpSpPr/>
        <p:nvPr/>
      </p:nvGrpSpPr>
      <p:grpSpPr>
        <a:xfrm>
          <a:off x="0" y="0"/>
          <a:ext cx="0" cy="0"/>
          <a:chOff x="0" y="0"/>
          <a:chExt cx="0" cy="0"/>
        </a:xfrm>
      </p:grpSpPr>
      <p:sp>
        <p:nvSpPr>
          <p:cNvPr id="11" name="Rechteck 10"/>
          <p:cNvSpPr/>
          <p:nvPr userDrawn="1"/>
        </p:nvSpPr>
        <p:spPr>
          <a:xfrm>
            <a:off x="0" y="6570000"/>
            <a:ext cx="8070850" cy="288000"/>
          </a:xfrm>
          <a:prstGeom prst="rect">
            <a:avLst/>
          </a:prstGeom>
          <a:solidFill>
            <a:srgbClr val="003F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a:p>
        </p:txBody>
      </p:sp>
      <p:sp>
        <p:nvSpPr>
          <p:cNvPr id="10" name="Rechteck 9"/>
          <p:cNvSpPr/>
          <p:nvPr userDrawn="1"/>
        </p:nvSpPr>
        <p:spPr>
          <a:xfrm>
            <a:off x="8064000" y="6570000"/>
            <a:ext cx="1080000" cy="288000"/>
          </a:xfrm>
          <a:prstGeom prst="rect">
            <a:avLst/>
          </a:prstGeom>
          <a:solidFill>
            <a:srgbClr val="7D8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a:solidFill>
                <a:schemeClr val="bg1"/>
              </a:solidFill>
            </a:endParaRPr>
          </a:p>
        </p:txBody>
      </p:sp>
      <p:sp>
        <p:nvSpPr>
          <p:cNvPr id="2" name="Titel 1"/>
          <p:cNvSpPr>
            <a:spLocks noGrp="1"/>
          </p:cNvSpPr>
          <p:nvPr>
            <p:ph type="title" hasCustomPrompt="1"/>
          </p:nvPr>
        </p:nvSpPr>
        <p:spPr>
          <a:xfrm>
            <a:off x="-5806" y="0"/>
            <a:ext cx="8070850" cy="1080000"/>
          </a:xfrm>
        </p:spPr>
        <p:txBody>
          <a:bodyPr tIns="108000" bIns="198000" anchor="b" anchorCtr="0">
            <a:noAutofit/>
          </a:bodyPr>
          <a:lstStyle>
            <a:lvl1pPr>
              <a:lnSpc>
                <a:spcPct val="100000"/>
              </a:lnSpc>
              <a:defRPr sz="2200" b="1">
                <a:latin typeface="+mn-lt"/>
              </a:defRPr>
            </a:lvl1pPr>
          </a:lstStyle>
          <a:p>
            <a:r>
              <a:rPr lang="de-DE" dirty="0" smtClean="0"/>
              <a:t>Titel der Folie durch Klicken hinzufügen </a:t>
            </a:r>
            <a:br>
              <a:rPr lang="de-DE" dirty="0" smtClean="0"/>
            </a:br>
            <a:r>
              <a:rPr lang="de-DE" dirty="0" smtClean="0"/>
              <a:t>(optimiert für 1-2 Zeilen)</a:t>
            </a:r>
            <a:endParaRPr lang="de-DE" dirty="0"/>
          </a:p>
        </p:txBody>
      </p:sp>
      <p:sp>
        <p:nvSpPr>
          <p:cNvPr id="3" name="Inhaltsplatzhalter 2"/>
          <p:cNvSpPr>
            <a:spLocks noGrp="1"/>
          </p:cNvSpPr>
          <p:nvPr>
            <p:ph idx="1" hasCustomPrompt="1"/>
          </p:nvPr>
        </p:nvSpPr>
        <p:spPr>
          <a:xfrm>
            <a:off x="540000" y="1548000"/>
            <a:ext cx="7524000" cy="4236850"/>
          </a:xfrm>
        </p:spPr>
        <p:txBody>
          <a:bodyPr lIns="0" tIns="0" rIns="0" bIns="0">
            <a:noAutofit/>
          </a:bodyPr>
          <a:lstStyle>
            <a:lvl1pPr>
              <a:lnSpc>
                <a:spcPct val="110000"/>
              </a:lnSpc>
              <a:spcBef>
                <a:spcPts val="1300"/>
              </a:spcBef>
              <a:defRPr lang="de-DE" sz="2000" b="0" i="0" u="none" strike="noStrike" baseline="0" smtClean="0"/>
            </a:lvl1pPr>
            <a:lvl2pPr>
              <a:lnSpc>
                <a:spcPct val="110000"/>
              </a:lnSpc>
              <a:spcBef>
                <a:spcPts val="499"/>
              </a:spcBef>
              <a:buSzPct val="100000"/>
              <a:defRPr sz="1800"/>
            </a:lvl2pPr>
            <a:lvl3pPr>
              <a:lnSpc>
                <a:spcPct val="110000"/>
              </a:lnSpc>
              <a:buSzPct val="100000"/>
              <a:defRPr sz="1800"/>
            </a:lvl3pPr>
          </a:lstStyle>
          <a:p>
            <a:pPr marL="288000" marR="0" lvl="0" indent="-288000" algn="l" defTabSz="914400" rtl="0" eaLnBrk="1" fontAlgn="auto" latinLnBrk="0" hangingPunct="1">
              <a:lnSpc>
                <a:spcPct val="110000"/>
              </a:lnSpc>
              <a:spcBef>
                <a:spcPts val="1300"/>
              </a:spcBef>
              <a:spcAft>
                <a:spcPts val="0"/>
              </a:spcAft>
              <a:buClr>
                <a:srgbClr val="003F7D"/>
              </a:buClr>
              <a:buSzPct val="80000"/>
              <a:buFont typeface="Wingdings" pitchFamily="2" charset="2"/>
              <a:buChar char="n"/>
              <a:tabLst/>
              <a:defRPr/>
            </a:pPr>
            <a:r>
              <a:rPr lang="de-DE" dirty="0" smtClean="0"/>
              <a:t>Inhalte durch Klicken hinzufügen</a:t>
            </a:r>
          </a:p>
          <a:p>
            <a:pPr lvl="1"/>
            <a:r>
              <a:rPr lang="de-DE" dirty="0" smtClean="0"/>
              <a:t>Zweite Ebene</a:t>
            </a:r>
          </a:p>
          <a:p>
            <a:pPr lvl="2"/>
            <a:r>
              <a:rPr lang="de-DE" dirty="0" smtClean="0"/>
              <a:t>Dritte Ebene</a:t>
            </a:r>
          </a:p>
        </p:txBody>
      </p:sp>
      <p:sp>
        <p:nvSpPr>
          <p:cNvPr id="5" name="Fußzeilenplatzhalter 4"/>
          <p:cNvSpPr>
            <a:spLocks noGrp="1"/>
          </p:cNvSpPr>
          <p:nvPr>
            <p:ph type="ftr" sz="quarter" idx="11"/>
          </p:nvPr>
        </p:nvSpPr>
        <p:spPr>
          <a:xfrm>
            <a:off x="0" y="6570000"/>
            <a:ext cx="8070850" cy="288000"/>
          </a:xfrm>
          <a:prstGeom prst="rect">
            <a:avLst/>
          </a:prstGeom>
        </p:spPr>
        <p:txBody>
          <a:bodyPr lIns="540000" rIns="360000" anchor="ctr" anchorCtr="0"/>
          <a:lstStyle>
            <a:lvl1pPr>
              <a:defRPr sz="1100">
                <a:solidFill>
                  <a:schemeClr val="bg1"/>
                </a:solidFill>
              </a:defRPr>
            </a:lvl1pPr>
          </a:lstStyle>
          <a:p>
            <a:r>
              <a:rPr lang="de-DE" smtClean="0"/>
              <a:t>Titel der Folie</a:t>
            </a:r>
            <a:endParaRPr lang="de-DE" dirty="0"/>
          </a:p>
        </p:txBody>
      </p:sp>
      <p:sp>
        <p:nvSpPr>
          <p:cNvPr id="6" name="Foliennummernplatzhalter 5"/>
          <p:cNvSpPr>
            <a:spLocks noGrp="1"/>
          </p:cNvSpPr>
          <p:nvPr>
            <p:ph type="sldNum" sz="quarter" idx="12"/>
          </p:nvPr>
        </p:nvSpPr>
        <p:spPr>
          <a:xfrm>
            <a:off x="8070850" y="6570000"/>
            <a:ext cx="1073150" cy="288000"/>
          </a:xfrm>
          <a:prstGeom prst="rect">
            <a:avLst/>
          </a:prstGeom>
          <a:solidFill>
            <a:srgbClr val="7D8DB7"/>
          </a:solidFill>
        </p:spPr>
        <p:txBody>
          <a:bodyPr anchor="ctr" anchorCtr="0"/>
          <a:lstStyle>
            <a:lvl1pPr algn="ctr">
              <a:defRPr sz="1100">
                <a:solidFill>
                  <a:schemeClr val="bg1"/>
                </a:solidFill>
              </a:defRPr>
            </a:lvl1pPr>
          </a:lstStyle>
          <a:p>
            <a:fld id="{DB08B385-C2E1-4AFC-A151-0C2E5C20BDB0}" type="slidenum">
              <a:rPr lang="de-DE" smtClean="0"/>
              <a:pPr/>
              <a:t>‹Nr.›</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sfolie mit Überschrift">
    <p:spTree>
      <p:nvGrpSpPr>
        <p:cNvPr id="1" name=""/>
        <p:cNvGrpSpPr/>
        <p:nvPr/>
      </p:nvGrpSpPr>
      <p:grpSpPr>
        <a:xfrm>
          <a:off x="0" y="0"/>
          <a:ext cx="0" cy="0"/>
          <a:chOff x="0" y="0"/>
          <a:chExt cx="0" cy="0"/>
        </a:xfrm>
      </p:grpSpPr>
      <p:sp>
        <p:nvSpPr>
          <p:cNvPr id="11" name="Rechteck 10"/>
          <p:cNvSpPr/>
          <p:nvPr userDrawn="1"/>
        </p:nvSpPr>
        <p:spPr>
          <a:xfrm>
            <a:off x="0" y="6570000"/>
            <a:ext cx="8070850" cy="288000"/>
          </a:xfrm>
          <a:prstGeom prst="rect">
            <a:avLst/>
          </a:prstGeom>
          <a:solidFill>
            <a:srgbClr val="003F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a:p>
        </p:txBody>
      </p:sp>
      <p:sp>
        <p:nvSpPr>
          <p:cNvPr id="10" name="Rechteck 9"/>
          <p:cNvSpPr/>
          <p:nvPr userDrawn="1"/>
        </p:nvSpPr>
        <p:spPr>
          <a:xfrm>
            <a:off x="8064000" y="6570000"/>
            <a:ext cx="1080000" cy="288000"/>
          </a:xfrm>
          <a:prstGeom prst="rect">
            <a:avLst/>
          </a:prstGeom>
          <a:solidFill>
            <a:srgbClr val="7D8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a:solidFill>
                <a:schemeClr val="bg1"/>
              </a:solidFill>
            </a:endParaRPr>
          </a:p>
        </p:txBody>
      </p:sp>
      <p:sp>
        <p:nvSpPr>
          <p:cNvPr id="2" name="Titel 1"/>
          <p:cNvSpPr>
            <a:spLocks noGrp="1"/>
          </p:cNvSpPr>
          <p:nvPr>
            <p:ph type="title" hasCustomPrompt="1"/>
          </p:nvPr>
        </p:nvSpPr>
        <p:spPr>
          <a:xfrm>
            <a:off x="-5806" y="0"/>
            <a:ext cx="8070850" cy="1080000"/>
          </a:xfrm>
        </p:spPr>
        <p:txBody>
          <a:bodyPr tIns="108000" bIns="198000" anchor="b" anchorCtr="0">
            <a:noAutofit/>
          </a:bodyPr>
          <a:lstStyle>
            <a:lvl1pPr>
              <a:lnSpc>
                <a:spcPct val="100000"/>
              </a:lnSpc>
              <a:defRPr sz="2200" b="1">
                <a:latin typeface="+mn-lt"/>
              </a:defRPr>
            </a:lvl1pPr>
          </a:lstStyle>
          <a:p>
            <a:r>
              <a:rPr lang="de-DE" dirty="0" smtClean="0"/>
              <a:t>Titel der Folie durch Klicken hinzufügen</a:t>
            </a:r>
            <a:br>
              <a:rPr lang="de-DE" dirty="0" smtClean="0"/>
            </a:br>
            <a:r>
              <a:rPr lang="de-DE" dirty="0" smtClean="0"/>
              <a:t>(optimiert für 1-2 Zeilen)</a:t>
            </a:r>
            <a:endParaRPr lang="de-DE" dirty="0"/>
          </a:p>
        </p:txBody>
      </p:sp>
      <p:sp>
        <p:nvSpPr>
          <p:cNvPr id="5" name="Fußzeilenplatzhalter 4"/>
          <p:cNvSpPr>
            <a:spLocks noGrp="1"/>
          </p:cNvSpPr>
          <p:nvPr>
            <p:ph type="ftr" sz="quarter" idx="11"/>
          </p:nvPr>
        </p:nvSpPr>
        <p:spPr>
          <a:xfrm>
            <a:off x="0" y="6570000"/>
            <a:ext cx="8070850" cy="288000"/>
          </a:xfrm>
          <a:prstGeom prst="rect">
            <a:avLst/>
          </a:prstGeom>
        </p:spPr>
        <p:txBody>
          <a:bodyPr lIns="540000" rIns="360000" anchor="ctr" anchorCtr="0"/>
          <a:lstStyle>
            <a:lvl1pPr>
              <a:defRPr sz="1100">
                <a:solidFill>
                  <a:schemeClr val="bg1"/>
                </a:solidFill>
              </a:defRPr>
            </a:lvl1pPr>
          </a:lstStyle>
          <a:p>
            <a:r>
              <a:rPr lang="de-DE" smtClean="0"/>
              <a:t>Titel der Folie</a:t>
            </a:r>
            <a:endParaRPr lang="de-DE" dirty="0"/>
          </a:p>
        </p:txBody>
      </p:sp>
      <p:sp>
        <p:nvSpPr>
          <p:cNvPr id="6" name="Foliennummernplatzhalter 5"/>
          <p:cNvSpPr>
            <a:spLocks noGrp="1"/>
          </p:cNvSpPr>
          <p:nvPr>
            <p:ph type="sldNum" sz="quarter" idx="12"/>
          </p:nvPr>
        </p:nvSpPr>
        <p:spPr>
          <a:xfrm>
            <a:off x="8070850" y="6570000"/>
            <a:ext cx="1073150" cy="288000"/>
          </a:xfrm>
          <a:prstGeom prst="rect">
            <a:avLst/>
          </a:prstGeom>
          <a:solidFill>
            <a:srgbClr val="7D8DB7"/>
          </a:solidFill>
        </p:spPr>
        <p:txBody>
          <a:bodyPr anchor="ctr" anchorCtr="0"/>
          <a:lstStyle>
            <a:lvl1pPr algn="ctr">
              <a:defRPr sz="1100">
                <a:solidFill>
                  <a:schemeClr val="bg1"/>
                </a:solidFill>
              </a:defRPr>
            </a:lvl1pPr>
          </a:lstStyle>
          <a:p>
            <a:fld id="{DB08B385-C2E1-4AFC-A151-0C2E5C20BDB0}" type="slidenum">
              <a:rPr lang="de-DE" smtClean="0"/>
              <a:pPr/>
              <a:t>‹Nr.›</a:t>
            </a:fld>
            <a:endParaRPr lang="de-DE" dirty="0"/>
          </a:p>
        </p:txBody>
      </p:sp>
      <p:sp>
        <p:nvSpPr>
          <p:cNvPr id="12" name="Inhaltsplatzhalter 2"/>
          <p:cNvSpPr>
            <a:spLocks noGrp="1"/>
          </p:cNvSpPr>
          <p:nvPr>
            <p:ph idx="14" hasCustomPrompt="1"/>
          </p:nvPr>
        </p:nvSpPr>
        <p:spPr>
          <a:xfrm>
            <a:off x="539750" y="2381249"/>
            <a:ext cx="7524000" cy="3403601"/>
          </a:xfrm>
        </p:spPr>
        <p:txBody>
          <a:bodyPr lIns="0" tIns="0" rIns="0" bIns="0">
            <a:noAutofit/>
          </a:bodyPr>
          <a:lstStyle>
            <a:lvl1pPr marL="288000" marR="0" indent="-288000" algn="l" defTabSz="914400" rtl="0" eaLnBrk="1" fontAlgn="auto" latinLnBrk="0" hangingPunct="1">
              <a:lnSpc>
                <a:spcPct val="110000"/>
              </a:lnSpc>
              <a:spcBef>
                <a:spcPts val="1300"/>
              </a:spcBef>
              <a:spcAft>
                <a:spcPts val="0"/>
              </a:spcAft>
              <a:buClr>
                <a:srgbClr val="003F7D"/>
              </a:buClr>
              <a:buSzPct val="80000"/>
              <a:buFont typeface="Wingdings" pitchFamily="2" charset="2"/>
              <a:buChar char="n"/>
              <a:tabLst/>
              <a:defRPr lang="de-DE" sz="2000" b="0" i="0" u="none" strike="noStrike"/>
            </a:lvl1pPr>
            <a:lvl2pPr>
              <a:lnSpc>
                <a:spcPct val="110000"/>
              </a:lnSpc>
              <a:spcBef>
                <a:spcPts val="499"/>
              </a:spcBef>
              <a:buSzPct val="100000"/>
              <a:defRPr sz="1800"/>
            </a:lvl2pPr>
            <a:lvl3pPr>
              <a:lnSpc>
                <a:spcPct val="110000"/>
              </a:lnSpc>
              <a:buSzPct val="100000"/>
              <a:defRPr sz="1800"/>
            </a:lvl3pPr>
          </a:lstStyle>
          <a:p>
            <a:pPr marL="288000" marR="0" lvl="0" indent="-288000" algn="l" defTabSz="914400" rtl="0" eaLnBrk="1" fontAlgn="auto" latinLnBrk="0" hangingPunct="1">
              <a:lnSpc>
                <a:spcPct val="110000"/>
              </a:lnSpc>
              <a:spcBef>
                <a:spcPts val="1300"/>
              </a:spcBef>
              <a:spcAft>
                <a:spcPts val="0"/>
              </a:spcAft>
              <a:buClr>
                <a:srgbClr val="003F7D"/>
              </a:buClr>
              <a:buSzPct val="80000"/>
              <a:buFont typeface="Wingdings" pitchFamily="2" charset="2"/>
              <a:buChar char="n"/>
              <a:tabLst/>
              <a:defRPr/>
            </a:pPr>
            <a:r>
              <a:rPr lang="de-DE" dirty="0" smtClean="0"/>
              <a:t>Inhalte durch Klicken hinzufügen</a:t>
            </a:r>
          </a:p>
          <a:p>
            <a:pPr lvl="1"/>
            <a:r>
              <a:rPr lang="de-DE" dirty="0" smtClean="0"/>
              <a:t>Zweite Ebene</a:t>
            </a:r>
          </a:p>
          <a:p>
            <a:pPr lvl="2"/>
            <a:r>
              <a:rPr lang="de-DE" dirty="0" smtClean="0"/>
              <a:t>Dritte Ebene</a:t>
            </a:r>
          </a:p>
        </p:txBody>
      </p:sp>
      <p:sp>
        <p:nvSpPr>
          <p:cNvPr id="17" name="Textplatzhalter 16"/>
          <p:cNvSpPr>
            <a:spLocks noGrp="1"/>
          </p:cNvSpPr>
          <p:nvPr>
            <p:ph type="body" sz="quarter" idx="15" hasCustomPrompt="1"/>
          </p:nvPr>
        </p:nvSpPr>
        <p:spPr>
          <a:xfrm>
            <a:off x="546100" y="1548000"/>
            <a:ext cx="7524750" cy="712800"/>
          </a:xfrm>
        </p:spPr>
        <p:txBody>
          <a:bodyPr>
            <a:normAutofit/>
          </a:bodyPr>
          <a:lstStyle>
            <a:lvl1pPr marL="0" indent="0">
              <a:lnSpc>
                <a:spcPct val="100000"/>
              </a:lnSpc>
              <a:spcBef>
                <a:spcPts val="0"/>
              </a:spcBef>
              <a:buFontTx/>
              <a:buNone/>
              <a:defRPr sz="2000" b="0" u="sng"/>
            </a:lvl1pPr>
          </a:lstStyle>
          <a:p>
            <a:pPr lvl="0"/>
            <a:r>
              <a:rPr lang="de-DE" dirty="0" smtClean="0"/>
              <a:t>Überschrift durch Klicken hinzufügen (optimiert für 1- 2 Zeilen)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dividualisierbare Folie">
    <p:spTree>
      <p:nvGrpSpPr>
        <p:cNvPr id="1" name=""/>
        <p:cNvGrpSpPr/>
        <p:nvPr/>
      </p:nvGrpSpPr>
      <p:grpSpPr>
        <a:xfrm>
          <a:off x="0" y="0"/>
          <a:ext cx="0" cy="0"/>
          <a:chOff x="0" y="0"/>
          <a:chExt cx="0" cy="0"/>
        </a:xfrm>
      </p:grpSpPr>
      <p:sp>
        <p:nvSpPr>
          <p:cNvPr id="11" name="Rechteck 10"/>
          <p:cNvSpPr/>
          <p:nvPr userDrawn="1"/>
        </p:nvSpPr>
        <p:spPr>
          <a:xfrm>
            <a:off x="0" y="6570000"/>
            <a:ext cx="8070850" cy="288000"/>
          </a:xfrm>
          <a:prstGeom prst="rect">
            <a:avLst/>
          </a:prstGeom>
          <a:solidFill>
            <a:srgbClr val="003F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a:p>
        </p:txBody>
      </p:sp>
      <p:sp>
        <p:nvSpPr>
          <p:cNvPr id="10" name="Rechteck 9"/>
          <p:cNvSpPr/>
          <p:nvPr userDrawn="1"/>
        </p:nvSpPr>
        <p:spPr>
          <a:xfrm>
            <a:off x="8064000" y="6570000"/>
            <a:ext cx="1080000" cy="288000"/>
          </a:xfrm>
          <a:prstGeom prst="rect">
            <a:avLst/>
          </a:prstGeom>
          <a:solidFill>
            <a:srgbClr val="7D8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a:solidFill>
                <a:schemeClr val="bg1"/>
              </a:solidFill>
            </a:endParaRPr>
          </a:p>
        </p:txBody>
      </p:sp>
      <p:sp>
        <p:nvSpPr>
          <p:cNvPr id="2" name="Titel 1"/>
          <p:cNvSpPr>
            <a:spLocks noGrp="1"/>
          </p:cNvSpPr>
          <p:nvPr>
            <p:ph type="title" hasCustomPrompt="1"/>
          </p:nvPr>
        </p:nvSpPr>
        <p:spPr>
          <a:xfrm>
            <a:off x="-5806" y="0"/>
            <a:ext cx="8070850" cy="1080000"/>
          </a:xfrm>
        </p:spPr>
        <p:txBody>
          <a:bodyPr tIns="108000" bIns="198000" anchor="b" anchorCtr="0">
            <a:noAutofit/>
          </a:bodyPr>
          <a:lstStyle>
            <a:lvl1pPr>
              <a:lnSpc>
                <a:spcPct val="100000"/>
              </a:lnSpc>
              <a:defRPr sz="2200" b="1">
                <a:latin typeface="+mn-lt"/>
              </a:defRPr>
            </a:lvl1pPr>
          </a:lstStyle>
          <a:p>
            <a:r>
              <a:rPr lang="de-DE" dirty="0" smtClean="0"/>
              <a:t>Titel der Folie durch Klicken hinzufügen</a:t>
            </a:r>
            <a:br>
              <a:rPr lang="de-DE" dirty="0" smtClean="0"/>
            </a:br>
            <a:r>
              <a:rPr lang="de-DE" dirty="0" smtClean="0"/>
              <a:t>(optimiert für 1-2 Zeilen)</a:t>
            </a:r>
            <a:endParaRPr lang="de-DE" dirty="0"/>
          </a:p>
        </p:txBody>
      </p:sp>
      <p:sp>
        <p:nvSpPr>
          <p:cNvPr id="5" name="Fußzeilenplatzhalter 4"/>
          <p:cNvSpPr>
            <a:spLocks noGrp="1"/>
          </p:cNvSpPr>
          <p:nvPr>
            <p:ph type="ftr" sz="quarter" idx="11"/>
          </p:nvPr>
        </p:nvSpPr>
        <p:spPr>
          <a:xfrm>
            <a:off x="0" y="6570000"/>
            <a:ext cx="8070850" cy="288000"/>
          </a:xfrm>
          <a:prstGeom prst="rect">
            <a:avLst/>
          </a:prstGeom>
        </p:spPr>
        <p:txBody>
          <a:bodyPr lIns="540000" rIns="360000" anchor="ctr" anchorCtr="0"/>
          <a:lstStyle>
            <a:lvl1pPr>
              <a:defRPr sz="1100">
                <a:solidFill>
                  <a:schemeClr val="bg1"/>
                </a:solidFill>
              </a:defRPr>
            </a:lvl1pPr>
          </a:lstStyle>
          <a:p>
            <a:r>
              <a:rPr lang="de-DE" smtClean="0"/>
              <a:t>Titel der Folie</a:t>
            </a:r>
            <a:endParaRPr lang="de-DE" dirty="0"/>
          </a:p>
        </p:txBody>
      </p:sp>
      <p:sp>
        <p:nvSpPr>
          <p:cNvPr id="6" name="Foliennummernplatzhalter 5"/>
          <p:cNvSpPr>
            <a:spLocks noGrp="1"/>
          </p:cNvSpPr>
          <p:nvPr>
            <p:ph type="sldNum" sz="quarter" idx="12"/>
          </p:nvPr>
        </p:nvSpPr>
        <p:spPr>
          <a:xfrm>
            <a:off x="8070850" y="6570000"/>
            <a:ext cx="1073150" cy="288000"/>
          </a:xfrm>
          <a:prstGeom prst="rect">
            <a:avLst/>
          </a:prstGeom>
          <a:solidFill>
            <a:srgbClr val="7D8DB7"/>
          </a:solidFill>
        </p:spPr>
        <p:txBody>
          <a:bodyPr anchor="ctr" anchorCtr="0"/>
          <a:lstStyle>
            <a:lvl1pPr algn="ctr">
              <a:defRPr sz="1100">
                <a:solidFill>
                  <a:schemeClr val="bg1"/>
                </a:solidFill>
              </a:defRPr>
            </a:lvl1pPr>
          </a:lstStyle>
          <a:p>
            <a:fld id="{DB08B385-C2E1-4AFC-A151-0C2E5C20BDB0}" type="slidenum">
              <a:rPr lang="de-DE" smtClean="0"/>
              <a:pPr/>
              <a:t>‹Nr.›</a:t>
            </a:fld>
            <a:endParaRPr lang="de-DE" dirty="0"/>
          </a:p>
        </p:txBody>
      </p:sp>
      <p:sp>
        <p:nvSpPr>
          <p:cNvPr id="12" name="Inhaltsplatzhalter 2"/>
          <p:cNvSpPr>
            <a:spLocks noGrp="1"/>
          </p:cNvSpPr>
          <p:nvPr>
            <p:ph idx="14" hasCustomPrompt="1"/>
          </p:nvPr>
        </p:nvSpPr>
        <p:spPr>
          <a:xfrm>
            <a:off x="539749" y="1565275"/>
            <a:ext cx="3600000" cy="1980000"/>
          </a:xfrm>
        </p:spPr>
        <p:txBody>
          <a:bodyPr lIns="0" tIns="0" rIns="0" bIns="0">
            <a:noAutofit/>
          </a:bodyPr>
          <a:lstStyle>
            <a:lvl1pPr marL="288000" marR="0" indent="-288000" algn="l" defTabSz="914400" rtl="0" eaLnBrk="1" fontAlgn="auto" latinLnBrk="0" hangingPunct="1">
              <a:lnSpc>
                <a:spcPct val="110000"/>
              </a:lnSpc>
              <a:spcBef>
                <a:spcPts val="1300"/>
              </a:spcBef>
              <a:spcAft>
                <a:spcPts val="0"/>
              </a:spcAft>
              <a:buClr>
                <a:srgbClr val="003F7D"/>
              </a:buClr>
              <a:buSzPct val="80000"/>
              <a:buFont typeface="Wingdings" pitchFamily="2" charset="2"/>
              <a:buChar char="n"/>
              <a:tabLst/>
              <a:defRPr lang="de-DE" sz="2000" b="0" i="0" u="none" strike="noStrike"/>
            </a:lvl1pPr>
            <a:lvl2pPr>
              <a:lnSpc>
                <a:spcPct val="110000"/>
              </a:lnSpc>
              <a:spcBef>
                <a:spcPts val="499"/>
              </a:spcBef>
              <a:buSzPct val="100000"/>
              <a:defRPr sz="1800"/>
            </a:lvl2pPr>
            <a:lvl3pPr>
              <a:lnSpc>
                <a:spcPct val="110000"/>
              </a:lnSpc>
              <a:buSzPct val="100000"/>
              <a:defRPr sz="1800"/>
            </a:lvl3pPr>
          </a:lstStyle>
          <a:p>
            <a:pPr marL="288000" marR="0" lvl="0" indent="-288000" algn="l" defTabSz="914400" rtl="0" eaLnBrk="1" fontAlgn="auto" latinLnBrk="0" hangingPunct="1">
              <a:lnSpc>
                <a:spcPct val="110000"/>
              </a:lnSpc>
              <a:spcBef>
                <a:spcPts val="1300"/>
              </a:spcBef>
              <a:spcAft>
                <a:spcPts val="0"/>
              </a:spcAft>
              <a:buClr>
                <a:srgbClr val="003F7D"/>
              </a:buClr>
              <a:buSzPct val="80000"/>
              <a:buFont typeface="Wingdings" pitchFamily="2" charset="2"/>
              <a:buChar char="n"/>
              <a:tabLst/>
              <a:defRPr/>
            </a:pPr>
            <a:r>
              <a:rPr lang="de-DE" dirty="0" smtClean="0"/>
              <a:t>Inhalte durch Klicken hinzufügen</a:t>
            </a:r>
          </a:p>
          <a:p>
            <a:pPr lvl="1"/>
            <a:r>
              <a:rPr lang="de-DE" dirty="0" smtClean="0"/>
              <a:t>Zweite Ebene</a:t>
            </a:r>
          </a:p>
          <a:p>
            <a:pPr lvl="2"/>
            <a:r>
              <a:rPr lang="de-DE" dirty="0" smtClean="0"/>
              <a:t>Dritte Ebene</a:t>
            </a:r>
          </a:p>
        </p:txBody>
      </p:sp>
      <p:sp>
        <p:nvSpPr>
          <p:cNvPr id="13" name="Inhaltsplatzhalter 2"/>
          <p:cNvSpPr>
            <a:spLocks noGrp="1"/>
          </p:cNvSpPr>
          <p:nvPr>
            <p:ph idx="16" hasCustomPrompt="1"/>
          </p:nvPr>
        </p:nvSpPr>
        <p:spPr>
          <a:xfrm>
            <a:off x="4464000" y="1565274"/>
            <a:ext cx="3600000" cy="1980000"/>
          </a:xfrm>
        </p:spPr>
        <p:txBody>
          <a:bodyPr lIns="0" tIns="0" rIns="0" bIns="0">
            <a:noAutofit/>
          </a:bodyPr>
          <a:lstStyle>
            <a:lvl1pPr marL="288000" marR="0" indent="-288000" algn="l" defTabSz="914400" rtl="0" eaLnBrk="1" fontAlgn="auto" latinLnBrk="0" hangingPunct="1">
              <a:lnSpc>
                <a:spcPct val="110000"/>
              </a:lnSpc>
              <a:spcBef>
                <a:spcPts val="1300"/>
              </a:spcBef>
              <a:spcAft>
                <a:spcPts val="0"/>
              </a:spcAft>
              <a:buClr>
                <a:srgbClr val="003F7D"/>
              </a:buClr>
              <a:buSzPct val="80000"/>
              <a:buFont typeface="Wingdings" pitchFamily="2" charset="2"/>
              <a:buChar char="n"/>
              <a:tabLst/>
              <a:defRPr lang="de-DE" sz="2000" b="0" i="0" u="none" strike="noStrike"/>
            </a:lvl1pPr>
            <a:lvl2pPr>
              <a:lnSpc>
                <a:spcPct val="110000"/>
              </a:lnSpc>
              <a:spcBef>
                <a:spcPts val="499"/>
              </a:spcBef>
              <a:buSzPct val="100000"/>
              <a:defRPr sz="1800"/>
            </a:lvl2pPr>
            <a:lvl3pPr>
              <a:lnSpc>
                <a:spcPct val="110000"/>
              </a:lnSpc>
              <a:buSzPct val="100000"/>
              <a:defRPr sz="1800"/>
            </a:lvl3pPr>
          </a:lstStyle>
          <a:p>
            <a:pPr marL="288000" marR="0" lvl="0" indent="-288000" algn="l" defTabSz="914400" rtl="0" eaLnBrk="1" fontAlgn="auto" latinLnBrk="0" hangingPunct="1">
              <a:lnSpc>
                <a:spcPct val="110000"/>
              </a:lnSpc>
              <a:spcBef>
                <a:spcPts val="1300"/>
              </a:spcBef>
              <a:spcAft>
                <a:spcPts val="0"/>
              </a:spcAft>
              <a:buClr>
                <a:srgbClr val="003F7D"/>
              </a:buClr>
              <a:buSzPct val="80000"/>
              <a:buFont typeface="Wingdings" pitchFamily="2" charset="2"/>
              <a:buChar char="n"/>
              <a:tabLst/>
              <a:defRPr/>
            </a:pPr>
            <a:r>
              <a:rPr lang="de-DE" dirty="0" smtClean="0"/>
              <a:t>Inhalte durch Klicken hinzufügen</a:t>
            </a:r>
          </a:p>
          <a:p>
            <a:pPr lvl="1"/>
            <a:r>
              <a:rPr lang="de-DE" dirty="0" smtClean="0"/>
              <a:t>Zweite Ebene</a:t>
            </a:r>
          </a:p>
          <a:p>
            <a:pPr lvl="2"/>
            <a:r>
              <a:rPr lang="de-DE" dirty="0" smtClean="0"/>
              <a:t>Dritte Ebene</a:t>
            </a:r>
          </a:p>
        </p:txBody>
      </p:sp>
      <p:sp>
        <p:nvSpPr>
          <p:cNvPr id="15" name="Inhaltsplatzhalter 2"/>
          <p:cNvSpPr>
            <a:spLocks noGrp="1"/>
          </p:cNvSpPr>
          <p:nvPr>
            <p:ph idx="17" hasCustomPrompt="1"/>
          </p:nvPr>
        </p:nvSpPr>
        <p:spPr>
          <a:xfrm>
            <a:off x="4464000" y="3804850"/>
            <a:ext cx="3600000" cy="1980000"/>
          </a:xfrm>
        </p:spPr>
        <p:txBody>
          <a:bodyPr lIns="0" tIns="0" rIns="0" bIns="0">
            <a:noAutofit/>
          </a:bodyPr>
          <a:lstStyle>
            <a:lvl1pPr marL="288000" marR="0" indent="-288000" algn="l" defTabSz="914400" rtl="0" eaLnBrk="1" fontAlgn="auto" latinLnBrk="0" hangingPunct="1">
              <a:lnSpc>
                <a:spcPct val="110000"/>
              </a:lnSpc>
              <a:spcBef>
                <a:spcPts val="1300"/>
              </a:spcBef>
              <a:spcAft>
                <a:spcPts val="0"/>
              </a:spcAft>
              <a:buClr>
                <a:srgbClr val="003F7D"/>
              </a:buClr>
              <a:buSzPct val="80000"/>
              <a:buFont typeface="Wingdings" pitchFamily="2" charset="2"/>
              <a:buChar char="n"/>
              <a:tabLst/>
              <a:defRPr lang="de-DE" sz="2000" b="0" i="0" u="none" strike="noStrike"/>
            </a:lvl1pPr>
            <a:lvl2pPr>
              <a:lnSpc>
                <a:spcPct val="110000"/>
              </a:lnSpc>
              <a:spcBef>
                <a:spcPts val="499"/>
              </a:spcBef>
              <a:buSzPct val="100000"/>
              <a:defRPr sz="1800"/>
            </a:lvl2pPr>
            <a:lvl3pPr>
              <a:lnSpc>
                <a:spcPct val="110000"/>
              </a:lnSpc>
              <a:buSzPct val="100000"/>
              <a:defRPr sz="1800"/>
            </a:lvl3pPr>
          </a:lstStyle>
          <a:p>
            <a:pPr marL="288000" marR="0" lvl="0" indent="-288000" algn="l" defTabSz="914400" rtl="0" eaLnBrk="1" fontAlgn="auto" latinLnBrk="0" hangingPunct="1">
              <a:lnSpc>
                <a:spcPct val="110000"/>
              </a:lnSpc>
              <a:spcBef>
                <a:spcPts val="1300"/>
              </a:spcBef>
              <a:spcAft>
                <a:spcPts val="0"/>
              </a:spcAft>
              <a:buClr>
                <a:srgbClr val="003F7D"/>
              </a:buClr>
              <a:buSzPct val="80000"/>
              <a:buFont typeface="Wingdings" pitchFamily="2" charset="2"/>
              <a:buChar char="n"/>
              <a:tabLst/>
              <a:defRPr/>
            </a:pPr>
            <a:r>
              <a:rPr lang="de-DE" dirty="0" smtClean="0"/>
              <a:t>Inhalte durch Klicken hinzufügen</a:t>
            </a:r>
          </a:p>
          <a:p>
            <a:pPr lvl="1"/>
            <a:r>
              <a:rPr lang="de-DE" dirty="0" smtClean="0"/>
              <a:t>Zweite Ebene</a:t>
            </a:r>
          </a:p>
          <a:p>
            <a:pPr lvl="2"/>
            <a:r>
              <a:rPr lang="de-DE" dirty="0" smtClean="0"/>
              <a:t>Dritte Ebene</a:t>
            </a:r>
          </a:p>
        </p:txBody>
      </p:sp>
      <p:sp>
        <p:nvSpPr>
          <p:cNvPr id="16" name="Inhaltsplatzhalter 2"/>
          <p:cNvSpPr>
            <a:spLocks noGrp="1"/>
          </p:cNvSpPr>
          <p:nvPr>
            <p:ph idx="18" hasCustomPrompt="1"/>
          </p:nvPr>
        </p:nvSpPr>
        <p:spPr>
          <a:xfrm>
            <a:off x="555625" y="3804850"/>
            <a:ext cx="3600000" cy="1980000"/>
          </a:xfrm>
        </p:spPr>
        <p:txBody>
          <a:bodyPr lIns="0" tIns="0" rIns="0" bIns="0">
            <a:noAutofit/>
          </a:bodyPr>
          <a:lstStyle>
            <a:lvl1pPr marL="288000" marR="0" indent="-288000" algn="l" defTabSz="914400" rtl="0" eaLnBrk="1" fontAlgn="auto" latinLnBrk="0" hangingPunct="1">
              <a:lnSpc>
                <a:spcPct val="110000"/>
              </a:lnSpc>
              <a:spcBef>
                <a:spcPts val="1300"/>
              </a:spcBef>
              <a:spcAft>
                <a:spcPts val="0"/>
              </a:spcAft>
              <a:buClr>
                <a:srgbClr val="003F7D"/>
              </a:buClr>
              <a:buSzPct val="80000"/>
              <a:buFont typeface="Wingdings" pitchFamily="2" charset="2"/>
              <a:buChar char="n"/>
              <a:tabLst/>
              <a:defRPr lang="de-DE" sz="2000" b="0" i="0" u="none" strike="noStrike"/>
            </a:lvl1pPr>
            <a:lvl2pPr>
              <a:lnSpc>
                <a:spcPct val="110000"/>
              </a:lnSpc>
              <a:spcBef>
                <a:spcPts val="499"/>
              </a:spcBef>
              <a:buSzPct val="100000"/>
              <a:defRPr sz="1800"/>
            </a:lvl2pPr>
            <a:lvl3pPr>
              <a:lnSpc>
                <a:spcPct val="110000"/>
              </a:lnSpc>
              <a:buSzPct val="100000"/>
              <a:defRPr sz="1800"/>
            </a:lvl3pPr>
          </a:lstStyle>
          <a:p>
            <a:pPr marL="288000" marR="0" lvl="0" indent="-288000" algn="l" defTabSz="914400" rtl="0" eaLnBrk="1" fontAlgn="auto" latinLnBrk="0" hangingPunct="1">
              <a:lnSpc>
                <a:spcPct val="110000"/>
              </a:lnSpc>
              <a:spcBef>
                <a:spcPts val="1300"/>
              </a:spcBef>
              <a:spcAft>
                <a:spcPts val="0"/>
              </a:spcAft>
              <a:buClr>
                <a:srgbClr val="003F7D"/>
              </a:buClr>
              <a:buSzPct val="80000"/>
              <a:buFont typeface="Wingdings" pitchFamily="2" charset="2"/>
              <a:buChar char="n"/>
              <a:tabLst/>
              <a:defRPr/>
            </a:pPr>
            <a:r>
              <a:rPr lang="de-DE" dirty="0" smtClean="0"/>
              <a:t>Inhalte durch Klicken hinzufügen</a:t>
            </a:r>
          </a:p>
          <a:p>
            <a:pPr lvl="1"/>
            <a:r>
              <a:rPr lang="de-DE" dirty="0" smtClean="0"/>
              <a:t>Zweite Ebene</a:t>
            </a:r>
          </a:p>
          <a:p>
            <a:pPr lvl="2"/>
            <a:r>
              <a:rPr lang="de-DE" dirty="0" smtClean="0"/>
              <a:t>Dritte Ebene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5" name="Textfeld 4"/>
          <p:cNvSpPr txBox="1"/>
          <p:nvPr userDrawn="1"/>
        </p:nvSpPr>
        <p:spPr>
          <a:xfrm>
            <a:off x="8064000" y="6572250"/>
            <a:ext cx="1080000" cy="285750"/>
          </a:xfrm>
          <a:prstGeom prst="rect">
            <a:avLst/>
          </a:prstGeom>
          <a:solidFill>
            <a:srgbClr val="647AA9"/>
          </a:solidFill>
        </p:spPr>
        <p:txBody>
          <a:bodyPr wrap="square" lIns="0" tIns="0" rIns="0" bIns="0" rtlCol="0" anchor="ctr" anchorCtr="0">
            <a:noAutofit/>
          </a:bodyPr>
          <a:lstStyle/>
          <a:p>
            <a:pPr algn="ctr"/>
            <a:r>
              <a:rPr lang="de-DE" sz="1100" b="1" spc="50" baseline="0" dirty="0" smtClean="0">
                <a:solidFill>
                  <a:schemeClr val="bg1"/>
                </a:solidFill>
              </a:rPr>
              <a:t>www.iab.de</a:t>
            </a:r>
            <a:endParaRPr lang="de-DE" sz="1100" b="1" spc="50" baseline="0" dirty="0">
              <a:solidFill>
                <a:schemeClr val="bg1"/>
              </a:solidFill>
            </a:endParaRPr>
          </a:p>
        </p:txBody>
      </p:sp>
      <p:sp>
        <p:nvSpPr>
          <p:cNvPr id="17" name="Rechteck 16"/>
          <p:cNvSpPr/>
          <p:nvPr userDrawn="1"/>
        </p:nvSpPr>
        <p:spPr>
          <a:xfrm>
            <a:off x="0" y="6572250"/>
            <a:ext cx="8064000" cy="288000"/>
          </a:xfrm>
          <a:prstGeom prst="rect">
            <a:avLst/>
          </a:prstGeom>
          <a:solidFill>
            <a:srgbClr val="003F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platzhalter 21"/>
          <p:cNvSpPr>
            <a:spLocks noGrp="1"/>
          </p:cNvSpPr>
          <p:nvPr>
            <p:ph type="body" sz="quarter" idx="13" hasCustomPrompt="1"/>
          </p:nvPr>
        </p:nvSpPr>
        <p:spPr>
          <a:xfrm>
            <a:off x="540000" y="2850699"/>
            <a:ext cx="7524250" cy="2934149"/>
          </a:xfrm>
          <a:solidFill>
            <a:srgbClr val="E4E6F0"/>
          </a:solidFill>
        </p:spPr>
        <p:txBody>
          <a:bodyPr lIns="360000" tIns="0" rIns="360000" bIns="720000">
            <a:normAutofit/>
          </a:bodyPr>
          <a:lstStyle>
            <a:lvl1pPr marL="0" indent="0">
              <a:spcBef>
                <a:spcPts val="0"/>
              </a:spcBef>
              <a:buFontTx/>
              <a:buNone/>
              <a:defRPr sz="2000"/>
            </a:lvl1pPr>
            <a:lvl2pPr>
              <a:defRPr sz="2000"/>
            </a:lvl2pPr>
            <a:lvl3pPr>
              <a:defRPr sz="2000"/>
            </a:lvl3pPr>
            <a:lvl4pPr>
              <a:defRPr sz="2000"/>
            </a:lvl4pPr>
            <a:lvl5pPr>
              <a:defRPr sz="2000"/>
            </a:lvl5pPr>
          </a:lstStyle>
          <a:p>
            <a:pPr lvl="0"/>
            <a:r>
              <a:rPr lang="de-DE" dirty="0" smtClean="0"/>
              <a:t>Name </a:t>
            </a:r>
            <a:br>
              <a:rPr lang="de-DE" dirty="0" smtClean="0"/>
            </a:br>
            <a:r>
              <a:rPr lang="de-DE" dirty="0" smtClean="0"/>
              <a:t>und E-Mail-Adresse </a:t>
            </a:r>
            <a:br>
              <a:rPr lang="de-DE" dirty="0" smtClean="0"/>
            </a:br>
            <a:r>
              <a:rPr lang="de-DE" dirty="0" smtClean="0"/>
              <a:t>durch Klicken hinzufügen</a:t>
            </a:r>
          </a:p>
        </p:txBody>
      </p:sp>
      <p:sp>
        <p:nvSpPr>
          <p:cNvPr id="8" name="Textplatzhalter 7"/>
          <p:cNvSpPr>
            <a:spLocks noGrp="1"/>
          </p:cNvSpPr>
          <p:nvPr>
            <p:ph type="body" sz="quarter" idx="14" hasCustomPrompt="1"/>
          </p:nvPr>
        </p:nvSpPr>
        <p:spPr>
          <a:xfrm>
            <a:off x="540000" y="1079499"/>
            <a:ext cx="7524000" cy="1771200"/>
          </a:xfrm>
          <a:solidFill>
            <a:srgbClr val="E4E6F0"/>
          </a:solidFill>
        </p:spPr>
        <p:txBody>
          <a:bodyPr lIns="360000" tIns="648000" rIns="360000" bIns="180000" anchor="ctr" anchorCtr="0"/>
          <a:lstStyle>
            <a:lvl1pPr marL="0" marR="0" indent="0" algn="l" defTabSz="914400" rtl="0" eaLnBrk="1" fontAlgn="auto" latinLnBrk="0" hangingPunct="1">
              <a:lnSpc>
                <a:spcPct val="110000"/>
              </a:lnSpc>
              <a:spcBef>
                <a:spcPts val="0"/>
              </a:spcBef>
              <a:spcAft>
                <a:spcPts val="0"/>
              </a:spcAft>
              <a:buClr>
                <a:srgbClr val="003F7D"/>
              </a:buClr>
              <a:buSzPct val="80000"/>
              <a:buFont typeface="Wingdings" pitchFamily="2" charset="2"/>
              <a:buNone/>
              <a:tabLst/>
              <a:defRPr sz="2200" b="1" baseline="0"/>
            </a:lvl1pPr>
          </a:lstStyle>
          <a:p>
            <a:pPr lvl="0"/>
            <a:r>
              <a:rPr lang="de-DE" dirty="0" smtClean="0"/>
              <a:t>Eventuell Schlusswort durch Klicken hinzufügen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a:lvl1p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lvl1pPr>
              <a:defRPr sz="2000"/>
            </a:lvl1pPr>
            <a:lvl2pPr>
              <a:defRPr sz="1800"/>
            </a:lvl2pPr>
            <a:lvl3pPr>
              <a:defRPr sz="1600"/>
            </a:lvl3pPr>
            <a:lvl4pPr>
              <a:defRPr sz="1600"/>
            </a:lvl4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Foliennummernplatzhalter 3"/>
          <p:cNvSpPr>
            <a:spLocks noGrp="1"/>
          </p:cNvSpPr>
          <p:nvPr>
            <p:ph type="sldNum" sz="quarter" idx="10"/>
          </p:nvPr>
        </p:nvSpPr>
        <p:spPr>
          <a:xfrm>
            <a:off x="8811358" y="6497638"/>
            <a:ext cx="332642" cy="360362"/>
          </a:xfrm>
          <a:prstGeom prst="rect">
            <a:avLst/>
          </a:prstGeom>
        </p:spPr>
        <p:txBody>
          <a:bodyPr/>
          <a:lstStyle>
            <a:lvl1pPr>
              <a:defRPr/>
            </a:lvl1pPr>
          </a:lstStyle>
          <a:p>
            <a:fld id="{8FCDA9AA-D926-440C-8255-7EE26D7D336D}" type="slidenum">
              <a:rPr lang="de-DE"/>
              <a:pPr/>
              <a:t>‹Nr.›</a:t>
            </a:fld>
            <a:endParaRPr lang="de-DE"/>
          </a:p>
        </p:txBody>
      </p:sp>
    </p:spTree>
    <p:extLst>
      <p:ext uri="{BB962C8B-B14F-4D97-AF65-F5344CB8AC3E}">
        <p14:creationId xmlns:p14="http://schemas.microsoft.com/office/powerpoint/2010/main" val="2774340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1_Titelfolie">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0" y="1438276"/>
            <a:ext cx="9144000" cy="1439863"/>
          </a:xfrm>
          <a:solidFill>
            <a:srgbClr val="003F7D"/>
          </a:solidFill>
        </p:spPr>
        <p:txBody>
          <a:bodyPr/>
          <a:lstStyle>
            <a:lvl1pPr marL="628650">
              <a:defRPr sz="3500">
                <a:solidFill>
                  <a:srgbClr val="FFFFFF"/>
                </a:solidFill>
              </a:defRPr>
            </a:lvl1pPr>
          </a:lstStyle>
          <a:p>
            <a:r>
              <a:rPr lang="de-DE"/>
              <a:t>Titelmasterformat durch Klicken bearbeiten</a:t>
            </a:r>
          </a:p>
        </p:txBody>
      </p:sp>
      <p:sp>
        <p:nvSpPr>
          <p:cNvPr id="9219" name="Rectangle 3"/>
          <p:cNvSpPr>
            <a:spLocks noGrp="1" noChangeArrowheads="1"/>
          </p:cNvSpPr>
          <p:nvPr>
            <p:ph type="subTitle" idx="1"/>
          </p:nvPr>
        </p:nvSpPr>
        <p:spPr>
          <a:xfrm>
            <a:off x="580293" y="3471864"/>
            <a:ext cx="7769469" cy="2706687"/>
          </a:xfrm>
        </p:spPr>
        <p:txBody>
          <a:bodyPr/>
          <a:lstStyle>
            <a:lvl1pPr marL="0" indent="0">
              <a:buFont typeface="Wingdings" pitchFamily="2" charset="2"/>
              <a:buNone/>
              <a:defRPr/>
            </a:lvl1pPr>
          </a:lstStyle>
          <a:p>
            <a:r>
              <a:rPr lang="de-DE"/>
              <a:t>Formatvorlage des Untertitelmasters durch Klicken bearbeiten</a:t>
            </a:r>
          </a:p>
        </p:txBody>
      </p:sp>
      <p:sp>
        <p:nvSpPr>
          <p:cNvPr id="9221" name="Rectangle 5"/>
          <p:cNvSpPr>
            <a:spLocks noGrp="1" noChangeArrowheads="1"/>
          </p:cNvSpPr>
          <p:nvPr>
            <p:ph type="sldNum" sz="quarter" idx="4"/>
          </p:nvPr>
        </p:nvSpPr>
        <p:spPr>
          <a:xfrm>
            <a:off x="8604738" y="6318250"/>
            <a:ext cx="539262" cy="539750"/>
          </a:xfrm>
          <a:prstGeom prst="rect">
            <a:avLst/>
          </a:prstGeom>
        </p:spPr>
        <p:txBody>
          <a:bodyPr/>
          <a:lstStyle>
            <a:lvl1pPr>
              <a:defRPr sz="1400"/>
            </a:lvl1pPr>
          </a:lstStyle>
          <a:p>
            <a:fld id="{066069BC-C662-45F2-8AEC-C2EB62B3BD3C}" type="slidenum">
              <a:rPr lang="de-DE"/>
              <a:pPr/>
              <a:t>‹Nr.›</a:t>
            </a:fld>
            <a:endParaRPr lang="de-DE"/>
          </a:p>
        </p:txBody>
      </p:sp>
      <p:sp>
        <p:nvSpPr>
          <p:cNvPr id="9230" name="Text Box 14"/>
          <p:cNvSpPr txBox="1">
            <a:spLocks noChangeArrowheads="1"/>
          </p:cNvSpPr>
          <p:nvPr userDrawn="1"/>
        </p:nvSpPr>
        <p:spPr bwMode="auto">
          <a:xfrm>
            <a:off x="0" y="2878139"/>
            <a:ext cx="663820" cy="719137"/>
          </a:xfrm>
          <a:prstGeom prst="rect">
            <a:avLst/>
          </a:prstGeom>
          <a:solidFill>
            <a:srgbClr val="FBBA00"/>
          </a:solidFill>
          <a:ln w="9525">
            <a:noFill/>
            <a:miter lim="800000"/>
            <a:headEnd/>
            <a:tailEnd/>
          </a:ln>
          <a:effectLst/>
        </p:spPr>
        <p:txBody>
          <a:bodyPr/>
          <a:lstStyle/>
          <a:p>
            <a:pPr>
              <a:spcBef>
                <a:spcPct val="50000"/>
              </a:spcBef>
            </a:pPr>
            <a:endParaRPr lang="de-DE"/>
          </a:p>
        </p:txBody>
      </p:sp>
      <p:pic>
        <p:nvPicPr>
          <p:cNvPr id="9231" name="Picture 15" descr="LOGO-IAB_1"/>
          <p:cNvPicPr>
            <a:picLocks noChangeAspect="1" noChangeArrowheads="1"/>
          </p:cNvPicPr>
          <p:nvPr userDrawn="1"/>
        </p:nvPicPr>
        <p:blipFill>
          <a:blip r:embed="rId2" cstate="print"/>
          <a:srcRect/>
          <a:stretch>
            <a:fillRect/>
          </a:stretch>
        </p:blipFill>
        <p:spPr bwMode="auto">
          <a:xfrm>
            <a:off x="7051001" y="1"/>
            <a:ext cx="2092998" cy="1088070"/>
          </a:xfrm>
          <a:prstGeom prst="rect">
            <a:avLst/>
          </a:prstGeom>
          <a:noFill/>
        </p:spPr>
      </p:pic>
      <p:sp>
        <p:nvSpPr>
          <p:cNvPr id="9232" name="Text Box 16"/>
          <p:cNvSpPr txBox="1">
            <a:spLocks noChangeArrowheads="1"/>
          </p:cNvSpPr>
          <p:nvPr userDrawn="1"/>
        </p:nvSpPr>
        <p:spPr bwMode="auto">
          <a:xfrm>
            <a:off x="7816362" y="1438276"/>
            <a:ext cx="1329104" cy="1439863"/>
          </a:xfrm>
          <a:prstGeom prst="rect">
            <a:avLst/>
          </a:prstGeom>
          <a:solidFill>
            <a:srgbClr val="647AA9"/>
          </a:solidFill>
          <a:ln w="9525">
            <a:noFill/>
            <a:miter lim="800000"/>
            <a:headEnd/>
            <a:tailEnd/>
          </a:ln>
          <a:effectLst/>
        </p:spPr>
        <p:txBody>
          <a:bodyPr/>
          <a:lstStyle/>
          <a:p>
            <a:pPr>
              <a:spcBef>
                <a:spcPct val="50000"/>
              </a:spcBef>
            </a:pPr>
            <a:endParaRPr lang="de-DE"/>
          </a:p>
        </p:txBody>
      </p:sp>
    </p:spTree>
    <p:extLst>
      <p:ext uri="{BB962C8B-B14F-4D97-AF65-F5344CB8AC3E}">
        <p14:creationId xmlns:p14="http://schemas.microsoft.com/office/powerpoint/2010/main" val="1182719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Grafik 13" descr="logo_mit.jpg"/>
          <p:cNvPicPr>
            <a:picLocks noChangeAspect="1"/>
          </p:cNvPicPr>
          <p:nvPr userDrawn="1"/>
        </p:nvPicPr>
        <p:blipFill>
          <a:blip r:embed="rId9" cstate="print"/>
          <a:stretch>
            <a:fillRect/>
          </a:stretch>
        </p:blipFill>
        <p:spPr>
          <a:xfrm>
            <a:off x="6912866" y="1008"/>
            <a:ext cx="2231131" cy="1078990"/>
          </a:xfrm>
          <a:prstGeom prst="rect">
            <a:avLst/>
          </a:prstGeom>
        </p:spPr>
      </p:pic>
      <p:sp>
        <p:nvSpPr>
          <p:cNvPr id="2" name="Titelplatzhalter 1"/>
          <p:cNvSpPr>
            <a:spLocks noGrp="1"/>
          </p:cNvSpPr>
          <p:nvPr>
            <p:ph type="title"/>
          </p:nvPr>
        </p:nvSpPr>
        <p:spPr>
          <a:xfrm>
            <a:off x="-5806" y="0"/>
            <a:ext cx="8070850" cy="1080000"/>
          </a:xfrm>
          <a:prstGeom prst="rect">
            <a:avLst/>
          </a:prstGeom>
          <a:solidFill>
            <a:srgbClr val="E4E6F0"/>
          </a:solidFill>
        </p:spPr>
        <p:txBody>
          <a:bodyPr vert="horz" lIns="540000" tIns="108000" rIns="360000" bIns="198000" rtlCol="0" anchor="b" anchorCtr="0">
            <a:normAutofit/>
          </a:bodyPr>
          <a:lstStyle/>
          <a:p>
            <a:r>
              <a:rPr lang="de-DE" dirty="0" smtClean="0"/>
              <a:t>Titel durch Klicken hinzufügen </a:t>
            </a:r>
            <a:br>
              <a:rPr lang="de-DE" dirty="0" smtClean="0"/>
            </a:br>
            <a:r>
              <a:rPr lang="de-DE" dirty="0" smtClean="0"/>
              <a:t>(optimiert für 1-2 Zeilen)</a:t>
            </a:r>
            <a:endParaRPr lang="de-DE" dirty="0"/>
          </a:p>
        </p:txBody>
      </p:sp>
      <p:sp>
        <p:nvSpPr>
          <p:cNvPr id="3" name="Textplatzhalter 2"/>
          <p:cNvSpPr>
            <a:spLocks noGrp="1"/>
          </p:cNvSpPr>
          <p:nvPr>
            <p:ph type="body" idx="1"/>
          </p:nvPr>
        </p:nvSpPr>
        <p:spPr>
          <a:xfrm>
            <a:off x="540000" y="1548000"/>
            <a:ext cx="7524000" cy="4236850"/>
          </a:xfrm>
          <a:prstGeom prst="rect">
            <a:avLst/>
          </a:prstGeom>
        </p:spPr>
        <p:txBody>
          <a:bodyPr vert="horz" lIns="0" tIns="0" rIns="0" bIns="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4" r:id="rId6"/>
    <p:sldLayoutId id="2147483655" r:id="rId7"/>
  </p:sldLayoutIdLst>
  <p:hf hdr="0" dt="0"/>
  <p:txStyles>
    <p:titleStyle>
      <a:lvl1pPr algn="l" defTabSz="914400" rtl="0" eaLnBrk="1" latinLnBrk="0" hangingPunct="1">
        <a:spcBef>
          <a:spcPct val="0"/>
        </a:spcBef>
        <a:buNone/>
        <a:defRPr sz="2200" b="1" kern="1200">
          <a:solidFill>
            <a:srgbClr val="003F7D"/>
          </a:solidFill>
          <a:latin typeface="+mj-lt"/>
          <a:ea typeface="+mj-ea"/>
          <a:cs typeface="+mj-cs"/>
        </a:defRPr>
      </a:lvl1pPr>
    </p:titleStyle>
    <p:bodyStyle>
      <a:lvl1pPr marL="288000" indent="-288000" algn="l" defTabSz="914400" rtl="0" eaLnBrk="1" latinLnBrk="0" hangingPunct="1">
        <a:lnSpc>
          <a:spcPct val="110000"/>
        </a:lnSpc>
        <a:spcBef>
          <a:spcPts val="1300"/>
        </a:spcBef>
        <a:buClr>
          <a:srgbClr val="003F7D"/>
        </a:buClr>
        <a:buSzPct val="80000"/>
        <a:buFont typeface="Wingdings" pitchFamily="2" charset="2"/>
        <a:buChar char="n"/>
        <a:defRPr sz="1900" kern="1200">
          <a:solidFill>
            <a:srgbClr val="003F7D"/>
          </a:solidFill>
          <a:latin typeface="+mj-lt"/>
          <a:ea typeface="+mn-ea"/>
          <a:cs typeface="+mn-cs"/>
        </a:defRPr>
      </a:lvl1pPr>
      <a:lvl2pPr marL="576000" indent="-216000" algn="l" defTabSz="914400" rtl="0" eaLnBrk="1" latinLnBrk="0" hangingPunct="1">
        <a:lnSpc>
          <a:spcPct val="110000"/>
        </a:lnSpc>
        <a:spcBef>
          <a:spcPts val="499"/>
        </a:spcBef>
        <a:buSzPct val="110000"/>
        <a:buFont typeface="Agfa Rotis Sans Serif ExBd" pitchFamily="2" charset="0"/>
        <a:buChar char="‐"/>
        <a:defRPr sz="1700" kern="1200">
          <a:solidFill>
            <a:srgbClr val="003F7D"/>
          </a:solidFill>
          <a:latin typeface="+mj-lt"/>
          <a:ea typeface="+mn-ea"/>
          <a:cs typeface="+mn-cs"/>
        </a:defRPr>
      </a:lvl2pPr>
      <a:lvl3pPr marL="828000" indent="-216000" algn="l" defTabSz="914400" rtl="0" eaLnBrk="1" latinLnBrk="0" hangingPunct="1">
        <a:lnSpc>
          <a:spcPct val="110000"/>
        </a:lnSpc>
        <a:spcBef>
          <a:spcPts val="499"/>
        </a:spcBef>
        <a:buSzPct val="110000"/>
        <a:buFont typeface="Agfa Rotis Sans Serif ExBd" pitchFamily="2" charset="0"/>
        <a:buChar char="‐"/>
        <a:defRPr sz="1700" b="0" kern="1200">
          <a:solidFill>
            <a:srgbClr val="003F7D"/>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0" y="1438276"/>
            <a:ext cx="7816362" cy="1439863"/>
          </a:xfrm>
          <a:ln/>
        </p:spPr>
        <p:txBody>
          <a:bodyPr>
            <a:normAutofit fontScale="90000"/>
          </a:bodyPr>
          <a:lstStyle/>
          <a:p>
            <a:r>
              <a:rPr lang="en-US" sz="2800" dirty="0" smtClean="0"/>
              <a:t>Item Sum: A New Technique for Asking Quantitative Sensitive Questions</a:t>
            </a:r>
            <a:endParaRPr lang="de-DE" sz="2800" dirty="0"/>
          </a:p>
        </p:txBody>
      </p:sp>
      <p:sp>
        <p:nvSpPr>
          <p:cNvPr id="6" name="Rectangle 3"/>
          <p:cNvSpPr txBox="1">
            <a:spLocks noChangeArrowheads="1"/>
          </p:cNvSpPr>
          <p:nvPr/>
        </p:nvSpPr>
        <p:spPr bwMode="auto">
          <a:xfrm>
            <a:off x="964755" y="4560126"/>
            <a:ext cx="5445916" cy="13864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spcBef>
                <a:spcPct val="20000"/>
              </a:spcBef>
              <a:buClr>
                <a:srgbClr val="003F7D"/>
              </a:buClr>
              <a:buSzPct val="110000"/>
            </a:pPr>
            <a:r>
              <a:rPr lang="en-US" sz="2000" kern="0" dirty="0" smtClean="0">
                <a:solidFill>
                  <a:srgbClr val="003F7D"/>
                </a:solidFill>
                <a:latin typeface="+mn-lt"/>
              </a:rPr>
              <a:t>CESS 2018</a:t>
            </a:r>
            <a:r>
              <a:rPr lang="en-US" sz="2000" kern="0" smtClean="0">
                <a:solidFill>
                  <a:srgbClr val="003F7D"/>
                </a:solidFill>
                <a:latin typeface="+mn-lt"/>
              </a:rPr>
              <a:t>, Bamberg</a:t>
            </a:r>
          </a:p>
          <a:p>
            <a:pPr lvl="0">
              <a:spcBef>
                <a:spcPct val="20000"/>
              </a:spcBef>
              <a:buClr>
                <a:srgbClr val="003F7D"/>
              </a:buClr>
              <a:buSzPct val="110000"/>
            </a:pPr>
            <a:endParaRPr lang="en-US" sz="1600" kern="0" dirty="0" smtClean="0">
              <a:solidFill>
                <a:srgbClr val="003F7D"/>
              </a:solidFill>
              <a:latin typeface="+mn-lt"/>
            </a:endParaRPr>
          </a:p>
          <a:p>
            <a:pPr lvl="0">
              <a:spcBef>
                <a:spcPct val="20000"/>
              </a:spcBef>
              <a:buClr>
                <a:srgbClr val="003F7D"/>
              </a:buClr>
              <a:buSzPct val="110000"/>
            </a:pPr>
            <a:endParaRPr lang="en-US" sz="1600" kern="0" dirty="0" smtClean="0">
              <a:solidFill>
                <a:srgbClr val="003F7D"/>
              </a:solidFill>
              <a:latin typeface="+mn-lt"/>
            </a:endParaRPr>
          </a:p>
        </p:txBody>
      </p:sp>
      <p:sp>
        <p:nvSpPr>
          <p:cNvPr id="7" name="Text Box 5"/>
          <p:cNvSpPr txBox="1">
            <a:spLocks noChangeArrowheads="1"/>
          </p:cNvSpPr>
          <p:nvPr/>
        </p:nvSpPr>
        <p:spPr bwMode="auto">
          <a:xfrm>
            <a:off x="5845908" y="4560126"/>
            <a:ext cx="3298093" cy="2297875"/>
          </a:xfrm>
          <a:prstGeom prst="rect">
            <a:avLst/>
          </a:prstGeom>
          <a:solidFill>
            <a:srgbClr val="FDE1BB"/>
          </a:solidFill>
          <a:ln w="9525">
            <a:noFill/>
            <a:miter lim="800000"/>
            <a:headEnd/>
            <a:tailEnd/>
          </a:ln>
        </p:spPr>
        <p:txBody>
          <a:bodyPr/>
          <a:lstStyle/>
          <a:p>
            <a:pPr>
              <a:spcBef>
                <a:spcPts val="1200"/>
              </a:spcBef>
            </a:pPr>
            <a:r>
              <a:rPr lang="en-GB" sz="1600" dirty="0" smtClean="0">
                <a:solidFill>
                  <a:srgbClr val="003F7D"/>
                </a:solidFill>
                <a:latin typeface="Arial" pitchFamily="34" charset="0"/>
                <a:cs typeface="Arial" pitchFamily="34" charset="0"/>
              </a:rPr>
              <a:t>Mark Trappmann (IAB / Universität Bamberg) </a:t>
            </a:r>
          </a:p>
          <a:p>
            <a:pPr>
              <a:spcBef>
                <a:spcPts val="1200"/>
              </a:spcBef>
            </a:pPr>
            <a:r>
              <a:rPr lang="en-GB" sz="1600" dirty="0" smtClean="0">
                <a:solidFill>
                  <a:srgbClr val="003F7D"/>
                </a:solidFill>
                <a:latin typeface="Arial" pitchFamily="34" charset="0"/>
                <a:cs typeface="Arial" pitchFamily="34" charset="0"/>
              </a:rPr>
              <a:t>Ivar Krumpal (Universität of Leipzig) </a:t>
            </a:r>
          </a:p>
          <a:p>
            <a:pPr>
              <a:spcBef>
                <a:spcPts val="1200"/>
              </a:spcBef>
            </a:pPr>
            <a:r>
              <a:rPr lang="en-GB" sz="1600" dirty="0" smtClean="0">
                <a:solidFill>
                  <a:srgbClr val="003F7D"/>
                </a:solidFill>
                <a:latin typeface="Arial" pitchFamily="34" charset="0"/>
                <a:cs typeface="Arial" pitchFamily="34" charset="0"/>
              </a:rPr>
              <a:t>Antje Kirchner (</a:t>
            </a:r>
            <a:r>
              <a:rPr lang="en-US" sz="1600" dirty="0">
                <a:solidFill>
                  <a:srgbClr val="003F7D"/>
                </a:solidFill>
                <a:latin typeface="Arial" pitchFamily="34" charset="0"/>
                <a:cs typeface="Arial" pitchFamily="34" charset="0"/>
              </a:rPr>
              <a:t>University of Nebraska at Lincoln</a:t>
            </a:r>
            <a:r>
              <a:rPr lang="en-GB" sz="1600" dirty="0" smtClean="0">
                <a:solidFill>
                  <a:srgbClr val="003F7D"/>
                </a:solidFill>
                <a:latin typeface="Arial" pitchFamily="34" charset="0"/>
                <a:cs typeface="Arial" pitchFamily="34" charset="0"/>
              </a:rPr>
              <a:t>)</a:t>
            </a:r>
          </a:p>
          <a:p>
            <a:pPr>
              <a:spcBef>
                <a:spcPts val="1200"/>
              </a:spcBef>
            </a:pPr>
            <a:r>
              <a:rPr lang="en-GB" sz="1600" dirty="0" smtClean="0">
                <a:solidFill>
                  <a:srgbClr val="003F7D"/>
                </a:solidFill>
                <a:latin typeface="Arial" pitchFamily="34" charset="0"/>
                <a:cs typeface="Arial" pitchFamily="34" charset="0"/>
              </a:rPr>
              <a:t>Ben Jann (Universität Bern)</a:t>
            </a:r>
          </a:p>
        </p:txBody>
      </p:sp>
    </p:spTree>
    <p:extLst>
      <p:ext uri="{BB962C8B-B14F-4D97-AF65-F5344CB8AC3E}">
        <p14:creationId xmlns:p14="http://schemas.microsoft.com/office/powerpoint/2010/main" val="3119371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sz="2400" dirty="0"/>
              <a:t>Item Sum: </a:t>
            </a:r>
            <a:r>
              <a:rPr lang="en-US" sz="2400" dirty="0" smtClean="0"/>
              <a:t>Mean Estimates</a:t>
            </a:r>
            <a:br>
              <a:rPr lang="en-US" sz="2400" dirty="0" smtClean="0"/>
            </a:br>
            <a:r>
              <a:rPr lang="en-US" sz="1400" dirty="0" smtClean="0"/>
              <a:t>(</a:t>
            </a:r>
            <a:r>
              <a:rPr lang="en-US" sz="1400" dirty="0" err="1" smtClean="0"/>
              <a:t>isreg</a:t>
            </a:r>
            <a:r>
              <a:rPr lang="en-US" sz="1400" dirty="0" smtClean="0"/>
              <a:t>: Jann 2013)</a:t>
            </a:r>
            <a:endParaRPr lang="en-US" sz="1400" dirty="0"/>
          </a:p>
        </p:txBody>
      </p:sp>
      <p:graphicFrame>
        <p:nvGraphicFramePr>
          <p:cNvPr id="4" name="Tabelle 3"/>
          <p:cNvGraphicFramePr>
            <a:graphicFrameLocks noGrp="1"/>
          </p:cNvGraphicFramePr>
          <p:nvPr>
            <p:extLst>
              <p:ext uri="{D42A27DB-BD31-4B8C-83A1-F6EECF244321}">
                <p14:modId xmlns:p14="http://schemas.microsoft.com/office/powerpoint/2010/main" val="2007389963"/>
              </p:ext>
            </p:extLst>
          </p:nvPr>
        </p:nvGraphicFramePr>
        <p:xfrm>
          <a:off x="251520" y="1916832"/>
          <a:ext cx="5310167" cy="4023360"/>
        </p:xfrm>
        <a:graphic>
          <a:graphicData uri="http://schemas.openxmlformats.org/drawingml/2006/table">
            <a:tbl>
              <a:tblPr>
                <a:tableStyleId>{0E3FDE45-AF77-4B5C-9715-49D594BDF05E}</a:tableStyleId>
              </a:tblPr>
              <a:tblGrid>
                <a:gridCol w="2061529"/>
                <a:gridCol w="1621552"/>
                <a:gridCol w="1627086"/>
              </a:tblGrid>
              <a:tr h="0">
                <a:tc>
                  <a:txBody>
                    <a:bodyPr/>
                    <a:lstStyle/>
                    <a:p>
                      <a:pPr algn="l">
                        <a:lnSpc>
                          <a:spcPct val="100000"/>
                        </a:lnSpc>
                        <a:spcBef>
                          <a:spcPts val="200"/>
                        </a:spcBef>
                        <a:spcAft>
                          <a:spcPts val="300"/>
                        </a:spcAft>
                      </a:pPr>
                      <a:endParaRPr lang="en-US" sz="1600" dirty="0">
                        <a:latin typeface="+mn-lt"/>
                        <a:ea typeface="Times New Roman"/>
                      </a:endParaRPr>
                    </a:p>
                  </a:txBody>
                  <a:tcPr marL="68580" marR="68580" marT="91440" marB="91440"/>
                </a:tc>
                <a:tc gridSpan="2">
                  <a:txBody>
                    <a:bodyPr/>
                    <a:lstStyle/>
                    <a:p>
                      <a:pPr algn="ctr">
                        <a:lnSpc>
                          <a:spcPct val="100000"/>
                        </a:lnSpc>
                        <a:spcBef>
                          <a:spcPts val="200"/>
                        </a:spcBef>
                        <a:spcAft>
                          <a:spcPts val="300"/>
                        </a:spcAft>
                      </a:pPr>
                      <a:r>
                        <a:rPr lang="en-US" sz="1600" b="1" dirty="0">
                          <a:latin typeface="+mn-lt"/>
                        </a:rPr>
                        <a:t>Hours of undeclared </a:t>
                      </a:r>
                      <a:r>
                        <a:rPr lang="en-US" sz="1600" b="1" dirty="0" smtClean="0">
                          <a:latin typeface="+mn-lt"/>
                        </a:rPr>
                        <a:t>work (per week)</a:t>
                      </a:r>
                      <a:endParaRPr lang="de-CH" sz="1600" b="1" dirty="0">
                        <a:latin typeface="+mn-lt"/>
                        <a:ea typeface="Times New Roman"/>
                      </a:endParaRPr>
                    </a:p>
                  </a:txBody>
                  <a:tcPr marL="68580" marR="68580" marT="91440" marB="91440"/>
                </a:tc>
                <a:tc hMerge="1">
                  <a:txBody>
                    <a:bodyPr/>
                    <a:lstStyle/>
                    <a:p>
                      <a:endParaRPr lang="en-US"/>
                    </a:p>
                  </a:txBody>
                  <a:tcPr/>
                </a:tc>
              </a:tr>
              <a:tr h="338125">
                <a:tc>
                  <a:txBody>
                    <a:bodyPr/>
                    <a:lstStyle/>
                    <a:p>
                      <a:pPr algn="l">
                        <a:lnSpc>
                          <a:spcPct val="100000"/>
                        </a:lnSpc>
                        <a:spcBef>
                          <a:spcPts val="200"/>
                        </a:spcBef>
                        <a:spcAft>
                          <a:spcPts val="300"/>
                        </a:spcAft>
                      </a:pPr>
                      <a:endParaRPr lang="en-US" sz="1600" dirty="0">
                        <a:latin typeface="+mn-lt"/>
                        <a:ea typeface="Times New Roman"/>
                      </a:endParaRPr>
                    </a:p>
                  </a:txBody>
                  <a:tcPr marL="68580" marR="68580" marT="91440" marB="91440">
                    <a:lnB w="9525" cap="flat" cmpd="sng" algn="ctr">
                      <a:solidFill>
                        <a:schemeClr val="accent3">
                          <a:lumMod val="60000"/>
                          <a:lumOff val="40000"/>
                        </a:schemeClr>
                      </a:solidFill>
                      <a:prstDash val="solid"/>
                      <a:round/>
                      <a:headEnd type="none" w="med" len="med"/>
                      <a:tailEnd type="none" w="med" len="med"/>
                    </a:lnB>
                  </a:tcPr>
                </a:tc>
                <a:tc>
                  <a:txBody>
                    <a:bodyPr/>
                    <a:lstStyle/>
                    <a:p>
                      <a:pPr algn="ctr">
                        <a:lnSpc>
                          <a:spcPct val="100000"/>
                        </a:lnSpc>
                        <a:spcBef>
                          <a:spcPts val="200"/>
                        </a:spcBef>
                        <a:spcAft>
                          <a:spcPts val="300"/>
                        </a:spcAft>
                      </a:pPr>
                      <a:r>
                        <a:rPr lang="en-US" sz="1600" dirty="0">
                          <a:latin typeface="+mn-lt"/>
                        </a:rPr>
                        <a:t>Employees</a:t>
                      </a:r>
                      <a:endParaRPr lang="de-CH" sz="1600" dirty="0">
                        <a:latin typeface="+mn-lt"/>
                        <a:ea typeface="Times New Roman"/>
                      </a:endParaRPr>
                    </a:p>
                  </a:txBody>
                  <a:tcPr marL="68580" marR="68580" marT="91440" marB="91440">
                    <a:lnB w="9525" cap="flat" cmpd="sng" algn="ctr">
                      <a:solidFill>
                        <a:schemeClr val="accent3">
                          <a:lumMod val="60000"/>
                          <a:lumOff val="40000"/>
                        </a:schemeClr>
                      </a:solidFill>
                      <a:prstDash val="solid"/>
                      <a:round/>
                      <a:headEnd type="none" w="med" len="med"/>
                      <a:tailEnd type="none" w="med" len="med"/>
                    </a:lnB>
                  </a:tcPr>
                </a:tc>
                <a:tc>
                  <a:txBody>
                    <a:bodyPr/>
                    <a:lstStyle/>
                    <a:p>
                      <a:pPr algn="ctr">
                        <a:lnSpc>
                          <a:spcPct val="100000"/>
                        </a:lnSpc>
                        <a:spcBef>
                          <a:spcPts val="200"/>
                        </a:spcBef>
                        <a:spcAft>
                          <a:spcPts val="300"/>
                        </a:spcAft>
                      </a:pPr>
                      <a:r>
                        <a:rPr lang="en-US" sz="1600" dirty="0">
                          <a:latin typeface="+mn-lt"/>
                        </a:rPr>
                        <a:t>Benefit recipients</a:t>
                      </a:r>
                      <a:endParaRPr lang="de-CH" sz="1600" dirty="0">
                        <a:latin typeface="+mn-lt"/>
                        <a:ea typeface="Times New Roman"/>
                      </a:endParaRPr>
                    </a:p>
                  </a:txBody>
                  <a:tcPr marL="68580" marR="68580" marT="91440" marB="91440">
                    <a:lnB w="9525" cap="flat" cmpd="sng" algn="ctr">
                      <a:solidFill>
                        <a:schemeClr val="accent3">
                          <a:lumMod val="60000"/>
                          <a:lumOff val="40000"/>
                        </a:schemeClr>
                      </a:solidFill>
                      <a:prstDash val="solid"/>
                      <a:round/>
                      <a:headEnd type="none" w="med" len="med"/>
                      <a:tailEnd type="none" w="med" len="med"/>
                    </a:lnB>
                  </a:tcPr>
                </a:tc>
              </a:tr>
              <a:tr h="377260">
                <a:tc>
                  <a:txBody>
                    <a:bodyPr/>
                    <a:lstStyle/>
                    <a:p>
                      <a:pPr algn="l">
                        <a:lnSpc>
                          <a:spcPct val="100000"/>
                        </a:lnSpc>
                        <a:spcBef>
                          <a:spcPts val="200"/>
                        </a:spcBef>
                        <a:spcAft>
                          <a:spcPts val="300"/>
                        </a:spcAft>
                      </a:pPr>
                      <a:r>
                        <a:rPr lang="en-US" sz="1600">
                          <a:latin typeface="+mn-lt"/>
                        </a:rPr>
                        <a:t>Direct questioning (DQ)</a:t>
                      </a:r>
                      <a:endParaRPr lang="de-CH" sz="1600">
                        <a:latin typeface="+mn-lt"/>
                        <a:ea typeface="Times New Roman"/>
                      </a:endParaRPr>
                    </a:p>
                  </a:txBody>
                  <a:tcPr marL="68580" marR="68580" marT="91440" marB="91440">
                    <a:lnT w="9525" cap="flat" cmpd="sng" algn="ctr">
                      <a:solidFill>
                        <a:schemeClr val="accent3">
                          <a:lumMod val="60000"/>
                          <a:lumOff val="40000"/>
                        </a:schemeClr>
                      </a:solidFill>
                      <a:prstDash val="solid"/>
                      <a:round/>
                      <a:headEnd type="none" w="med" len="med"/>
                      <a:tailEnd type="none" w="med" len="med"/>
                    </a:lnT>
                  </a:tcPr>
                </a:tc>
                <a:tc>
                  <a:txBody>
                    <a:bodyPr/>
                    <a:lstStyle/>
                    <a:p>
                      <a:pPr algn="ctr">
                        <a:lnSpc>
                          <a:spcPct val="100000"/>
                        </a:lnSpc>
                        <a:spcBef>
                          <a:spcPts val="0"/>
                        </a:spcBef>
                        <a:spcAft>
                          <a:spcPts val="0"/>
                        </a:spcAft>
                      </a:pPr>
                      <a:r>
                        <a:rPr lang="en-US" sz="1600" smtClean="0">
                          <a:latin typeface="+mn-lt"/>
                        </a:rPr>
                        <a:t>0.07</a:t>
                      </a:r>
                      <a:endParaRPr lang="de-CH" sz="1600" dirty="0">
                        <a:latin typeface="+mn-lt"/>
                      </a:endParaRPr>
                    </a:p>
                    <a:p>
                      <a:pPr algn="ctr">
                        <a:lnSpc>
                          <a:spcPct val="100000"/>
                        </a:lnSpc>
                        <a:spcBef>
                          <a:spcPts val="0"/>
                        </a:spcBef>
                        <a:spcAft>
                          <a:spcPts val="0"/>
                        </a:spcAft>
                      </a:pPr>
                      <a:r>
                        <a:rPr lang="en-US" sz="1600">
                          <a:latin typeface="+mn-lt"/>
                        </a:rPr>
                        <a:t>(</a:t>
                      </a:r>
                      <a:r>
                        <a:rPr lang="en-US" sz="1600" smtClean="0">
                          <a:latin typeface="+mn-lt"/>
                        </a:rPr>
                        <a:t>0.03</a:t>
                      </a:r>
                      <a:r>
                        <a:rPr lang="en-US" sz="1600" dirty="0">
                          <a:latin typeface="+mn-lt"/>
                        </a:rPr>
                        <a:t>)</a:t>
                      </a:r>
                      <a:endParaRPr lang="de-CH" sz="1600" dirty="0">
                        <a:latin typeface="+mn-lt"/>
                        <a:ea typeface="Times New Roman"/>
                      </a:endParaRPr>
                    </a:p>
                  </a:txBody>
                  <a:tcPr marL="68580" marR="68580" marT="91440" marB="91440">
                    <a:lnT w="9525" cap="flat" cmpd="sng" algn="ctr">
                      <a:solidFill>
                        <a:schemeClr val="accent3">
                          <a:lumMod val="60000"/>
                          <a:lumOff val="40000"/>
                        </a:schemeClr>
                      </a:solidFill>
                      <a:prstDash val="solid"/>
                      <a:round/>
                      <a:headEnd type="none" w="med" len="med"/>
                      <a:tailEnd type="none" w="med" len="med"/>
                    </a:lnT>
                  </a:tcPr>
                </a:tc>
                <a:tc>
                  <a:txBody>
                    <a:bodyPr/>
                    <a:lstStyle/>
                    <a:p>
                      <a:pPr algn="ctr">
                        <a:lnSpc>
                          <a:spcPct val="100000"/>
                        </a:lnSpc>
                        <a:spcBef>
                          <a:spcPts val="0"/>
                        </a:spcBef>
                        <a:spcAft>
                          <a:spcPts val="0"/>
                        </a:spcAft>
                      </a:pPr>
                      <a:r>
                        <a:rPr lang="en-US" sz="1600" smtClean="0">
                          <a:latin typeface="+mn-lt"/>
                        </a:rPr>
                        <a:t>0.14</a:t>
                      </a:r>
                      <a:endParaRPr lang="de-CH" sz="1600" dirty="0">
                        <a:latin typeface="+mn-lt"/>
                      </a:endParaRPr>
                    </a:p>
                    <a:p>
                      <a:pPr algn="ctr">
                        <a:lnSpc>
                          <a:spcPct val="100000"/>
                        </a:lnSpc>
                        <a:spcBef>
                          <a:spcPts val="0"/>
                        </a:spcBef>
                        <a:spcAft>
                          <a:spcPts val="0"/>
                        </a:spcAft>
                      </a:pPr>
                      <a:r>
                        <a:rPr lang="en-US" sz="1600">
                          <a:latin typeface="+mn-lt"/>
                        </a:rPr>
                        <a:t>(</a:t>
                      </a:r>
                      <a:r>
                        <a:rPr lang="en-US" sz="1600" smtClean="0">
                          <a:latin typeface="+mn-lt"/>
                        </a:rPr>
                        <a:t>0.06</a:t>
                      </a:r>
                      <a:r>
                        <a:rPr lang="en-US" sz="1600" dirty="0">
                          <a:latin typeface="+mn-lt"/>
                        </a:rPr>
                        <a:t>)</a:t>
                      </a:r>
                      <a:endParaRPr lang="de-CH" sz="1600" dirty="0">
                        <a:latin typeface="+mn-lt"/>
                        <a:ea typeface="Times New Roman"/>
                      </a:endParaRPr>
                    </a:p>
                  </a:txBody>
                  <a:tcPr marL="68580" marR="68580" marT="91440" marB="91440">
                    <a:lnT w="9525" cap="flat" cmpd="sng" algn="ctr">
                      <a:solidFill>
                        <a:schemeClr val="accent3">
                          <a:lumMod val="60000"/>
                          <a:lumOff val="40000"/>
                        </a:schemeClr>
                      </a:solidFill>
                      <a:prstDash val="solid"/>
                      <a:round/>
                      <a:headEnd type="none" w="med" len="med"/>
                      <a:tailEnd type="none" w="med" len="med"/>
                    </a:lnT>
                  </a:tcPr>
                </a:tc>
              </a:tr>
              <a:tr h="220568">
                <a:tc>
                  <a:txBody>
                    <a:bodyPr/>
                    <a:lstStyle/>
                    <a:p>
                      <a:pPr algn="l">
                        <a:lnSpc>
                          <a:spcPct val="100000"/>
                        </a:lnSpc>
                        <a:spcBef>
                          <a:spcPts val="200"/>
                        </a:spcBef>
                        <a:spcAft>
                          <a:spcPts val="300"/>
                        </a:spcAft>
                        <a:tabLst>
                          <a:tab pos="361950" algn="l"/>
                        </a:tabLst>
                      </a:pPr>
                      <a:r>
                        <a:rPr lang="en-US" sz="1600" dirty="0" smtClean="0">
                          <a:solidFill>
                            <a:schemeClr val="accent2">
                              <a:lumMod val="50000"/>
                            </a:schemeClr>
                          </a:solidFill>
                          <a:latin typeface="+mn-lt"/>
                        </a:rPr>
                        <a:t>	Assigned </a:t>
                      </a:r>
                      <a:r>
                        <a:rPr lang="en-US" sz="1600" dirty="0">
                          <a:solidFill>
                            <a:schemeClr val="accent2">
                              <a:lumMod val="50000"/>
                            </a:schemeClr>
                          </a:solidFill>
                          <a:latin typeface="+mn-lt"/>
                        </a:rPr>
                        <a:t>to DQ</a:t>
                      </a:r>
                      <a:endParaRPr lang="de-CH" sz="1600" dirty="0">
                        <a:solidFill>
                          <a:schemeClr val="accent2">
                            <a:lumMod val="50000"/>
                          </a:schemeClr>
                        </a:solidFill>
                        <a:latin typeface="+mn-lt"/>
                        <a:ea typeface="Times New Roman"/>
                      </a:endParaRPr>
                    </a:p>
                  </a:txBody>
                  <a:tcPr marL="68580" marR="68580" marT="91440" marB="91440" anchor="ctr"/>
                </a:tc>
                <a:tc>
                  <a:txBody>
                    <a:bodyPr/>
                    <a:lstStyle/>
                    <a:p>
                      <a:pPr algn="ctr">
                        <a:lnSpc>
                          <a:spcPct val="100000"/>
                        </a:lnSpc>
                        <a:spcBef>
                          <a:spcPts val="0"/>
                        </a:spcBef>
                        <a:spcAft>
                          <a:spcPts val="0"/>
                        </a:spcAft>
                      </a:pPr>
                      <a:r>
                        <a:rPr lang="en-US" sz="1600" dirty="0" smtClean="0">
                          <a:solidFill>
                            <a:schemeClr val="accent2">
                              <a:lumMod val="50000"/>
                            </a:schemeClr>
                          </a:solidFill>
                          <a:latin typeface="+mn-lt"/>
                        </a:rPr>
                        <a:t>0.07</a:t>
                      </a:r>
                      <a:endParaRPr lang="de-CH" sz="1600" dirty="0">
                        <a:solidFill>
                          <a:schemeClr val="accent2">
                            <a:lumMod val="50000"/>
                          </a:schemeClr>
                        </a:solidFill>
                        <a:latin typeface="+mn-lt"/>
                      </a:endParaRPr>
                    </a:p>
                    <a:p>
                      <a:pPr algn="ctr">
                        <a:lnSpc>
                          <a:spcPct val="100000"/>
                        </a:lnSpc>
                        <a:spcBef>
                          <a:spcPts val="0"/>
                        </a:spcBef>
                        <a:spcAft>
                          <a:spcPts val="0"/>
                        </a:spcAft>
                      </a:pPr>
                      <a:r>
                        <a:rPr lang="en-US" sz="1600" dirty="0">
                          <a:solidFill>
                            <a:schemeClr val="accent2">
                              <a:lumMod val="50000"/>
                            </a:schemeClr>
                          </a:solidFill>
                          <a:latin typeface="+mn-lt"/>
                        </a:rPr>
                        <a:t>(</a:t>
                      </a:r>
                      <a:r>
                        <a:rPr lang="en-US" sz="1600" dirty="0" smtClean="0">
                          <a:solidFill>
                            <a:schemeClr val="accent2">
                              <a:lumMod val="50000"/>
                            </a:schemeClr>
                          </a:solidFill>
                          <a:latin typeface="+mn-lt"/>
                        </a:rPr>
                        <a:t>0.04</a:t>
                      </a:r>
                      <a:r>
                        <a:rPr lang="en-US" sz="1600" dirty="0">
                          <a:solidFill>
                            <a:schemeClr val="accent2">
                              <a:lumMod val="50000"/>
                            </a:schemeClr>
                          </a:solidFill>
                          <a:latin typeface="+mn-lt"/>
                        </a:rPr>
                        <a:t>)</a:t>
                      </a:r>
                      <a:endParaRPr lang="de-CH" sz="1600" dirty="0">
                        <a:solidFill>
                          <a:schemeClr val="accent2">
                            <a:lumMod val="50000"/>
                          </a:schemeClr>
                        </a:solidFill>
                        <a:latin typeface="+mn-lt"/>
                        <a:ea typeface="Times New Roman"/>
                      </a:endParaRPr>
                    </a:p>
                  </a:txBody>
                  <a:tcPr marL="68580" marR="68580" marT="91440" marB="91440"/>
                </a:tc>
                <a:tc>
                  <a:txBody>
                    <a:bodyPr/>
                    <a:lstStyle/>
                    <a:p>
                      <a:pPr algn="ctr">
                        <a:lnSpc>
                          <a:spcPct val="100000"/>
                        </a:lnSpc>
                        <a:spcBef>
                          <a:spcPts val="0"/>
                        </a:spcBef>
                        <a:spcAft>
                          <a:spcPts val="0"/>
                        </a:spcAft>
                      </a:pPr>
                      <a:r>
                        <a:rPr lang="en-US" sz="1600" smtClean="0">
                          <a:solidFill>
                            <a:schemeClr val="accent2">
                              <a:lumMod val="50000"/>
                            </a:schemeClr>
                          </a:solidFill>
                          <a:latin typeface="+mn-lt"/>
                        </a:rPr>
                        <a:t>0.19</a:t>
                      </a:r>
                      <a:endParaRPr lang="de-CH" sz="1600" dirty="0">
                        <a:solidFill>
                          <a:schemeClr val="accent2">
                            <a:lumMod val="50000"/>
                          </a:schemeClr>
                        </a:solidFill>
                        <a:latin typeface="+mn-lt"/>
                      </a:endParaRPr>
                    </a:p>
                    <a:p>
                      <a:pPr algn="ctr">
                        <a:lnSpc>
                          <a:spcPct val="100000"/>
                        </a:lnSpc>
                        <a:spcBef>
                          <a:spcPts val="0"/>
                        </a:spcBef>
                        <a:spcAft>
                          <a:spcPts val="0"/>
                        </a:spcAft>
                      </a:pPr>
                      <a:r>
                        <a:rPr lang="en-US" sz="1600">
                          <a:solidFill>
                            <a:schemeClr val="accent2">
                              <a:lumMod val="50000"/>
                            </a:schemeClr>
                          </a:solidFill>
                          <a:latin typeface="+mn-lt"/>
                        </a:rPr>
                        <a:t>(</a:t>
                      </a:r>
                      <a:r>
                        <a:rPr lang="en-US" sz="1600" smtClean="0">
                          <a:solidFill>
                            <a:schemeClr val="accent2">
                              <a:lumMod val="50000"/>
                            </a:schemeClr>
                          </a:solidFill>
                          <a:latin typeface="+mn-lt"/>
                        </a:rPr>
                        <a:t>0.08</a:t>
                      </a:r>
                      <a:r>
                        <a:rPr lang="en-US" sz="1600" dirty="0">
                          <a:solidFill>
                            <a:schemeClr val="accent2">
                              <a:lumMod val="50000"/>
                            </a:schemeClr>
                          </a:solidFill>
                          <a:latin typeface="+mn-lt"/>
                        </a:rPr>
                        <a:t>)</a:t>
                      </a:r>
                      <a:endParaRPr lang="de-CH" sz="1600" dirty="0">
                        <a:solidFill>
                          <a:schemeClr val="accent2">
                            <a:lumMod val="50000"/>
                          </a:schemeClr>
                        </a:solidFill>
                        <a:latin typeface="+mn-lt"/>
                        <a:ea typeface="Times New Roman"/>
                      </a:endParaRPr>
                    </a:p>
                  </a:txBody>
                  <a:tcPr marL="68580" marR="68580" marT="91440" marB="91440"/>
                </a:tc>
              </a:tr>
              <a:tr h="377260">
                <a:tc>
                  <a:txBody>
                    <a:bodyPr/>
                    <a:lstStyle/>
                    <a:p>
                      <a:pPr algn="l">
                        <a:lnSpc>
                          <a:spcPct val="100000"/>
                        </a:lnSpc>
                        <a:spcBef>
                          <a:spcPts val="200"/>
                        </a:spcBef>
                        <a:spcAft>
                          <a:spcPts val="300"/>
                        </a:spcAft>
                        <a:tabLst>
                          <a:tab pos="361950" algn="l"/>
                        </a:tabLst>
                      </a:pPr>
                      <a:r>
                        <a:rPr lang="en-US" sz="1600" dirty="0" smtClean="0">
                          <a:solidFill>
                            <a:schemeClr val="accent2">
                              <a:lumMod val="50000"/>
                            </a:schemeClr>
                          </a:solidFill>
                          <a:latin typeface="+mn-lt"/>
                        </a:rPr>
                        <a:t>	Opted </a:t>
                      </a:r>
                      <a:r>
                        <a:rPr lang="en-US" sz="1600" dirty="0">
                          <a:solidFill>
                            <a:schemeClr val="accent2">
                              <a:lumMod val="50000"/>
                            </a:schemeClr>
                          </a:solidFill>
                          <a:latin typeface="+mn-lt"/>
                        </a:rPr>
                        <a:t>for DQ</a:t>
                      </a:r>
                      <a:endParaRPr lang="de-CH" sz="1600" dirty="0">
                        <a:solidFill>
                          <a:schemeClr val="accent2">
                            <a:lumMod val="50000"/>
                          </a:schemeClr>
                        </a:solidFill>
                        <a:latin typeface="+mn-lt"/>
                        <a:ea typeface="Times New Roman"/>
                      </a:endParaRPr>
                    </a:p>
                  </a:txBody>
                  <a:tcPr marL="68580" marR="68580" marT="91440" marB="91440" anchor="ctr"/>
                </a:tc>
                <a:tc>
                  <a:txBody>
                    <a:bodyPr/>
                    <a:lstStyle/>
                    <a:p>
                      <a:pPr algn="ctr">
                        <a:lnSpc>
                          <a:spcPct val="100000"/>
                        </a:lnSpc>
                        <a:spcBef>
                          <a:spcPts val="0"/>
                        </a:spcBef>
                        <a:spcAft>
                          <a:spcPts val="0"/>
                        </a:spcAft>
                      </a:pPr>
                      <a:r>
                        <a:rPr lang="en-US" sz="1600" dirty="0" smtClean="0">
                          <a:solidFill>
                            <a:schemeClr val="accent2">
                              <a:lumMod val="50000"/>
                            </a:schemeClr>
                          </a:solidFill>
                          <a:latin typeface="+mn-lt"/>
                        </a:rPr>
                        <a:t>0.05</a:t>
                      </a:r>
                      <a:endParaRPr lang="de-CH" sz="1600" dirty="0">
                        <a:solidFill>
                          <a:schemeClr val="accent2">
                            <a:lumMod val="50000"/>
                          </a:schemeClr>
                        </a:solidFill>
                        <a:latin typeface="+mn-lt"/>
                      </a:endParaRPr>
                    </a:p>
                    <a:p>
                      <a:pPr algn="ctr">
                        <a:lnSpc>
                          <a:spcPct val="100000"/>
                        </a:lnSpc>
                        <a:spcBef>
                          <a:spcPts val="0"/>
                        </a:spcBef>
                        <a:spcAft>
                          <a:spcPts val="0"/>
                        </a:spcAft>
                      </a:pPr>
                      <a:r>
                        <a:rPr lang="en-US" sz="1600" dirty="0">
                          <a:solidFill>
                            <a:schemeClr val="accent2">
                              <a:lumMod val="50000"/>
                            </a:schemeClr>
                          </a:solidFill>
                          <a:latin typeface="+mn-lt"/>
                        </a:rPr>
                        <a:t>(</a:t>
                      </a:r>
                      <a:r>
                        <a:rPr lang="en-US" sz="1600" dirty="0" smtClean="0">
                          <a:solidFill>
                            <a:schemeClr val="accent2">
                              <a:lumMod val="50000"/>
                            </a:schemeClr>
                          </a:solidFill>
                          <a:latin typeface="+mn-lt"/>
                        </a:rPr>
                        <a:t>0.05</a:t>
                      </a:r>
                      <a:r>
                        <a:rPr lang="en-US" sz="1600" dirty="0">
                          <a:solidFill>
                            <a:schemeClr val="accent2">
                              <a:lumMod val="50000"/>
                            </a:schemeClr>
                          </a:solidFill>
                          <a:latin typeface="+mn-lt"/>
                        </a:rPr>
                        <a:t>)</a:t>
                      </a:r>
                      <a:endParaRPr lang="de-CH" sz="1600" dirty="0">
                        <a:solidFill>
                          <a:schemeClr val="accent2">
                            <a:lumMod val="50000"/>
                          </a:schemeClr>
                        </a:solidFill>
                        <a:latin typeface="+mn-lt"/>
                        <a:ea typeface="Times New Roman"/>
                      </a:endParaRPr>
                    </a:p>
                  </a:txBody>
                  <a:tcPr marL="68580" marR="68580" marT="91440" marB="91440"/>
                </a:tc>
                <a:tc>
                  <a:txBody>
                    <a:bodyPr/>
                    <a:lstStyle/>
                    <a:p>
                      <a:pPr algn="ctr">
                        <a:lnSpc>
                          <a:spcPct val="100000"/>
                        </a:lnSpc>
                        <a:spcBef>
                          <a:spcPts val="0"/>
                        </a:spcBef>
                        <a:spcAft>
                          <a:spcPts val="0"/>
                        </a:spcAft>
                      </a:pPr>
                      <a:r>
                        <a:rPr lang="en-US" sz="1600" dirty="0" smtClean="0">
                          <a:solidFill>
                            <a:schemeClr val="accent2">
                              <a:lumMod val="50000"/>
                            </a:schemeClr>
                          </a:solidFill>
                          <a:latin typeface="+mn-lt"/>
                        </a:rPr>
                        <a:t>0.00</a:t>
                      </a:r>
                      <a:endParaRPr lang="de-CH" sz="1600" dirty="0">
                        <a:solidFill>
                          <a:schemeClr val="accent2">
                            <a:lumMod val="50000"/>
                          </a:schemeClr>
                        </a:solidFill>
                        <a:latin typeface="+mn-lt"/>
                      </a:endParaRPr>
                    </a:p>
                    <a:p>
                      <a:pPr algn="ctr">
                        <a:lnSpc>
                          <a:spcPct val="100000"/>
                        </a:lnSpc>
                        <a:spcBef>
                          <a:spcPts val="0"/>
                        </a:spcBef>
                        <a:spcAft>
                          <a:spcPts val="0"/>
                        </a:spcAft>
                      </a:pPr>
                      <a:r>
                        <a:rPr lang="en-US" sz="1600" dirty="0">
                          <a:solidFill>
                            <a:schemeClr val="accent2">
                              <a:lumMod val="50000"/>
                            </a:schemeClr>
                          </a:solidFill>
                          <a:latin typeface="+mn-lt"/>
                        </a:rPr>
                        <a:t>(-)</a:t>
                      </a:r>
                      <a:endParaRPr lang="de-CH" sz="1600" dirty="0">
                        <a:solidFill>
                          <a:schemeClr val="accent2">
                            <a:lumMod val="50000"/>
                          </a:schemeClr>
                        </a:solidFill>
                        <a:latin typeface="+mn-lt"/>
                        <a:ea typeface="Times New Roman"/>
                      </a:endParaRPr>
                    </a:p>
                  </a:txBody>
                  <a:tcPr marL="68580" marR="68580" marT="91440" marB="91440"/>
                </a:tc>
              </a:tr>
              <a:tr h="377260">
                <a:tc>
                  <a:txBody>
                    <a:bodyPr/>
                    <a:lstStyle/>
                    <a:p>
                      <a:pPr algn="l">
                        <a:lnSpc>
                          <a:spcPct val="100000"/>
                        </a:lnSpc>
                        <a:spcBef>
                          <a:spcPts val="200"/>
                        </a:spcBef>
                        <a:spcAft>
                          <a:spcPts val="300"/>
                        </a:spcAft>
                      </a:pPr>
                      <a:r>
                        <a:rPr lang="en-US" sz="1600" dirty="0">
                          <a:latin typeface="+mn-lt"/>
                        </a:rPr>
                        <a:t>Item sum technique (IST)</a:t>
                      </a:r>
                      <a:endParaRPr lang="de-CH" sz="1600" dirty="0">
                        <a:latin typeface="+mn-lt"/>
                        <a:ea typeface="Times New Roman"/>
                      </a:endParaRPr>
                    </a:p>
                  </a:txBody>
                  <a:tcPr marL="68580" marR="68580" marT="91440" marB="91440"/>
                </a:tc>
                <a:tc>
                  <a:txBody>
                    <a:bodyPr/>
                    <a:lstStyle/>
                    <a:p>
                      <a:pPr algn="ctr">
                        <a:lnSpc>
                          <a:spcPct val="100000"/>
                        </a:lnSpc>
                        <a:spcBef>
                          <a:spcPts val="0"/>
                        </a:spcBef>
                        <a:spcAft>
                          <a:spcPts val="0"/>
                        </a:spcAft>
                      </a:pPr>
                      <a:r>
                        <a:rPr lang="en-US" sz="1600" smtClean="0">
                          <a:latin typeface="+mn-lt"/>
                        </a:rPr>
                        <a:t>0.85</a:t>
                      </a:r>
                      <a:endParaRPr lang="de-CH" sz="1600" dirty="0">
                        <a:latin typeface="+mn-lt"/>
                      </a:endParaRPr>
                    </a:p>
                    <a:p>
                      <a:pPr algn="ctr">
                        <a:lnSpc>
                          <a:spcPct val="100000"/>
                        </a:lnSpc>
                        <a:spcBef>
                          <a:spcPts val="0"/>
                        </a:spcBef>
                        <a:spcAft>
                          <a:spcPts val="0"/>
                        </a:spcAft>
                      </a:pPr>
                      <a:r>
                        <a:rPr lang="en-US" sz="1600">
                          <a:latin typeface="+mn-lt"/>
                        </a:rPr>
                        <a:t>(</a:t>
                      </a:r>
                      <a:r>
                        <a:rPr lang="en-US" sz="1600" smtClean="0">
                          <a:latin typeface="+mn-lt"/>
                        </a:rPr>
                        <a:t>0.70</a:t>
                      </a:r>
                      <a:r>
                        <a:rPr lang="en-US" sz="1600" dirty="0">
                          <a:latin typeface="+mn-lt"/>
                        </a:rPr>
                        <a:t>)</a:t>
                      </a:r>
                      <a:endParaRPr lang="de-CH" sz="1600" dirty="0">
                        <a:latin typeface="+mn-lt"/>
                        <a:ea typeface="Times New Roman"/>
                      </a:endParaRPr>
                    </a:p>
                  </a:txBody>
                  <a:tcPr marL="68580" marR="68580" marT="91440" marB="91440"/>
                </a:tc>
                <a:tc>
                  <a:txBody>
                    <a:bodyPr/>
                    <a:lstStyle/>
                    <a:p>
                      <a:pPr algn="ctr">
                        <a:lnSpc>
                          <a:spcPct val="100000"/>
                        </a:lnSpc>
                        <a:spcBef>
                          <a:spcPts val="0"/>
                        </a:spcBef>
                        <a:spcAft>
                          <a:spcPts val="0"/>
                        </a:spcAft>
                      </a:pPr>
                      <a:r>
                        <a:rPr lang="en-US" sz="1600" dirty="0">
                          <a:latin typeface="+mn-lt"/>
                        </a:rPr>
                        <a:t>-</a:t>
                      </a:r>
                      <a:r>
                        <a:rPr lang="en-US" sz="1600" dirty="0" smtClean="0">
                          <a:latin typeface="+mn-lt"/>
                        </a:rPr>
                        <a:t>0.17</a:t>
                      </a:r>
                      <a:endParaRPr lang="de-CH" sz="1600" dirty="0">
                        <a:latin typeface="+mn-lt"/>
                      </a:endParaRPr>
                    </a:p>
                    <a:p>
                      <a:pPr algn="ctr">
                        <a:lnSpc>
                          <a:spcPct val="100000"/>
                        </a:lnSpc>
                        <a:spcBef>
                          <a:spcPts val="0"/>
                        </a:spcBef>
                        <a:spcAft>
                          <a:spcPts val="0"/>
                        </a:spcAft>
                      </a:pPr>
                      <a:r>
                        <a:rPr lang="en-US" sz="1600" dirty="0">
                          <a:latin typeface="+mn-lt"/>
                        </a:rPr>
                        <a:t>(</a:t>
                      </a:r>
                      <a:r>
                        <a:rPr lang="en-US" sz="1600" dirty="0" smtClean="0">
                          <a:latin typeface="+mn-lt"/>
                        </a:rPr>
                        <a:t>1.06</a:t>
                      </a:r>
                      <a:r>
                        <a:rPr lang="en-US" sz="1600" dirty="0">
                          <a:latin typeface="+mn-lt"/>
                        </a:rPr>
                        <a:t>)</a:t>
                      </a:r>
                      <a:endParaRPr lang="de-CH" sz="1600" dirty="0">
                        <a:latin typeface="+mn-lt"/>
                        <a:ea typeface="Times New Roman"/>
                      </a:endParaRPr>
                    </a:p>
                  </a:txBody>
                  <a:tcPr marL="68580" marR="68580" marT="91440" marB="91440"/>
                </a:tc>
              </a:tr>
            </a:tbl>
          </a:graphicData>
        </a:graphic>
      </p:graphicFrame>
      <p:sp>
        <p:nvSpPr>
          <p:cNvPr id="6" name="Oval 8"/>
          <p:cNvSpPr/>
          <p:nvPr/>
        </p:nvSpPr>
        <p:spPr>
          <a:xfrm>
            <a:off x="2483768" y="2852936"/>
            <a:ext cx="1224136" cy="3384376"/>
          </a:xfrm>
          <a:prstGeom prst="ellipse">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3"/>
          <p:cNvSpPr txBox="1"/>
          <p:nvPr/>
        </p:nvSpPr>
        <p:spPr>
          <a:xfrm>
            <a:off x="7668344" y="6377525"/>
            <a:ext cx="1224136" cy="307777"/>
          </a:xfrm>
          <a:prstGeom prst="rect">
            <a:avLst/>
          </a:prstGeom>
          <a:noFill/>
        </p:spPr>
        <p:txBody>
          <a:bodyPr wrap="square" rtlCol="0">
            <a:spAutoFit/>
          </a:bodyPr>
          <a:lstStyle/>
          <a:p>
            <a:pPr algn="r"/>
            <a:r>
              <a:rPr lang="en-US" sz="1400" dirty="0" smtClean="0">
                <a:solidFill>
                  <a:schemeClr val="bg1"/>
                </a:solidFill>
              </a:rPr>
              <a:t>24 of 29</a:t>
            </a:r>
            <a:endParaRPr lang="en-US" sz="1400" dirty="0">
              <a:solidFill>
                <a:schemeClr val="bg1"/>
              </a:solidFill>
            </a:endParaRPr>
          </a:p>
        </p:txBody>
      </p:sp>
    </p:spTree>
    <p:extLst>
      <p:ext uri="{BB962C8B-B14F-4D97-AF65-F5344CB8AC3E}">
        <p14:creationId xmlns:p14="http://schemas.microsoft.com/office/powerpoint/2010/main" val="1009538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ext uri="{D42A27DB-BD31-4B8C-83A1-F6EECF244321}">
                <p14:modId xmlns:p14="http://schemas.microsoft.com/office/powerpoint/2010/main" val="2412030408"/>
              </p:ext>
            </p:extLst>
          </p:nvPr>
        </p:nvGraphicFramePr>
        <p:xfrm>
          <a:off x="251520" y="1916832"/>
          <a:ext cx="5310167" cy="4023360"/>
        </p:xfrm>
        <a:graphic>
          <a:graphicData uri="http://schemas.openxmlformats.org/drawingml/2006/table">
            <a:tbl>
              <a:tblPr>
                <a:tableStyleId>{0E3FDE45-AF77-4B5C-9715-49D594BDF05E}</a:tableStyleId>
              </a:tblPr>
              <a:tblGrid>
                <a:gridCol w="2061529"/>
                <a:gridCol w="1621552"/>
                <a:gridCol w="1627086"/>
              </a:tblGrid>
              <a:tr h="0">
                <a:tc>
                  <a:txBody>
                    <a:bodyPr/>
                    <a:lstStyle/>
                    <a:p>
                      <a:pPr algn="l">
                        <a:lnSpc>
                          <a:spcPct val="100000"/>
                        </a:lnSpc>
                        <a:spcBef>
                          <a:spcPts val="200"/>
                        </a:spcBef>
                        <a:spcAft>
                          <a:spcPts val="300"/>
                        </a:spcAft>
                      </a:pPr>
                      <a:endParaRPr lang="en-US" sz="1600" dirty="0">
                        <a:latin typeface="+mn-lt"/>
                        <a:ea typeface="Times New Roman"/>
                      </a:endParaRPr>
                    </a:p>
                  </a:txBody>
                  <a:tcPr marL="68580" marR="68580" marT="91440" marB="91440"/>
                </a:tc>
                <a:tc gridSpan="2">
                  <a:txBody>
                    <a:bodyPr/>
                    <a:lstStyle/>
                    <a:p>
                      <a:pPr algn="ctr">
                        <a:lnSpc>
                          <a:spcPct val="100000"/>
                        </a:lnSpc>
                        <a:spcBef>
                          <a:spcPts val="200"/>
                        </a:spcBef>
                        <a:spcAft>
                          <a:spcPts val="300"/>
                        </a:spcAft>
                      </a:pPr>
                      <a:r>
                        <a:rPr lang="en-US" sz="1600" b="1" dirty="0">
                          <a:latin typeface="+mn-lt"/>
                        </a:rPr>
                        <a:t>Hours of undeclared </a:t>
                      </a:r>
                      <a:r>
                        <a:rPr lang="en-US" sz="1600" b="1" dirty="0" smtClean="0">
                          <a:latin typeface="+mn-lt"/>
                        </a:rPr>
                        <a:t>work (per week)</a:t>
                      </a:r>
                      <a:endParaRPr lang="de-CH" sz="1600" b="1" dirty="0">
                        <a:latin typeface="+mn-lt"/>
                        <a:ea typeface="Times New Roman"/>
                      </a:endParaRPr>
                    </a:p>
                  </a:txBody>
                  <a:tcPr marL="68580" marR="68580" marT="91440" marB="91440"/>
                </a:tc>
                <a:tc hMerge="1">
                  <a:txBody>
                    <a:bodyPr/>
                    <a:lstStyle/>
                    <a:p>
                      <a:endParaRPr lang="en-US"/>
                    </a:p>
                  </a:txBody>
                  <a:tcPr/>
                </a:tc>
              </a:tr>
              <a:tr h="338125">
                <a:tc>
                  <a:txBody>
                    <a:bodyPr/>
                    <a:lstStyle/>
                    <a:p>
                      <a:pPr algn="l">
                        <a:lnSpc>
                          <a:spcPct val="100000"/>
                        </a:lnSpc>
                        <a:spcBef>
                          <a:spcPts val="200"/>
                        </a:spcBef>
                        <a:spcAft>
                          <a:spcPts val="300"/>
                        </a:spcAft>
                      </a:pPr>
                      <a:endParaRPr lang="en-US" sz="1600" dirty="0">
                        <a:latin typeface="+mn-lt"/>
                        <a:ea typeface="Times New Roman"/>
                      </a:endParaRPr>
                    </a:p>
                  </a:txBody>
                  <a:tcPr marL="68580" marR="68580" marT="91440" marB="91440">
                    <a:lnB w="9525" cap="flat" cmpd="sng" algn="ctr">
                      <a:solidFill>
                        <a:schemeClr val="accent3">
                          <a:lumMod val="60000"/>
                          <a:lumOff val="40000"/>
                        </a:schemeClr>
                      </a:solidFill>
                      <a:prstDash val="solid"/>
                      <a:round/>
                      <a:headEnd type="none" w="med" len="med"/>
                      <a:tailEnd type="none" w="med" len="med"/>
                    </a:lnB>
                  </a:tcPr>
                </a:tc>
                <a:tc>
                  <a:txBody>
                    <a:bodyPr/>
                    <a:lstStyle/>
                    <a:p>
                      <a:pPr algn="ctr">
                        <a:lnSpc>
                          <a:spcPct val="100000"/>
                        </a:lnSpc>
                        <a:spcBef>
                          <a:spcPts val="200"/>
                        </a:spcBef>
                        <a:spcAft>
                          <a:spcPts val="300"/>
                        </a:spcAft>
                      </a:pPr>
                      <a:r>
                        <a:rPr lang="en-US" sz="1600" dirty="0">
                          <a:latin typeface="+mn-lt"/>
                        </a:rPr>
                        <a:t>Employees</a:t>
                      </a:r>
                      <a:endParaRPr lang="de-CH" sz="1600" dirty="0">
                        <a:latin typeface="+mn-lt"/>
                        <a:ea typeface="Times New Roman"/>
                      </a:endParaRPr>
                    </a:p>
                  </a:txBody>
                  <a:tcPr marL="68580" marR="68580" marT="91440" marB="91440">
                    <a:lnB w="9525" cap="flat" cmpd="sng" algn="ctr">
                      <a:solidFill>
                        <a:schemeClr val="accent3">
                          <a:lumMod val="60000"/>
                          <a:lumOff val="40000"/>
                        </a:schemeClr>
                      </a:solidFill>
                      <a:prstDash val="solid"/>
                      <a:round/>
                      <a:headEnd type="none" w="med" len="med"/>
                      <a:tailEnd type="none" w="med" len="med"/>
                    </a:lnB>
                  </a:tcPr>
                </a:tc>
                <a:tc>
                  <a:txBody>
                    <a:bodyPr/>
                    <a:lstStyle/>
                    <a:p>
                      <a:pPr algn="ctr">
                        <a:lnSpc>
                          <a:spcPct val="100000"/>
                        </a:lnSpc>
                        <a:spcBef>
                          <a:spcPts val="200"/>
                        </a:spcBef>
                        <a:spcAft>
                          <a:spcPts val="300"/>
                        </a:spcAft>
                      </a:pPr>
                      <a:r>
                        <a:rPr lang="en-US" sz="1600" dirty="0">
                          <a:latin typeface="+mn-lt"/>
                        </a:rPr>
                        <a:t>Benefit recipients</a:t>
                      </a:r>
                      <a:endParaRPr lang="de-CH" sz="1600" dirty="0">
                        <a:latin typeface="+mn-lt"/>
                        <a:ea typeface="Times New Roman"/>
                      </a:endParaRPr>
                    </a:p>
                  </a:txBody>
                  <a:tcPr marL="68580" marR="68580" marT="91440" marB="91440">
                    <a:lnB w="9525" cap="flat" cmpd="sng" algn="ctr">
                      <a:solidFill>
                        <a:schemeClr val="accent3">
                          <a:lumMod val="60000"/>
                          <a:lumOff val="40000"/>
                        </a:schemeClr>
                      </a:solidFill>
                      <a:prstDash val="solid"/>
                      <a:round/>
                      <a:headEnd type="none" w="med" len="med"/>
                      <a:tailEnd type="none" w="med" len="med"/>
                    </a:lnB>
                  </a:tcPr>
                </a:tc>
              </a:tr>
              <a:tr h="377260">
                <a:tc>
                  <a:txBody>
                    <a:bodyPr/>
                    <a:lstStyle/>
                    <a:p>
                      <a:pPr algn="l">
                        <a:lnSpc>
                          <a:spcPct val="100000"/>
                        </a:lnSpc>
                        <a:spcBef>
                          <a:spcPts val="200"/>
                        </a:spcBef>
                        <a:spcAft>
                          <a:spcPts val="300"/>
                        </a:spcAft>
                      </a:pPr>
                      <a:r>
                        <a:rPr lang="en-US" sz="1600">
                          <a:latin typeface="+mn-lt"/>
                        </a:rPr>
                        <a:t>Direct questioning (DQ)</a:t>
                      </a:r>
                      <a:endParaRPr lang="de-CH" sz="1600">
                        <a:latin typeface="+mn-lt"/>
                        <a:ea typeface="Times New Roman"/>
                      </a:endParaRPr>
                    </a:p>
                  </a:txBody>
                  <a:tcPr marL="68580" marR="68580" marT="91440" marB="91440">
                    <a:lnT w="9525" cap="flat" cmpd="sng" algn="ctr">
                      <a:solidFill>
                        <a:schemeClr val="accent3">
                          <a:lumMod val="60000"/>
                          <a:lumOff val="40000"/>
                        </a:schemeClr>
                      </a:solidFill>
                      <a:prstDash val="solid"/>
                      <a:round/>
                      <a:headEnd type="none" w="med" len="med"/>
                      <a:tailEnd type="none" w="med" len="med"/>
                    </a:lnT>
                  </a:tcPr>
                </a:tc>
                <a:tc>
                  <a:txBody>
                    <a:bodyPr/>
                    <a:lstStyle/>
                    <a:p>
                      <a:pPr algn="ctr">
                        <a:lnSpc>
                          <a:spcPct val="100000"/>
                        </a:lnSpc>
                        <a:spcBef>
                          <a:spcPts val="0"/>
                        </a:spcBef>
                        <a:spcAft>
                          <a:spcPts val="0"/>
                        </a:spcAft>
                      </a:pPr>
                      <a:r>
                        <a:rPr lang="en-US" sz="1600" smtClean="0">
                          <a:latin typeface="+mn-lt"/>
                        </a:rPr>
                        <a:t>0.07</a:t>
                      </a:r>
                      <a:endParaRPr lang="de-CH" sz="1600" dirty="0">
                        <a:latin typeface="+mn-lt"/>
                      </a:endParaRPr>
                    </a:p>
                    <a:p>
                      <a:pPr algn="ctr">
                        <a:lnSpc>
                          <a:spcPct val="100000"/>
                        </a:lnSpc>
                        <a:spcBef>
                          <a:spcPts val="0"/>
                        </a:spcBef>
                        <a:spcAft>
                          <a:spcPts val="0"/>
                        </a:spcAft>
                      </a:pPr>
                      <a:r>
                        <a:rPr lang="en-US" sz="1600">
                          <a:latin typeface="+mn-lt"/>
                        </a:rPr>
                        <a:t>(</a:t>
                      </a:r>
                      <a:r>
                        <a:rPr lang="en-US" sz="1600" smtClean="0">
                          <a:latin typeface="+mn-lt"/>
                        </a:rPr>
                        <a:t>0.03</a:t>
                      </a:r>
                      <a:r>
                        <a:rPr lang="en-US" sz="1600" dirty="0">
                          <a:latin typeface="+mn-lt"/>
                        </a:rPr>
                        <a:t>)</a:t>
                      </a:r>
                      <a:endParaRPr lang="de-CH" sz="1600" dirty="0">
                        <a:latin typeface="+mn-lt"/>
                        <a:ea typeface="Times New Roman"/>
                      </a:endParaRPr>
                    </a:p>
                  </a:txBody>
                  <a:tcPr marL="68580" marR="68580" marT="91440" marB="91440">
                    <a:lnT w="9525" cap="flat" cmpd="sng" algn="ctr">
                      <a:solidFill>
                        <a:schemeClr val="accent3">
                          <a:lumMod val="60000"/>
                          <a:lumOff val="40000"/>
                        </a:schemeClr>
                      </a:solidFill>
                      <a:prstDash val="solid"/>
                      <a:round/>
                      <a:headEnd type="none" w="med" len="med"/>
                      <a:tailEnd type="none" w="med" len="med"/>
                    </a:lnT>
                  </a:tcPr>
                </a:tc>
                <a:tc>
                  <a:txBody>
                    <a:bodyPr/>
                    <a:lstStyle/>
                    <a:p>
                      <a:pPr algn="ctr">
                        <a:lnSpc>
                          <a:spcPct val="100000"/>
                        </a:lnSpc>
                        <a:spcBef>
                          <a:spcPts val="0"/>
                        </a:spcBef>
                        <a:spcAft>
                          <a:spcPts val="0"/>
                        </a:spcAft>
                      </a:pPr>
                      <a:r>
                        <a:rPr lang="en-US" sz="1600" smtClean="0">
                          <a:latin typeface="+mn-lt"/>
                        </a:rPr>
                        <a:t>0.14</a:t>
                      </a:r>
                      <a:endParaRPr lang="de-CH" sz="1600" dirty="0">
                        <a:latin typeface="+mn-lt"/>
                      </a:endParaRPr>
                    </a:p>
                    <a:p>
                      <a:pPr algn="ctr">
                        <a:lnSpc>
                          <a:spcPct val="100000"/>
                        </a:lnSpc>
                        <a:spcBef>
                          <a:spcPts val="0"/>
                        </a:spcBef>
                        <a:spcAft>
                          <a:spcPts val="0"/>
                        </a:spcAft>
                      </a:pPr>
                      <a:r>
                        <a:rPr lang="en-US" sz="1600">
                          <a:latin typeface="+mn-lt"/>
                        </a:rPr>
                        <a:t>(</a:t>
                      </a:r>
                      <a:r>
                        <a:rPr lang="en-US" sz="1600" smtClean="0">
                          <a:latin typeface="+mn-lt"/>
                        </a:rPr>
                        <a:t>0.06</a:t>
                      </a:r>
                      <a:r>
                        <a:rPr lang="en-US" sz="1600" dirty="0">
                          <a:latin typeface="+mn-lt"/>
                        </a:rPr>
                        <a:t>)</a:t>
                      </a:r>
                      <a:endParaRPr lang="de-CH" sz="1600" dirty="0">
                        <a:latin typeface="+mn-lt"/>
                        <a:ea typeface="Times New Roman"/>
                      </a:endParaRPr>
                    </a:p>
                  </a:txBody>
                  <a:tcPr marL="68580" marR="68580" marT="91440" marB="91440">
                    <a:lnT w="9525" cap="flat" cmpd="sng" algn="ctr">
                      <a:solidFill>
                        <a:schemeClr val="accent3">
                          <a:lumMod val="60000"/>
                          <a:lumOff val="40000"/>
                        </a:schemeClr>
                      </a:solidFill>
                      <a:prstDash val="solid"/>
                      <a:round/>
                      <a:headEnd type="none" w="med" len="med"/>
                      <a:tailEnd type="none" w="med" len="med"/>
                    </a:lnT>
                  </a:tcPr>
                </a:tc>
              </a:tr>
              <a:tr h="220568">
                <a:tc>
                  <a:txBody>
                    <a:bodyPr/>
                    <a:lstStyle/>
                    <a:p>
                      <a:pPr algn="l">
                        <a:lnSpc>
                          <a:spcPct val="100000"/>
                        </a:lnSpc>
                        <a:spcBef>
                          <a:spcPts val="200"/>
                        </a:spcBef>
                        <a:spcAft>
                          <a:spcPts val="300"/>
                        </a:spcAft>
                        <a:tabLst>
                          <a:tab pos="361950" algn="l"/>
                        </a:tabLst>
                      </a:pPr>
                      <a:r>
                        <a:rPr lang="en-US" sz="1600" dirty="0" smtClean="0">
                          <a:solidFill>
                            <a:schemeClr val="accent2">
                              <a:lumMod val="50000"/>
                            </a:schemeClr>
                          </a:solidFill>
                          <a:latin typeface="+mn-lt"/>
                        </a:rPr>
                        <a:t>	Assigned </a:t>
                      </a:r>
                      <a:r>
                        <a:rPr lang="en-US" sz="1600" dirty="0">
                          <a:solidFill>
                            <a:schemeClr val="accent2">
                              <a:lumMod val="50000"/>
                            </a:schemeClr>
                          </a:solidFill>
                          <a:latin typeface="+mn-lt"/>
                        </a:rPr>
                        <a:t>to DQ</a:t>
                      </a:r>
                      <a:endParaRPr lang="de-CH" sz="1600" dirty="0">
                        <a:solidFill>
                          <a:schemeClr val="accent2">
                            <a:lumMod val="50000"/>
                          </a:schemeClr>
                        </a:solidFill>
                        <a:latin typeface="+mn-lt"/>
                        <a:ea typeface="Times New Roman"/>
                      </a:endParaRPr>
                    </a:p>
                  </a:txBody>
                  <a:tcPr marL="68580" marR="68580" marT="91440" marB="91440" anchor="ctr"/>
                </a:tc>
                <a:tc>
                  <a:txBody>
                    <a:bodyPr/>
                    <a:lstStyle/>
                    <a:p>
                      <a:pPr algn="ctr">
                        <a:lnSpc>
                          <a:spcPct val="100000"/>
                        </a:lnSpc>
                        <a:spcBef>
                          <a:spcPts val="0"/>
                        </a:spcBef>
                        <a:spcAft>
                          <a:spcPts val="0"/>
                        </a:spcAft>
                      </a:pPr>
                      <a:r>
                        <a:rPr lang="en-US" sz="1600" smtClean="0">
                          <a:solidFill>
                            <a:schemeClr val="accent2">
                              <a:lumMod val="50000"/>
                            </a:schemeClr>
                          </a:solidFill>
                          <a:latin typeface="+mn-lt"/>
                        </a:rPr>
                        <a:t>0.07</a:t>
                      </a:r>
                      <a:endParaRPr lang="de-CH" sz="1600" dirty="0">
                        <a:solidFill>
                          <a:schemeClr val="accent2">
                            <a:lumMod val="50000"/>
                          </a:schemeClr>
                        </a:solidFill>
                        <a:latin typeface="+mn-lt"/>
                      </a:endParaRPr>
                    </a:p>
                    <a:p>
                      <a:pPr algn="ctr">
                        <a:lnSpc>
                          <a:spcPct val="100000"/>
                        </a:lnSpc>
                        <a:spcBef>
                          <a:spcPts val="0"/>
                        </a:spcBef>
                        <a:spcAft>
                          <a:spcPts val="0"/>
                        </a:spcAft>
                      </a:pPr>
                      <a:r>
                        <a:rPr lang="en-US" sz="1600">
                          <a:solidFill>
                            <a:schemeClr val="accent2">
                              <a:lumMod val="50000"/>
                            </a:schemeClr>
                          </a:solidFill>
                          <a:latin typeface="+mn-lt"/>
                        </a:rPr>
                        <a:t>(</a:t>
                      </a:r>
                      <a:r>
                        <a:rPr lang="en-US" sz="1600" smtClean="0">
                          <a:solidFill>
                            <a:schemeClr val="accent2">
                              <a:lumMod val="50000"/>
                            </a:schemeClr>
                          </a:solidFill>
                          <a:latin typeface="+mn-lt"/>
                        </a:rPr>
                        <a:t>0.04</a:t>
                      </a:r>
                      <a:r>
                        <a:rPr lang="en-US" sz="1600" dirty="0">
                          <a:solidFill>
                            <a:schemeClr val="accent2">
                              <a:lumMod val="50000"/>
                            </a:schemeClr>
                          </a:solidFill>
                          <a:latin typeface="+mn-lt"/>
                        </a:rPr>
                        <a:t>)</a:t>
                      </a:r>
                      <a:endParaRPr lang="de-CH" sz="1600" dirty="0">
                        <a:solidFill>
                          <a:schemeClr val="accent2">
                            <a:lumMod val="50000"/>
                          </a:schemeClr>
                        </a:solidFill>
                        <a:latin typeface="+mn-lt"/>
                        <a:ea typeface="Times New Roman"/>
                      </a:endParaRPr>
                    </a:p>
                  </a:txBody>
                  <a:tcPr marL="68580" marR="68580" marT="91440" marB="91440"/>
                </a:tc>
                <a:tc>
                  <a:txBody>
                    <a:bodyPr/>
                    <a:lstStyle/>
                    <a:p>
                      <a:pPr algn="ctr">
                        <a:lnSpc>
                          <a:spcPct val="100000"/>
                        </a:lnSpc>
                        <a:spcBef>
                          <a:spcPts val="0"/>
                        </a:spcBef>
                        <a:spcAft>
                          <a:spcPts val="0"/>
                        </a:spcAft>
                      </a:pPr>
                      <a:r>
                        <a:rPr lang="en-US" sz="1600" smtClean="0">
                          <a:solidFill>
                            <a:schemeClr val="accent2">
                              <a:lumMod val="50000"/>
                            </a:schemeClr>
                          </a:solidFill>
                          <a:latin typeface="+mn-lt"/>
                        </a:rPr>
                        <a:t>0.19</a:t>
                      </a:r>
                      <a:endParaRPr lang="de-CH" sz="1600" dirty="0">
                        <a:solidFill>
                          <a:schemeClr val="accent2">
                            <a:lumMod val="50000"/>
                          </a:schemeClr>
                        </a:solidFill>
                        <a:latin typeface="+mn-lt"/>
                      </a:endParaRPr>
                    </a:p>
                    <a:p>
                      <a:pPr algn="ctr">
                        <a:lnSpc>
                          <a:spcPct val="100000"/>
                        </a:lnSpc>
                        <a:spcBef>
                          <a:spcPts val="0"/>
                        </a:spcBef>
                        <a:spcAft>
                          <a:spcPts val="0"/>
                        </a:spcAft>
                      </a:pPr>
                      <a:r>
                        <a:rPr lang="en-US" sz="1600">
                          <a:solidFill>
                            <a:schemeClr val="accent2">
                              <a:lumMod val="50000"/>
                            </a:schemeClr>
                          </a:solidFill>
                          <a:latin typeface="+mn-lt"/>
                        </a:rPr>
                        <a:t>(</a:t>
                      </a:r>
                      <a:r>
                        <a:rPr lang="en-US" sz="1600" smtClean="0">
                          <a:solidFill>
                            <a:schemeClr val="accent2">
                              <a:lumMod val="50000"/>
                            </a:schemeClr>
                          </a:solidFill>
                          <a:latin typeface="+mn-lt"/>
                        </a:rPr>
                        <a:t>0.08</a:t>
                      </a:r>
                      <a:r>
                        <a:rPr lang="en-US" sz="1600" dirty="0">
                          <a:solidFill>
                            <a:schemeClr val="accent2">
                              <a:lumMod val="50000"/>
                            </a:schemeClr>
                          </a:solidFill>
                          <a:latin typeface="+mn-lt"/>
                        </a:rPr>
                        <a:t>)</a:t>
                      </a:r>
                      <a:endParaRPr lang="de-CH" sz="1600" dirty="0">
                        <a:solidFill>
                          <a:schemeClr val="accent2">
                            <a:lumMod val="50000"/>
                          </a:schemeClr>
                        </a:solidFill>
                        <a:latin typeface="+mn-lt"/>
                        <a:ea typeface="Times New Roman"/>
                      </a:endParaRPr>
                    </a:p>
                  </a:txBody>
                  <a:tcPr marL="68580" marR="68580" marT="91440" marB="91440"/>
                </a:tc>
              </a:tr>
              <a:tr h="377260">
                <a:tc>
                  <a:txBody>
                    <a:bodyPr/>
                    <a:lstStyle/>
                    <a:p>
                      <a:pPr algn="l">
                        <a:lnSpc>
                          <a:spcPct val="100000"/>
                        </a:lnSpc>
                        <a:spcBef>
                          <a:spcPts val="200"/>
                        </a:spcBef>
                        <a:spcAft>
                          <a:spcPts val="300"/>
                        </a:spcAft>
                        <a:tabLst>
                          <a:tab pos="361950" algn="l"/>
                        </a:tabLst>
                      </a:pPr>
                      <a:r>
                        <a:rPr lang="en-US" sz="1600" dirty="0" smtClean="0">
                          <a:solidFill>
                            <a:schemeClr val="accent2">
                              <a:lumMod val="50000"/>
                            </a:schemeClr>
                          </a:solidFill>
                          <a:latin typeface="+mn-lt"/>
                        </a:rPr>
                        <a:t>	Opted </a:t>
                      </a:r>
                      <a:r>
                        <a:rPr lang="en-US" sz="1600" dirty="0">
                          <a:solidFill>
                            <a:schemeClr val="accent2">
                              <a:lumMod val="50000"/>
                            </a:schemeClr>
                          </a:solidFill>
                          <a:latin typeface="+mn-lt"/>
                        </a:rPr>
                        <a:t>for DQ</a:t>
                      </a:r>
                      <a:endParaRPr lang="de-CH" sz="1600" dirty="0">
                        <a:solidFill>
                          <a:schemeClr val="accent2">
                            <a:lumMod val="50000"/>
                          </a:schemeClr>
                        </a:solidFill>
                        <a:latin typeface="+mn-lt"/>
                        <a:ea typeface="Times New Roman"/>
                      </a:endParaRPr>
                    </a:p>
                  </a:txBody>
                  <a:tcPr marL="68580" marR="68580" marT="91440" marB="91440" anchor="ctr"/>
                </a:tc>
                <a:tc>
                  <a:txBody>
                    <a:bodyPr/>
                    <a:lstStyle/>
                    <a:p>
                      <a:pPr algn="ctr">
                        <a:lnSpc>
                          <a:spcPct val="100000"/>
                        </a:lnSpc>
                        <a:spcBef>
                          <a:spcPts val="0"/>
                        </a:spcBef>
                        <a:spcAft>
                          <a:spcPts val="0"/>
                        </a:spcAft>
                      </a:pPr>
                      <a:r>
                        <a:rPr lang="en-US" sz="1600" dirty="0" smtClean="0">
                          <a:solidFill>
                            <a:schemeClr val="accent2">
                              <a:lumMod val="50000"/>
                            </a:schemeClr>
                          </a:solidFill>
                          <a:latin typeface="+mn-lt"/>
                        </a:rPr>
                        <a:t>0.05</a:t>
                      </a:r>
                      <a:endParaRPr lang="de-CH" sz="1600" dirty="0">
                        <a:solidFill>
                          <a:schemeClr val="accent2">
                            <a:lumMod val="50000"/>
                          </a:schemeClr>
                        </a:solidFill>
                        <a:latin typeface="+mn-lt"/>
                      </a:endParaRPr>
                    </a:p>
                    <a:p>
                      <a:pPr algn="ctr">
                        <a:lnSpc>
                          <a:spcPct val="100000"/>
                        </a:lnSpc>
                        <a:spcBef>
                          <a:spcPts val="0"/>
                        </a:spcBef>
                        <a:spcAft>
                          <a:spcPts val="0"/>
                        </a:spcAft>
                      </a:pPr>
                      <a:r>
                        <a:rPr lang="en-US" sz="1600" dirty="0">
                          <a:solidFill>
                            <a:schemeClr val="accent2">
                              <a:lumMod val="50000"/>
                            </a:schemeClr>
                          </a:solidFill>
                          <a:latin typeface="+mn-lt"/>
                        </a:rPr>
                        <a:t>(</a:t>
                      </a:r>
                      <a:r>
                        <a:rPr lang="en-US" sz="1600" dirty="0" smtClean="0">
                          <a:solidFill>
                            <a:schemeClr val="accent2">
                              <a:lumMod val="50000"/>
                            </a:schemeClr>
                          </a:solidFill>
                          <a:latin typeface="+mn-lt"/>
                        </a:rPr>
                        <a:t>0.05</a:t>
                      </a:r>
                      <a:r>
                        <a:rPr lang="en-US" sz="1600" dirty="0">
                          <a:solidFill>
                            <a:schemeClr val="accent2">
                              <a:lumMod val="50000"/>
                            </a:schemeClr>
                          </a:solidFill>
                          <a:latin typeface="+mn-lt"/>
                        </a:rPr>
                        <a:t>)</a:t>
                      </a:r>
                      <a:endParaRPr lang="de-CH" sz="1600" dirty="0">
                        <a:solidFill>
                          <a:schemeClr val="accent2">
                            <a:lumMod val="50000"/>
                          </a:schemeClr>
                        </a:solidFill>
                        <a:latin typeface="+mn-lt"/>
                        <a:ea typeface="Times New Roman"/>
                      </a:endParaRPr>
                    </a:p>
                  </a:txBody>
                  <a:tcPr marL="68580" marR="68580" marT="91440" marB="91440"/>
                </a:tc>
                <a:tc>
                  <a:txBody>
                    <a:bodyPr/>
                    <a:lstStyle/>
                    <a:p>
                      <a:pPr algn="ctr">
                        <a:lnSpc>
                          <a:spcPct val="100000"/>
                        </a:lnSpc>
                        <a:spcBef>
                          <a:spcPts val="0"/>
                        </a:spcBef>
                        <a:spcAft>
                          <a:spcPts val="0"/>
                        </a:spcAft>
                      </a:pPr>
                      <a:r>
                        <a:rPr lang="en-US" sz="1600" dirty="0" smtClean="0">
                          <a:solidFill>
                            <a:schemeClr val="accent2">
                              <a:lumMod val="50000"/>
                            </a:schemeClr>
                          </a:solidFill>
                          <a:latin typeface="+mn-lt"/>
                        </a:rPr>
                        <a:t>0.00</a:t>
                      </a:r>
                      <a:endParaRPr lang="de-CH" sz="1600" dirty="0">
                        <a:solidFill>
                          <a:schemeClr val="accent2">
                            <a:lumMod val="50000"/>
                          </a:schemeClr>
                        </a:solidFill>
                        <a:latin typeface="+mn-lt"/>
                      </a:endParaRPr>
                    </a:p>
                    <a:p>
                      <a:pPr algn="ctr">
                        <a:lnSpc>
                          <a:spcPct val="100000"/>
                        </a:lnSpc>
                        <a:spcBef>
                          <a:spcPts val="0"/>
                        </a:spcBef>
                        <a:spcAft>
                          <a:spcPts val="0"/>
                        </a:spcAft>
                      </a:pPr>
                      <a:r>
                        <a:rPr lang="en-US" sz="1600" dirty="0">
                          <a:solidFill>
                            <a:schemeClr val="accent2">
                              <a:lumMod val="50000"/>
                            </a:schemeClr>
                          </a:solidFill>
                          <a:latin typeface="+mn-lt"/>
                        </a:rPr>
                        <a:t>(-)</a:t>
                      </a:r>
                      <a:endParaRPr lang="de-CH" sz="1600" dirty="0">
                        <a:solidFill>
                          <a:schemeClr val="accent2">
                            <a:lumMod val="50000"/>
                          </a:schemeClr>
                        </a:solidFill>
                        <a:latin typeface="+mn-lt"/>
                        <a:ea typeface="Times New Roman"/>
                      </a:endParaRPr>
                    </a:p>
                  </a:txBody>
                  <a:tcPr marL="68580" marR="68580" marT="91440" marB="91440"/>
                </a:tc>
              </a:tr>
              <a:tr h="377260">
                <a:tc>
                  <a:txBody>
                    <a:bodyPr/>
                    <a:lstStyle/>
                    <a:p>
                      <a:pPr algn="l">
                        <a:lnSpc>
                          <a:spcPct val="100000"/>
                        </a:lnSpc>
                        <a:spcBef>
                          <a:spcPts val="200"/>
                        </a:spcBef>
                        <a:spcAft>
                          <a:spcPts val="300"/>
                        </a:spcAft>
                      </a:pPr>
                      <a:r>
                        <a:rPr lang="en-US" sz="1600" dirty="0">
                          <a:latin typeface="+mn-lt"/>
                        </a:rPr>
                        <a:t>Item sum technique (IST)</a:t>
                      </a:r>
                      <a:endParaRPr lang="de-CH" sz="1600" dirty="0">
                        <a:latin typeface="+mn-lt"/>
                        <a:ea typeface="Times New Roman"/>
                      </a:endParaRPr>
                    </a:p>
                  </a:txBody>
                  <a:tcPr marL="68580" marR="68580" marT="91440" marB="91440"/>
                </a:tc>
                <a:tc>
                  <a:txBody>
                    <a:bodyPr/>
                    <a:lstStyle/>
                    <a:p>
                      <a:pPr algn="ctr">
                        <a:lnSpc>
                          <a:spcPct val="100000"/>
                        </a:lnSpc>
                        <a:spcBef>
                          <a:spcPts val="0"/>
                        </a:spcBef>
                        <a:spcAft>
                          <a:spcPts val="0"/>
                        </a:spcAft>
                      </a:pPr>
                      <a:r>
                        <a:rPr lang="en-US" sz="1600" smtClean="0">
                          <a:latin typeface="+mn-lt"/>
                        </a:rPr>
                        <a:t>0.85</a:t>
                      </a:r>
                      <a:endParaRPr lang="de-CH" sz="1600" dirty="0">
                        <a:latin typeface="+mn-lt"/>
                      </a:endParaRPr>
                    </a:p>
                    <a:p>
                      <a:pPr algn="ctr">
                        <a:lnSpc>
                          <a:spcPct val="100000"/>
                        </a:lnSpc>
                        <a:spcBef>
                          <a:spcPts val="0"/>
                        </a:spcBef>
                        <a:spcAft>
                          <a:spcPts val="0"/>
                        </a:spcAft>
                      </a:pPr>
                      <a:r>
                        <a:rPr lang="en-US" sz="1600">
                          <a:latin typeface="+mn-lt"/>
                        </a:rPr>
                        <a:t>(</a:t>
                      </a:r>
                      <a:r>
                        <a:rPr lang="en-US" sz="1600" smtClean="0">
                          <a:latin typeface="+mn-lt"/>
                        </a:rPr>
                        <a:t>0.70</a:t>
                      </a:r>
                      <a:r>
                        <a:rPr lang="en-US" sz="1600" dirty="0">
                          <a:latin typeface="+mn-lt"/>
                        </a:rPr>
                        <a:t>)</a:t>
                      </a:r>
                      <a:endParaRPr lang="de-CH" sz="1600" dirty="0">
                        <a:latin typeface="+mn-lt"/>
                        <a:ea typeface="Times New Roman"/>
                      </a:endParaRPr>
                    </a:p>
                  </a:txBody>
                  <a:tcPr marL="68580" marR="68580" marT="91440" marB="91440"/>
                </a:tc>
                <a:tc>
                  <a:txBody>
                    <a:bodyPr/>
                    <a:lstStyle/>
                    <a:p>
                      <a:pPr algn="ctr">
                        <a:lnSpc>
                          <a:spcPct val="100000"/>
                        </a:lnSpc>
                        <a:spcBef>
                          <a:spcPts val="0"/>
                        </a:spcBef>
                        <a:spcAft>
                          <a:spcPts val="0"/>
                        </a:spcAft>
                      </a:pPr>
                      <a:r>
                        <a:rPr lang="en-US" sz="1600">
                          <a:latin typeface="+mn-lt"/>
                        </a:rPr>
                        <a:t>-</a:t>
                      </a:r>
                      <a:r>
                        <a:rPr lang="en-US" sz="1600" smtClean="0">
                          <a:latin typeface="+mn-lt"/>
                        </a:rPr>
                        <a:t>0.17</a:t>
                      </a:r>
                      <a:endParaRPr lang="de-CH" sz="1600" dirty="0">
                        <a:latin typeface="+mn-lt"/>
                      </a:endParaRPr>
                    </a:p>
                    <a:p>
                      <a:pPr algn="ctr">
                        <a:lnSpc>
                          <a:spcPct val="100000"/>
                        </a:lnSpc>
                        <a:spcBef>
                          <a:spcPts val="0"/>
                        </a:spcBef>
                        <a:spcAft>
                          <a:spcPts val="0"/>
                        </a:spcAft>
                      </a:pPr>
                      <a:r>
                        <a:rPr lang="en-US" sz="1600">
                          <a:latin typeface="+mn-lt"/>
                        </a:rPr>
                        <a:t>(</a:t>
                      </a:r>
                      <a:r>
                        <a:rPr lang="en-US" sz="1600" smtClean="0">
                          <a:latin typeface="+mn-lt"/>
                        </a:rPr>
                        <a:t>1.06</a:t>
                      </a:r>
                      <a:r>
                        <a:rPr lang="en-US" sz="1600" dirty="0">
                          <a:latin typeface="+mn-lt"/>
                        </a:rPr>
                        <a:t>)</a:t>
                      </a:r>
                      <a:endParaRPr lang="de-CH" sz="1600" dirty="0">
                        <a:latin typeface="+mn-lt"/>
                        <a:ea typeface="Times New Roman"/>
                      </a:endParaRPr>
                    </a:p>
                  </a:txBody>
                  <a:tcPr marL="68580" marR="68580" marT="91440" marB="91440"/>
                </a:tc>
              </a:tr>
            </a:tbl>
          </a:graphicData>
        </a:graphic>
      </p:graphicFrame>
      <p:sp>
        <p:nvSpPr>
          <p:cNvPr id="7" name="TextBox 3"/>
          <p:cNvSpPr txBox="1"/>
          <p:nvPr/>
        </p:nvSpPr>
        <p:spPr>
          <a:xfrm>
            <a:off x="7668344" y="6377525"/>
            <a:ext cx="1224136" cy="307777"/>
          </a:xfrm>
          <a:prstGeom prst="rect">
            <a:avLst/>
          </a:prstGeom>
          <a:noFill/>
        </p:spPr>
        <p:txBody>
          <a:bodyPr wrap="square" rtlCol="0">
            <a:spAutoFit/>
          </a:bodyPr>
          <a:lstStyle/>
          <a:p>
            <a:pPr algn="r"/>
            <a:r>
              <a:rPr lang="en-US" sz="1400" dirty="0" smtClean="0">
                <a:solidFill>
                  <a:schemeClr val="bg1"/>
                </a:solidFill>
              </a:rPr>
              <a:t>24 of 29</a:t>
            </a:r>
            <a:endParaRPr lang="en-US" sz="1400" dirty="0">
              <a:solidFill>
                <a:schemeClr val="bg1"/>
              </a:solidFill>
            </a:endParaRPr>
          </a:p>
        </p:txBody>
      </p:sp>
      <p:cxnSp>
        <p:nvCxnSpPr>
          <p:cNvPr id="8" name="Straight Connector 7"/>
          <p:cNvCxnSpPr/>
          <p:nvPr/>
        </p:nvCxnSpPr>
        <p:spPr>
          <a:xfrm>
            <a:off x="4319972" y="2636912"/>
            <a:ext cx="828092" cy="338437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283968" y="2636912"/>
            <a:ext cx="828092" cy="338437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itel 2"/>
          <p:cNvSpPr>
            <a:spLocks noGrp="1"/>
          </p:cNvSpPr>
          <p:nvPr>
            <p:ph type="title"/>
          </p:nvPr>
        </p:nvSpPr>
        <p:spPr>
          <a:xfrm>
            <a:off x="0" y="-1"/>
            <a:ext cx="8046720" cy="1054249"/>
          </a:xfrm>
        </p:spPr>
        <p:txBody>
          <a:bodyPr>
            <a:normAutofit/>
          </a:bodyPr>
          <a:lstStyle/>
          <a:p>
            <a:r>
              <a:rPr lang="en-US" sz="2400" dirty="0"/>
              <a:t>Item Sum: </a:t>
            </a:r>
            <a:r>
              <a:rPr lang="en-US" sz="2400" dirty="0" smtClean="0"/>
              <a:t>Mean Estimates</a:t>
            </a:r>
            <a:r>
              <a:rPr lang="en-US" dirty="0" smtClean="0"/>
              <a:t/>
            </a:r>
            <a:br>
              <a:rPr lang="en-US" dirty="0" smtClean="0"/>
            </a:br>
            <a:r>
              <a:rPr lang="en-US" sz="1400" dirty="0" smtClean="0"/>
              <a:t>(</a:t>
            </a:r>
            <a:r>
              <a:rPr lang="en-US" sz="1400" dirty="0" err="1" smtClean="0"/>
              <a:t>isreg</a:t>
            </a:r>
            <a:r>
              <a:rPr lang="en-US" sz="1400" dirty="0" smtClean="0"/>
              <a:t>: Jann 2013)</a:t>
            </a:r>
            <a:endParaRPr lang="en-US" sz="1400" dirty="0"/>
          </a:p>
        </p:txBody>
      </p:sp>
    </p:spTree>
    <p:extLst>
      <p:ext uri="{BB962C8B-B14F-4D97-AF65-F5344CB8AC3E}">
        <p14:creationId xmlns:p14="http://schemas.microsoft.com/office/powerpoint/2010/main" val="3078141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ext uri="{D42A27DB-BD31-4B8C-83A1-F6EECF244321}">
                <p14:modId xmlns:p14="http://schemas.microsoft.com/office/powerpoint/2010/main" val="2299276531"/>
              </p:ext>
            </p:extLst>
          </p:nvPr>
        </p:nvGraphicFramePr>
        <p:xfrm>
          <a:off x="251520" y="1916832"/>
          <a:ext cx="8568951" cy="4023360"/>
        </p:xfrm>
        <a:graphic>
          <a:graphicData uri="http://schemas.openxmlformats.org/drawingml/2006/table">
            <a:tbl>
              <a:tblPr>
                <a:tableStyleId>{0E3FDE45-AF77-4B5C-9715-49D594BDF05E}</a:tableStyleId>
              </a:tblPr>
              <a:tblGrid>
                <a:gridCol w="2061529"/>
                <a:gridCol w="1621552"/>
                <a:gridCol w="1627086"/>
                <a:gridCol w="1627086"/>
                <a:gridCol w="1631698"/>
              </a:tblGrid>
              <a:tr h="0">
                <a:tc>
                  <a:txBody>
                    <a:bodyPr/>
                    <a:lstStyle/>
                    <a:p>
                      <a:pPr algn="l">
                        <a:lnSpc>
                          <a:spcPct val="100000"/>
                        </a:lnSpc>
                        <a:spcBef>
                          <a:spcPts val="200"/>
                        </a:spcBef>
                        <a:spcAft>
                          <a:spcPts val="300"/>
                        </a:spcAft>
                      </a:pPr>
                      <a:endParaRPr lang="en-US" sz="1600" dirty="0">
                        <a:latin typeface="+mn-lt"/>
                        <a:ea typeface="Times New Roman"/>
                      </a:endParaRPr>
                    </a:p>
                  </a:txBody>
                  <a:tcPr marL="68580" marR="68580" marT="91440" marB="91440"/>
                </a:tc>
                <a:tc gridSpan="2">
                  <a:txBody>
                    <a:bodyPr/>
                    <a:lstStyle/>
                    <a:p>
                      <a:pPr algn="ctr">
                        <a:lnSpc>
                          <a:spcPct val="100000"/>
                        </a:lnSpc>
                        <a:spcBef>
                          <a:spcPts val="200"/>
                        </a:spcBef>
                        <a:spcAft>
                          <a:spcPts val="300"/>
                        </a:spcAft>
                      </a:pPr>
                      <a:r>
                        <a:rPr lang="en-US" sz="1600" b="1" dirty="0">
                          <a:solidFill>
                            <a:schemeClr val="bg1">
                              <a:lumMod val="50000"/>
                            </a:schemeClr>
                          </a:solidFill>
                          <a:latin typeface="+mn-lt"/>
                        </a:rPr>
                        <a:t>Hours of undeclared </a:t>
                      </a:r>
                      <a:r>
                        <a:rPr lang="en-US" sz="1600" b="1" dirty="0" smtClean="0">
                          <a:solidFill>
                            <a:schemeClr val="bg1">
                              <a:lumMod val="50000"/>
                            </a:schemeClr>
                          </a:solidFill>
                          <a:latin typeface="+mn-lt"/>
                        </a:rPr>
                        <a:t>work (per week)</a:t>
                      </a:r>
                      <a:endParaRPr lang="de-CH" sz="1600" b="1" dirty="0">
                        <a:solidFill>
                          <a:schemeClr val="bg1">
                            <a:lumMod val="50000"/>
                          </a:schemeClr>
                        </a:solidFill>
                        <a:latin typeface="+mn-lt"/>
                        <a:ea typeface="Times New Roman"/>
                      </a:endParaRPr>
                    </a:p>
                  </a:txBody>
                  <a:tcPr marL="68580" marR="68580" marT="91440" marB="91440"/>
                </a:tc>
                <a:tc hMerge="1">
                  <a:txBody>
                    <a:bodyPr/>
                    <a:lstStyle/>
                    <a:p>
                      <a:endParaRPr lang="en-US"/>
                    </a:p>
                  </a:txBody>
                  <a:tcPr/>
                </a:tc>
                <a:tc gridSpan="2">
                  <a:txBody>
                    <a:bodyPr/>
                    <a:lstStyle/>
                    <a:p>
                      <a:pPr algn="ctr">
                        <a:lnSpc>
                          <a:spcPct val="100000"/>
                        </a:lnSpc>
                        <a:spcBef>
                          <a:spcPts val="200"/>
                        </a:spcBef>
                        <a:spcAft>
                          <a:spcPts val="300"/>
                        </a:spcAft>
                      </a:pPr>
                      <a:r>
                        <a:rPr lang="en-US" sz="1600" b="1" dirty="0">
                          <a:latin typeface="+mn-lt"/>
                        </a:rPr>
                        <a:t>Earnings from undeclared </a:t>
                      </a:r>
                      <a:r>
                        <a:rPr lang="en-US" sz="1600" b="1" dirty="0" smtClean="0">
                          <a:latin typeface="+mn-lt"/>
                        </a:rPr>
                        <a:t>work (per month)</a:t>
                      </a:r>
                      <a:endParaRPr lang="de-CH" sz="1600" b="1" dirty="0">
                        <a:latin typeface="+mn-lt"/>
                        <a:ea typeface="Times New Roman"/>
                      </a:endParaRPr>
                    </a:p>
                  </a:txBody>
                  <a:tcPr marL="68580" marR="68580" marT="91440" marB="91440"/>
                </a:tc>
                <a:tc hMerge="1">
                  <a:txBody>
                    <a:bodyPr/>
                    <a:lstStyle/>
                    <a:p>
                      <a:endParaRPr lang="en-US"/>
                    </a:p>
                  </a:txBody>
                  <a:tcPr/>
                </a:tc>
              </a:tr>
              <a:tr h="338125">
                <a:tc>
                  <a:txBody>
                    <a:bodyPr/>
                    <a:lstStyle/>
                    <a:p>
                      <a:pPr algn="l">
                        <a:lnSpc>
                          <a:spcPct val="100000"/>
                        </a:lnSpc>
                        <a:spcBef>
                          <a:spcPts val="200"/>
                        </a:spcBef>
                        <a:spcAft>
                          <a:spcPts val="300"/>
                        </a:spcAft>
                      </a:pPr>
                      <a:endParaRPr lang="en-US" sz="1600" dirty="0">
                        <a:latin typeface="+mn-lt"/>
                        <a:ea typeface="Times New Roman"/>
                      </a:endParaRPr>
                    </a:p>
                  </a:txBody>
                  <a:tcPr marL="68580" marR="68580" marT="91440" marB="91440">
                    <a:lnB w="9525" cap="flat" cmpd="sng" algn="ctr">
                      <a:solidFill>
                        <a:schemeClr val="accent3">
                          <a:lumMod val="60000"/>
                          <a:lumOff val="40000"/>
                        </a:schemeClr>
                      </a:solidFill>
                      <a:prstDash val="solid"/>
                      <a:round/>
                      <a:headEnd type="none" w="med" len="med"/>
                      <a:tailEnd type="none" w="med" len="med"/>
                    </a:lnB>
                  </a:tcPr>
                </a:tc>
                <a:tc>
                  <a:txBody>
                    <a:bodyPr/>
                    <a:lstStyle/>
                    <a:p>
                      <a:pPr algn="ctr">
                        <a:lnSpc>
                          <a:spcPct val="100000"/>
                        </a:lnSpc>
                        <a:spcBef>
                          <a:spcPts val="200"/>
                        </a:spcBef>
                        <a:spcAft>
                          <a:spcPts val="300"/>
                        </a:spcAft>
                      </a:pPr>
                      <a:r>
                        <a:rPr lang="en-US" sz="1600" dirty="0">
                          <a:solidFill>
                            <a:schemeClr val="bg1">
                              <a:lumMod val="50000"/>
                            </a:schemeClr>
                          </a:solidFill>
                          <a:latin typeface="+mn-lt"/>
                        </a:rPr>
                        <a:t>Employees</a:t>
                      </a:r>
                      <a:endParaRPr lang="de-CH" sz="1600" dirty="0">
                        <a:solidFill>
                          <a:schemeClr val="bg1">
                            <a:lumMod val="50000"/>
                          </a:schemeClr>
                        </a:solidFill>
                        <a:latin typeface="+mn-lt"/>
                        <a:ea typeface="Times New Roman"/>
                      </a:endParaRPr>
                    </a:p>
                  </a:txBody>
                  <a:tcPr marL="68580" marR="68580" marT="91440" marB="91440">
                    <a:lnB w="9525" cap="flat" cmpd="sng" algn="ctr">
                      <a:solidFill>
                        <a:schemeClr val="accent3">
                          <a:lumMod val="60000"/>
                          <a:lumOff val="40000"/>
                        </a:schemeClr>
                      </a:solidFill>
                      <a:prstDash val="solid"/>
                      <a:round/>
                      <a:headEnd type="none" w="med" len="med"/>
                      <a:tailEnd type="none" w="med" len="med"/>
                    </a:lnB>
                  </a:tcPr>
                </a:tc>
                <a:tc>
                  <a:txBody>
                    <a:bodyPr/>
                    <a:lstStyle/>
                    <a:p>
                      <a:pPr algn="ctr">
                        <a:lnSpc>
                          <a:spcPct val="100000"/>
                        </a:lnSpc>
                        <a:spcBef>
                          <a:spcPts val="200"/>
                        </a:spcBef>
                        <a:spcAft>
                          <a:spcPts val="300"/>
                        </a:spcAft>
                      </a:pPr>
                      <a:r>
                        <a:rPr lang="en-US" sz="1600" dirty="0">
                          <a:solidFill>
                            <a:schemeClr val="bg1">
                              <a:lumMod val="50000"/>
                            </a:schemeClr>
                          </a:solidFill>
                          <a:latin typeface="+mn-lt"/>
                        </a:rPr>
                        <a:t>Benefit recipients</a:t>
                      </a:r>
                      <a:endParaRPr lang="de-CH" sz="1600" dirty="0">
                        <a:solidFill>
                          <a:schemeClr val="bg1">
                            <a:lumMod val="50000"/>
                          </a:schemeClr>
                        </a:solidFill>
                        <a:latin typeface="+mn-lt"/>
                        <a:ea typeface="Times New Roman"/>
                      </a:endParaRPr>
                    </a:p>
                  </a:txBody>
                  <a:tcPr marL="68580" marR="68580" marT="91440" marB="91440">
                    <a:lnB w="9525" cap="flat" cmpd="sng" algn="ctr">
                      <a:solidFill>
                        <a:schemeClr val="accent3">
                          <a:lumMod val="60000"/>
                          <a:lumOff val="40000"/>
                        </a:schemeClr>
                      </a:solidFill>
                      <a:prstDash val="solid"/>
                      <a:round/>
                      <a:headEnd type="none" w="med" len="med"/>
                      <a:tailEnd type="none" w="med" len="med"/>
                    </a:lnB>
                  </a:tcPr>
                </a:tc>
                <a:tc>
                  <a:txBody>
                    <a:bodyPr/>
                    <a:lstStyle/>
                    <a:p>
                      <a:pPr algn="ctr">
                        <a:lnSpc>
                          <a:spcPct val="100000"/>
                        </a:lnSpc>
                        <a:spcBef>
                          <a:spcPts val="200"/>
                        </a:spcBef>
                        <a:spcAft>
                          <a:spcPts val="300"/>
                        </a:spcAft>
                      </a:pPr>
                      <a:r>
                        <a:rPr lang="en-US" sz="1600" dirty="0">
                          <a:latin typeface="+mn-lt"/>
                        </a:rPr>
                        <a:t>Employees</a:t>
                      </a:r>
                      <a:endParaRPr lang="de-CH" sz="1600" dirty="0">
                        <a:latin typeface="+mn-lt"/>
                        <a:ea typeface="Times New Roman"/>
                      </a:endParaRPr>
                    </a:p>
                  </a:txBody>
                  <a:tcPr marL="68580" marR="68580" marT="91440" marB="91440">
                    <a:lnB w="9525" cap="flat" cmpd="sng" algn="ctr">
                      <a:solidFill>
                        <a:schemeClr val="accent3">
                          <a:lumMod val="60000"/>
                          <a:lumOff val="40000"/>
                        </a:schemeClr>
                      </a:solidFill>
                      <a:prstDash val="solid"/>
                      <a:round/>
                      <a:headEnd type="none" w="med" len="med"/>
                      <a:tailEnd type="none" w="med" len="med"/>
                    </a:lnB>
                  </a:tcPr>
                </a:tc>
                <a:tc>
                  <a:txBody>
                    <a:bodyPr/>
                    <a:lstStyle/>
                    <a:p>
                      <a:pPr algn="ctr">
                        <a:lnSpc>
                          <a:spcPct val="100000"/>
                        </a:lnSpc>
                        <a:spcBef>
                          <a:spcPts val="200"/>
                        </a:spcBef>
                        <a:spcAft>
                          <a:spcPts val="300"/>
                        </a:spcAft>
                      </a:pPr>
                      <a:r>
                        <a:rPr lang="en-US" sz="1600" dirty="0">
                          <a:latin typeface="+mn-lt"/>
                        </a:rPr>
                        <a:t>Benefit recipients</a:t>
                      </a:r>
                      <a:endParaRPr lang="de-CH" sz="1600" dirty="0">
                        <a:latin typeface="+mn-lt"/>
                        <a:ea typeface="Times New Roman"/>
                      </a:endParaRPr>
                    </a:p>
                  </a:txBody>
                  <a:tcPr marL="68580" marR="68580" marT="91440" marB="91440">
                    <a:lnB w="9525" cap="flat" cmpd="sng" algn="ctr">
                      <a:solidFill>
                        <a:schemeClr val="accent3">
                          <a:lumMod val="60000"/>
                          <a:lumOff val="40000"/>
                        </a:schemeClr>
                      </a:solidFill>
                      <a:prstDash val="solid"/>
                      <a:round/>
                      <a:headEnd type="none" w="med" len="med"/>
                      <a:tailEnd type="none" w="med" len="med"/>
                    </a:lnB>
                  </a:tcPr>
                </a:tc>
              </a:tr>
              <a:tr h="377260">
                <a:tc>
                  <a:txBody>
                    <a:bodyPr/>
                    <a:lstStyle/>
                    <a:p>
                      <a:pPr algn="l">
                        <a:lnSpc>
                          <a:spcPct val="100000"/>
                        </a:lnSpc>
                        <a:spcBef>
                          <a:spcPts val="200"/>
                        </a:spcBef>
                        <a:spcAft>
                          <a:spcPts val="300"/>
                        </a:spcAft>
                      </a:pPr>
                      <a:r>
                        <a:rPr lang="en-US" sz="1600">
                          <a:latin typeface="+mn-lt"/>
                        </a:rPr>
                        <a:t>Direct questioning (DQ)</a:t>
                      </a:r>
                      <a:endParaRPr lang="de-CH" sz="1600">
                        <a:latin typeface="+mn-lt"/>
                        <a:ea typeface="Times New Roman"/>
                      </a:endParaRPr>
                    </a:p>
                  </a:txBody>
                  <a:tcPr marL="68580" marR="68580" marT="91440" marB="91440">
                    <a:lnT w="9525" cap="flat" cmpd="sng" algn="ctr">
                      <a:solidFill>
                        <a:schemeClr val="accent3">
                          <a:lumMod val="60000"/>
                          <a:lumOff val="40000"/>
                        </a:schemeClr>
                      </a:solidFill>
                      <a:prstDash val="solid"/>
                      <a:round/>
                      <a:headEnd type="none" w="med" len="med"/>
                      <a:tailEnd type="none" w="med" len="med"/>
                    </a:lnT>
                  </a:tcPr>
                </a:tc>
                <a:tc>
                  <a:txBody>
                    <a:bodyPr/>
                    <a:lstStyle/>
                    <a:p>
                      <a:pPr algn="ctr">
                        <a:lnSpc>
                          <a:spcPct val="100000"/>
                        </a:lnSpc>
                        <a:spcBef>
                          <a:spcPts val="0"/>
                        </a:spcBef>
                        <a:spcAft>
                          <a:spcPts val="0"/>
                        </a:spcAft>
                      </a:pPr>
                      <a:r>
                        <a:rPr lang="en-US" sz="1600" dirty="0" smtClean="0">
                          <a:solidFill>
                            <a:schemeClr val="bg1">
                              <a:lumMod val="50000"/>
                            </a:schemeClr>
                          </a:solidFill>
                          <a:latin typeface="+mn-lt"/>
                        </a:rPr>
                        <a:t>0.07</a:t>
                      </a:r>
                      <a:endParaRPr lang="de-CH" sz="1600" dirty="0">
                        <a:solidFill>
                          <a:schemeClr val="bg1">
                            <a:lumMod val="50000"/>
                          </a:schemeClr>
                        </a:solidFill>
                        <a:latin typeface="+mn-lt"/>
                      </a:endParaRPr>
                    </a:p>
                    <a:p>
                      <a:pPr algn="ctr">
                        <a:lnSpc>
                          <a:spcPct val="100000"/>
                        </a:lnSpc>
                        <a:spcBef>
                          <a:spcPts val="0"/>
                        </a:spcBef>
                        <a:spcAft>
                          <a:spcPts val="0"/>
                        </a:spcAft>
                      </a:pPr>
                      <a:r>
                        <a:rPr lang="en-US" sz="1600" dirty="0">
                          <a:solidFill>
                            <a:schemeClr val="bg1">
                              <a:lumMod val="50000"/>
                            </a:schemeClr>
                          </a:solidFill>
                          <a:latin typeface="+mn-lt"/>
                        </a:rPr>
                        <a:t>(</a:t>
                      </a:r>
                      <a:r>
                        <a:rPr lang="en-US" sz="1600" dirty="0" smtClean="0">
                          <a:solidFill>
                            <a:schemeClr val="bg1">
                              <a:lumMod val="50000"/>
                            </a:schemeClr>
                          </a:solidFill>
                          <a:latin typeface="+mn-lt"/>
                        </a:rPr>
                        <a:t>0.03</a:t>
                      </a:r>
                      <a:r>
                        <a:rPr lang="en-US" sz="1600" dirty="0">
                          <a:solidFill>
                            <a:schemeClr val="bg1">
                              <a:lumMod val="50000"/>
                            </a:schemeClr>
                          </a:solidFill>
                          <a:latin typeface="+mn-lt"/>
                        </a:rPr>
                        <a:t>)</a:t>
                      </a:r>
                      <a:endParaRPr lang="de-CH" sz="1600" dirty="0">
                        <a:solidFill>
                          <a:schemeClr val="bg1">
                            <a:lumMod val="50000"/>
                          </a:schemeClr>
                        </a:solidFill>
                        <a:latin typeface="+mn-lt"/>
                        <a:ea typeface="Times New Roman"/>
                      </a:endParaRPr>
                    </a:p>
                  </a:txBody>
                  <a:tcPr marL="68580" marR="68580" marT="91440" marB="91440">
                    <a:lnT w="9525" cap="flat" cmpd="sng" algn="ctr">
                      <a:solidFill>
                        <a:schemeClr val="accent3">
                          <a:lumMod val="60000"/>
                          <a:lumOff val="40000"/>
                        </a:schemeClr>
                      </a:solidFill>
                      <a:prstDash val="solid"/>
                      <a:round/>
                      <a:headEnd type="none" w="med" len="med"/>
                      <a:tailEnd type="none" w="med" len="med"/>
                    </a:lnT>
                  </a:tcPr>
                </a:tc>
                <a:tc>
                  <a:txBody>
                    <a:bodyPr/>
                    <a:lstStyle/>
                    <a:p>
                      <a:pPr algn="ctr">
                        <a:lnSpc>
                          <a:spcPct val="100000"/>
                        </a:lnSpc>
                        <a:spcBef>
                          <a:spcPts val="0"/>
                        </a:spcBef>
                        <a:spcAft>
                          <a:spcPts val="0"/>
                        </a:spcAft>
                      </a:pPr>
                      <a:r>
                        <a:rPr lang="en-US" sz="1600" dirty="0" smtClean="0">
                          <a:solidFill>
                            <a:schemeClr val="bg1">
                              <a:lumMod val="50000"/>
                            </a:schemeClr>
                          </a:solidFill>
                          <a:latin typeface="+mn-lt"/>
                        </a:rPr>
                        <a:t>0.14</a:t>
                      </a:r>
                      <a:endParaRPr lang="de-CH" sz="1600" dirty="0">
                        <a:solidFill>
                          <a:schemeClr val="bg1">
                            <a:lumMod val="50000"/>
                          </a:schemeClr>
                        </a:solidFill>
                        <a:latin typeface="+mn-lt"/>
                      </a:endParaRPr>
                    </a:p>
                    <a:p>
                      <a:pPr algn="ctr">
                        <a:lnSpc>
                          <a:spcPct val="100000"/>
                        </a:lnSpc>
                        <a:spcBef>
                          <a:spcPts val="0"/>
                        </a:spcBef>
                        <a:spcAft>
                          <a:spcPts val="0"/>
                        </a:spcAft>
                      </a:pPr>
                      <a:r>
                        <a:rPr lang="en-US" sz="1600" dirty="0">
                          <a:solidFill>
                            <a:schemeClr val="bg1">
                              <a:lumMod val="50000"/>
                            </a:schemeClr>
                          </a:solidFill>
                          <a:latin typeface="+mn-lt"/>
                        </a:rPr>
                        <a:t>(</a:t>
                      </a:r>
                      <a:r>
                        <a:rPr lang="en-US" sz="1600" dirty="0" smtClean="0">
                          <a:solidFill>
                            <a:schemeClr val="bg1">
                              <a:lumMod val="50000"/>
                            </a:schemeClr>
                          </a:solidFill>
                          <a:latin typeface="+mn-lt"/>
                        </a:rPr>
                        <a:t>0.06</a:t>
                      </a:r>
                      <a:r>
                        <a:rPr lang="en-US" sz="1600" dirty="0">
                          <a:solidFill>
                            <a:schemeClr val="bg1">
                              <a:lumMod val="50000"/>
                            </a:schemeClr>
                          </a:solidFill>
                          <a:latin typeface="+mn-lt"/>
                        </a:rPr>
                        <a:t>)</a:t>
                      </a:r>
                      <a:endParaRPr lang="de-CH" sz="1600" dirty="0">
                        <a:solidFill>
                          <a:schemeClr val="bg1">
                            <a:lumMod val="50000"/>
                          </a:schemeClr>
                        </a:solidFill>
                        <a:latin typeface="+mn-lt"/>
                        <a:ea typeface="Times New Roman"/>
                      </a:endParaRPr>
                    </a:p>
                  </a:txBody>
                  <a:tcPr marL="68580" marR="68580" marT="91440" marB="91440">
                    <a:lnT w="9525" cap="flat" cmpd="sng" algn="ctr">
                      <a:solidFill>
                        <a:schemeClr val="accent3">
                          <a:lumMod val="60000"/>
                          <a:lumOff val="40000"/>
                        </a:schemeClr>
                      </a:solidFill>
                      <a:prstDash val="solid"/>
                      <a:round/>
                      <a:headEnd type="none" w="med" len="med"/>
                      <a:tailEnd type="none" w="med" len="med"/>
                    </a:lnT>
                  </a:tcPr>
                </a:tc>
                <a:tc>
                  <a:txBody>
                    <a:bodyPr/>
                    <a:lstStyle/>
                    <a:p>
                      <a:pPr algn="ctr">
                        <a:lnSpc>
                          <a:spcPct val="100000"/>
                        </a:lnSpc>
                        <a:spcBef>
                          <a:spcPts val="0"/>
                        </a:spcBef>
                        <a:spcAft>
                          <a:spcPts val="0"/>
                        </a:spcAft>
                      </a:pPr>
                      <a:r>
                        <a:rPr lang="en-US" sz="1600" smtClean="0">
                          <a:latin typeface="+mn-lt"/>
                        </a:rPr>
                        <a:t>1.8</a:t>
                      </a:r>
                      <a:endParaRPr lang="de-CH" sz="1600" dirty="0">
                        <a:latin typeface="+mn-lt"/>
                      </a:endParaRPr>
                    </a:p>
                    <a:p>
                      <a:pPr algn="ctr">
                        <a:lnSpc>
                          <a:spcPct val="100000"/>
                        </a:lnSpc>
                        <a:spcBef>
                          <a:spcPts val="0"/>
                        </a:spcBef>
                        <a:spcAft>
                          <a:spcPts val="0"/>
                        </a:spcAft>
                      </a:pPr>
                      <a:r>
                        <a:rPr lang="en-US" sz="1600">
                          <a:latin typeface="+mn-lt"/>
                        </a:rPr>
                        <a:t>(</a:t>
                      </a:r>
                      <a:r>
                        <a:rPr lang="en-US" sz="1600" smtClean="0">
                          <a:latin typeface="+mn-lt"/>
                        </a:rPr>
                        <a:t>0.7</a:t>
                      </a:r>
                      <a:r>
                        <a:rPr lang="en-US" sz="1600" dirty="0">
                          <a:latin typeface="+mn-lt"/>
                        </a:rPr>
                        <a:t>)</a:t>
                      </a:r>
                      <a:endParaRPr lang="de-CH" sz="1600" dirty="0">
                        <a:latin typeface="+mn-lt"/>
                        <a:ea typeface="Times New Roman"/>
                      </a:endParaRPr>
                    </a:p>
                  </a:txBody>
                  <a:tcPr marL="68580" marR="68580" marT="91440" marB="91440">
                    <a:lnT w="9525" cap="flat" cmpd="sng" algn="ctr">
                      <a:solidFill>
                        <a:schemeClr val="accent3">
                          <a:lumMod val="60000"/>
                          <a:lumOff val="40000"/>
                        </a:schemeClr>
                      </a:solidFill>
                      <a:prstDash val="solid"/>
                      <a:round/>
                      <a:headEnd type="none" w="med" len="med"/>
                      <a:tailEnd type="none" w="med" len="med"/>
                    </a:lnT>
                  </a:tcPr>
                </a:tc>
                <a:tc>
                  <a:txBody>
                    <a:bodyPr/>
                    <a:lstStyle/>
                    <a:p>
                      <a:pPr algn="ctr">
                        <a:lnSpc>
                          <a:spcPct val="100000"/>
                        </a:lnSpc>
                        <a:spcBef>
                          <a:spcPts val="0"/>
                        </a:spcBef>
                        <a:spcAft>
                          <a:spcPts val="0"/>
                        </a:spcAft>
                      </a:pPr>
                      <a:r>
                        <a:rPr lang="en-US" sz="1600" smtClean="0">
                          <a:latin typeface="+mn-lt"/>
                        </a:rPr>
                        <a:t>3.4</a:t>
                      </a:r>
                      <a:endParaRPr lang="de-CH" sz="1600" dirty="0">
                        <a:latin typeface="+mn-lt"/>
                      </a:endParaRPr>
                    </a:p>
                    <a:p>
                      <a:pPr algn="ctr">
                        <a:lnSpc>
                          <a:spcPct val="100000"/>
                        </a:lnSpc>
                        <a:spcBef>
                          <a:spcPts val="0"/>
                        </a:spcBef>
                        <a:spcAft>
                          <a:spcPts val="0"/>
                        </a:spcAft>
                      </a:pPr>
                      <a:r>
                        <a:rPr lang="en-US" sz="1600">
                          <a:latin typeface="+mn-lt"/>
                        </a:rPr>
                        <a:t>(</a:t>
                      </a:r>
                      <a:r>
                        <a:rPr lang="en-US" sz="1600" smtClean="0">
                          <a:latin typeface="+mn-lt"/>
                        </a:rPr>
                        <a:t>1.2</a:t>
                      </a:r>
                      <a:r>
                        <a:rPr lang="en-US" sz="1600" dirty="0">
                          <a:latin typeface="+mn-lt"/>
                        </a:rPr>
                        <a:t>)</a:t>
                      </a:r>
                      <a:endParaRPr lang="de-CH" sz="1600" dirty="0">
                        <a:latin typeface="+mn-lt"/>
                        <a:ea typeface="Times New Roman"/>
                      </a:endParaRPr>
                    </a:p>
                  </a:txBody>
                  <a:tcPr marL="68580" marR="68580" marT="91440" marB="91440">
                    <a:lnT w="9525" cap="flat" cmpd="sng" algn="ctr">
                      <a:solidFill>
                        <a:schemeClr val="accent3">
                          <a:lumMod val="60000"/>
                          <a:lumOff val="40000"/>
                        </a:schemeClr>
                      </a:solidFill>
                      <a:prstDash val="solid"/>
                      <a:round/>
                      <a:headEnd type="none" w="med" len="med"/>
                      <a:tailEnd type="none" w="med" len="med"/>
                    </a:lnT>
                  </a:tcPr>
                </a:tc>
              </a:tr>
              <a:tr h="377260">
                <a:tc>
                  <a:txBody>
                    <a:bodyPr/>
                    <a:lstStyle/>
                    <a:p>
                      <a:pPr algn="l">
                        <a:lnSpc>
                          <a:spcPct val="100000"/>
                        </a:lnSpc>
                        <a:spcBef>
                          <a:spcPts val="200"/>
                        </a:spcBef>
                        <a:spcAft>
                          <a:spcPts val="300"/>
                        </a:spcAft>
                        <a:tabLst>
                          <a:tab pos="361950" algn="l"/>
                        </a:tabLst>
                      </a:pPr>
                      <a:r>
                        <a:rPr lang="en-US" sz="1600" dirty="0" smtClean="0">
                          <a:solidFill>
                            <a:schemeClr val="accent2">
                              <a:lumMod val="50000"/>
                            </a:schemeClr>
                          </a:solidFill>
                          <a:latin typeface="+mn-lt"/>
                        </a:rPr>
                        <a:t>	Assigned </a:t>
                      </a:r>
                      <a:r>
                        <a:rPr lang="en-US" sz="1600" dirty="0">
                          <a:solidFill>
                            <a:schemeClr val="accent2">
                              <a:lumMod val="50000"/>
                            </a:schemeClr>
                          </a:solidFill>
                          <a:latin typeface="+mn-lt"/>
                        </a:rPr>
                        <a:t>to DQ</a:t>
                      </a:r>
                      <a:endParaRPr lang="de-CH" sz="1600" dirty="0">
                        <a:solidFill>
                          <a:schemeClr val="accent2">
                            <a:lumMod val="50000"/>
                          </a:schemeClr>
                        </a:solidFill>
                        <a:latin typeface="+mn-lt"/>
                        <a:ea typeface="Times New Roman"/>
                      </a:endParaRPr>
                    </a:p>
                  </a:txBody>
                  <a:tcPr marL="68580" marR="68580" marT="91440" marB="91440" anchor="ctr"/>
                </a:tc>
                <a:tc>
                  <a:txBody>
                    <a:bodyPr/>
                    <a:lstStyle/>
                    <a:p>
                      <a:pPr algn="ctr">
                        <a:lnSpc>
                          <a:spcPct val="100000"/>
                        </a:lnSpc>
                        <a:spcBef>
                          <a:spcPts val="0"/>
                        </a:spcBef>
                        <a:spcAft>
                          <a:spcPts val="0"/>
                        </a:spcAft>
                      </a:pPr>
                      <a:r>
                        <a:rPr lang="en-US" sz="1600" smtClean="0">
                          <a:solidFill>
                            <a:schemeClr val="bg1">
                              <a:lumMod val="50000"/>
                            </a:schemeClr>
                          </a:solidFill>
                          <a:latin typeface="+mn-lt"/>
                        </a:rPr>
                        <a:t>0.07</a:t>
                      </a:r>
                      <a:endParaRPr lang="de-CH" sz="1600" dirty="0">
                        <a:solidFill>
                          <a:schemeClr val="bg1">
                            <a:lumMod val="50000"/>
                          </a:schemeClr>
                        </a:solidFill>
                        <a:latin typeface="+mn-lt"/>
                      </a:endParaRPr>
                    </a:p>
                    <a:p>
                      <a:pPr algn="ctr">
                        <a:lnSpc>
                          <a:spcPct val="100000"/>
                        </a:lnSpc>
                        <a:spcBef>
                          <a:spcPts val="0"/>
                        </a:spcBef>
                        <a:spcAft>
                          <a:spcPts val="0"/>
                        </a:spcAft>
                      </a:pPr>
                      <a:r>
                        <a:rPr lang="en-US" sz="1600">
                          <a:solidFill>
                            <a:schemeClr val="bg1">
                              <a:lumMod val="50000"/>
                            </a:schemeClr>
                          </a:solidFill>
                          <a:latin typeface="+mn-lt"/>
                        </a:rPr>
                        <a:t>(</a:t>
                      </a:r>
                      <a:r>
                        <a:rPr lang="en-US" sz="1600" smtClean="0">
                          <a:solidFill>
                            <a:schemeClr val="bg1">
                              <a:lumMod val="50000"/>
                            </a:schemeClr>
                          </a:solidFill>
                          <a:latin typeface="+mn-lt"/>
                        </a:rPr>
                        <a:t>0.04</a:t>
                      </a:r>
                      <a:r>
                        <a:rPr lang="en-US" sz="1600" dirty="0">
                          <a:solidFill>
                            <a:schemeClr val="bg1">
                              <a:lumMod val="50000"/>
                            </a:schemeClr>
                          </a:solidFill>
                          <a:latin typeface="+mn-lt"/>
                        </a:rPr>
                        <a:t>)</a:t>
                      </a:r>
                      <a:endParaRPr lang="de-CH" sz="1600" dirty="0">
                        <a:solidFill>
                          <a:schemeClr val="bg1">
                            <a:lumMod val="50000"/>
                          </a:schemeClr>
                        </a:solidFill>
                        <a:latin typeface="+mn-lt"/>
                        <a:ea typeface="Times New Roman"/>
                      </a:endParaRPr>
                    </a:p>
                  </a:txBody>
                  <a:tcPr marL="68580" marR="68580" marT="91440" marB="91440"/>
                </a:tc>
                <a:tc>
                  <a:txBody>
                    <a:bodyPr/>
                    <a:lstStyle/>
                    <a:p>
                      <a:pPr algn="ctr">
                        <a:lnSpc>
                          <a:spcPct val="100000"/>
                        </a:lnSpc>
                        <a:spcBef>
                          <a:spcPts val="0"/>
                        </a:spcBef>
                        <a:spcAft>
                          <a:spcPts val="0"/>
                        </a:spcAft>
                      </a:pPr>
                      <a:r>
                        <a:rPr lang="en-US" sz="1600" dirty="0" smtClean="0">
                          <a:solidFill>
                            <a:schemeClr val="bg1">
                              <a:lumMod val="50000"/>
                            </a:schemeClr>
                          </a:solidFill>
                          <a:latin typeface="+mn-lt"/>
                        </a:rPr>
                        <a:t>0.19</a:t>
                      </a:r>
                      <a:endParaRPr lang="de-CH" sz="1600" dirty="0">
                        <a:solidFill>
                          <a:schemeClr val="bg1">
                            <a:lumMod val="50000"/>
                          </a:schemeClr>
                        </a:solidFill>
                        <a:latin typeface="+mn-lt"/>
                      </a:endParaRPr>
                    </a:p>
                    <a:p>
                      <a:pPr algn="ctr">
                        <a:lnSpc>
                          <a:spcPct val="100000"/>
                        </a:lnSpc>
                        <a:spcBef>
                          <a:spcPts val="0"/>
                        </a:spcBef>
                        <a:spcAft>
                          <a:spcPts val="0"/>
                        </a:spcAft>
                      </a:pPr>
                      <a:r>
                        <a:rPr lang="en-US" sz="1600" dirty="0">
                          <a:solidFill>
                            <a:schemeClr val="bg1">
                              <a:lumMod val="50000"/>
                            </a:schemeClr>
                          </a:solidFill>
                          <a:latin typeface="+mn-lt"/>
                        </a:rPr>
                        <a:t>(</a:t>
                      </a:r>
                      <a:r>
                        <a:rPr lang="en-US" sz="1600" dirty="0" smtClean="0">
                          <a:solidFill>
                            <a:schemeClr val="bg1">
                              <a:lumMod val="50000"/>
                            </a:schemeClr>
                          </a:solidFill>
                          <a:latin typeface="+mn-lt"/>
                        </a:rPr>
                        <a:t>0.08</a:t>
                      </a:r>
                      <a:r>
                        <a:rPr lang="en-US" sz="1600" dirty="0">
                          <a:solidFill>
                            <a:schemeClr val="bg1">
                              <a:lumMod val="50000"/>
                            </a:schemeClr>
                          </a:solidFill>
                          <a:latin typeface="+mn-lt"/>
                        </a:rPr>
                        <a:t>)</a:t>
                      </a:r>
                      <a:endParaRPr lang="de-CH" sz="1600" dirty="0">
                        <a:solidFill>
                          <a:schemeClr val="bg1">
                            <a:lumMod val="50000"/>
                          </a:schemeClr>
                        </a:solidFill>
                        <a:latin typeface="+mn-lt"/>
                        <a:ea typeface="Times New Roman"/>
                      </a:endParaRPr>
                    </a:p>
                  </a:txBody>
                  <a:tcPr marL="68580" marR="68580" marT="91440" marB="91440"/>
                </a:tc>
                <a:tc>
                  <a:txBody>
                    <a:bodyPr/>
                    <a:lstStyle/>
                    <a:p>
                      <a:pPr algn="ctr">
                        <a:lnSpc>
                          <a:spcPct val="100000"/>
                        </a:lnSpc>
                        <a:spcBef>
                          <a:spcPts val="0"/>
                        </a:spcBef>
                        <a:spcAft>
                          <a:spcPts val="0"/>
                        </a:spcAft>
                      </a:pPr>
                      <a:r>
                        <a:rPr lang="en-US" sz="1600" dirty="0" smtClean="0">
                          <a:solidFill>
                            <a:schemeClr val="accent2">
                              <a:lumMod val="50000"/>
                            </a:schemeClr>
                          </a:solidFill>
                          <a:latin typeface="+mn-lt"/>
                        </a:rPr>
                        <a:t>1.9</a:t>
                      </a:r>
                      <a:endParaRPr lang="de-CH" sz="1600" dirty="0">
                        <a:solidFill>
                          <a:schemeClr val="accent2">
                            <a:lumMod val="50000"/>
                          </a:schemeClr>
                        </a:solidFill>
                        <a:latin typeface="+mn-lt"/>
                      </a:endParaRPr>
                    </a:p>
                    <a:p>
                      <a:pPr algn="ctr">
                        <a:lnSpc>
                          <a:spcPct val="100000"/>
                        </a:lnSpc>
                        <a:spcBef>
                          <a:spcPts val="0"/>
                        </a:spcBef>
                        <a:spcAft>
                          <a:spcPts val="0"/>
                        </a:spcAft>
                      </a:pPr>
                      <a:r>
                        <a:rPr lang="en-US" sz="1600" dirty="0">
                          <a:solidFill>
                            <a:schemeClr val="accent2">
                              <a:lumMod val="50000"/>
                            </a:schemeClr>
                          </a:solidFill>
                          <a:latin typeface="+mn-lt"/>
                        </a:rPr>
                        <a:t>(</a:t>
                      </a:r>
                      <a:r>
                        <a:rPr lang="en-US" sz="1600" dirty="0" smtClean="0">
                          <a:solidFill>
                            <a:schemeClr val="accent2">
                              <a:lumMod val="50000"/>
                            </a:schemeClr>
                          </a:solidFill>
                          <a:latin typeface="+mn-lt"/>
                        </a:rPr>
                        <a:t>0.8</a:t>
                      </a:r>
                      <a:r>
                        <a:rPr lang="en-US" sz="1600" dirty="0">
                          <a:solidFill>
                            <a:schemeClr val="accent2">
                              <a:lumMod val="50000"/>
                            </a:schemeClr>
                          </a:solidFill>
                          <a:latin typeface="+mn-lt"/>
                        </a:rPr>
                        <a:t>)</a:t>
                      </a:r>
                      <a:endParaRPr lang="de-CH" sz="1600" dirty="0">
                        <a:solidFill>
                          <a:schemeClr val="accent2">
                            <a:lumMod val="50000"/>
                          </a:schemeClr>
                        </a:solidFill>
                        <a:latin typeface="+mn-lt"/>
                        <a:ea typeface="Times New Roman"/>
                      </a:endParaRPr>
                    </a:p>
                  </a:txBody>
                  <a:tcPr marL="68580" marR="68580" marT="91440" marB="91440"/>
                </a:tc>
                <a:tc>
                  <a:txBody>
                    <a:bodyPr/>
                    <a:lstStyle/>
                    <a:p>
                      <a:pPr algn="ctr">
                        <a:lnSpc>
                          <a:spcPct val="100000"/>
                        </a:lnSpc>
                        <a:spcBef>
                          <a:spcPts val="0"/>
                        </a:spcBef>
                        <a:spcAft>
                          <a:spcPts val="0"/>
                        </a:spcAft>
                      </a:pPr>
                      <a:r>
                        <a:rPr lang="en-US" sz="1600" dirty="0" smtClean="0">
                          <a:solidFill>
                            <a:schemeClr val="accent2">
                              <a:lumMod val="50000"/>
                            </a:schemeClr>
                          </a:solidFill>
                          <a:latin typeface="+mn-lt"/>
                        </a:rPr>
                        <a:t>4.4</a:t>
                      </a:r>
                      <a:endParaRPr lang="de-CH" sz="1600" dirty="0">
                        <a:solidFill>
                          <a:schemeClr val="accent2">
                            <a:lumMod val="50000"/>
                          </a:schemeClr>
                        </a:solidFill>
                        <a:latin typeface="+mn-lt"/>
                      </a:endParaRPr>
                    </a:p>
                    <a:p>
                      <a:pPr algn="ctr">
                        <a:lnSpc>
                          <a:spcPct val="100000"/>
                        </a:lnSpc>
                        <a:spcBef>
                          <a:spcPts val="0"/>
                        </a:spcBef>
                        <a:spcAft>
                          <a:spcPts val="0"/>
                        </a:spcAft>
                      </a:pPr>
                      <a:r>
                        <a:rPr lang="en-US" sz="1600" dirty="0">
                          <a:solidFill>
                            <a:schemeClr val="accent2">
                              <a:lumMod val="50000"/>
                            </a:schemeClr>
                          </a:solidFill>
                          <a:latin typeface="+mn-lt"/>
                        </a:rPr>
                        <a:t>(</a:t>
                      </a:r>
                      <a:r>
                        <a:rPr lang="en-US" sz="1600" dirty="0" smtClean="0">
                          <a:solidFill>
                            <a:schemeClr val="accent2">
                              <a:lumMod val="50000"/>
                            </a:schemeClr>
                          </a:solidFill>
                          <a:latin typeface="+mn-lt"/>
                        </a:rPr>
                        <a:t>1.5</a:t>
                      </a:r>
                      <a:r>
                        <a:rPr lang="en-US" sz="1600" dirty="0">
                          <a:solidFill>
                            <a:schemeClr val="accent2">
                              <a:lumMod val="50000"/>
                            </a:schemeClr>
                          </a:solidFill>
                          <a:latin typeface="+mn-lt"/>
                        </a:rPr>
                        <a:t>)</a:t>
                      </a:r>
                      <a:endParaRPr lang="de-CH" sz="1600" dirty="0">
                        <a:solidFill>
                          <a:schemeClr val="accent2">
                            <a:lumMod val="50000"/>
                          </a:schemeClr>
                        </a:solidFill>
                        <a:latin typeface="+mn-lt"/>
                        <a:ea typeface="Times New Roman"/>
                      </a:endParaRPr>
                    </a:p>
                  </a:txBody>
                  <a:tcPr marL="68580" marR="68580" marT="91440" marB="91440"/>
                </a:tc>
              </a:tr>
              <a:tr h="377260">
                <a:tc>
                  <a:txBody>
                    <a:bodyPr/>
                    <a:lstStyle/>
                    <a:p>
                      <a:pPr algn="l">
                        <a:lnSpc>
                          <a:spcPct val="100000"/>
                        </a:lnSpc>
                        <a:spcBef>
                          <a:spcPts val="200"/>
                        </a:spcBef>
                        <a:spcAft>
                          <a:spcPts val="300"/>
                        </a:spcAft>
                        <a:tabLst>
                          <a:tab pos="361950" algn="l"/>
                        </a:tabLst>
                      </a:pPr>
                      <a:r>
                        <a:rPr lang="en-US" sz="1600" dirty="0" smtClean="0">
                          <a:solidFill>
                            <a:schemeClr val="accent2">
                              <a:lumMod val="50000"/>
                            </a:schemeClr>
                          </a:solidFill>
                          <a:latin typeface="+mn-lt"/>
                        </a:rPr>
                        <a:t>	Opted </a:t>
                      </a:r>
                      <a:r>
                        <a:rPr lang="en-US" sz="1600" dirty="0">
                          <a:solidFill>
                            <a:schemeClr val="accent2">
                              <a:lumMod val="50000"/>
                            </a:schemeClr>
                          </a:solidFill>
                          <a:latin typeface="+mn-lt"/>
                        </a:rPr>
                        <a:t>for DQ</a:t>
                      </a:r>
                      <a:endParaRPr lang="de-CH" sz="1600" dirty="0">
                        <a:solidFill>
                          <a:schemeClr val="accent2">
                            <a:lumMod val="50000"/>
                          </a:schemeClr>
                        </a:solidFill>
                        <a:latin typeface="+mn-lt"/>
                        <a:ea typeface="Times New Roman"/>
                      </a:endParaRPr>
                    </a:p>
                  </a:txBody>
                  <a:tcPr marL="68580" marR="68580" marT="91440" marB="91440" anchor="ctr"/>
                </a:tc>
                <a:tc>
                  <a:txBody>
                    <a:bodyPr/>
                    <a:lstStyle/>
                    <a:p>
                      <a:pPr algn="ctr">
                        <a:lnSpc>
                          <a:spcPct val="100000"/>
                        </a:lnSpc>
                        <a:spcBef>
                          <a:spcPts val="0"/>
                        </a:spcBef>
                        <a:spcAft>
                          <a:spcPts val="0"/>
                        </a:spcAft>
                      </a:pPr>
                      <a:r>
                        <a:rPr lang="en-US" sz="1600" smtClean="0">
                          <a:solidFill>
                            <a:schemeClr val="bg1">
                              <a:lumMod val="50000"/>
                            </a:schemeClr>
                          </a:solidFill>
                          <a:latin typeface="+mn-lt"/>
                        </a:rPr>
                        <a:t>0.05</a:t>
                      </a:r>
                      <a:endParaRPr lang="de-CH" sz="1600" dirty="0">
                        <a:solidFill>
                          <a:schemeClr val="bg1">
                            <a:lumMod val="50000"/>
                          </a:schemeClr>
                        </a:solidFill>
                        <a:latin typeface="+mn-lt"/>
                      </a:endParaRPr>
                    </a:p>
                    <a:p>
                      <a:pPr algn="ctr">
                        <a:lnSpc>
                          <a:spcPct val="100000"/>
                        </a:lnSpc>
                        <a:spcBef>
                          <a:spcPts val="0"/>
                        </a:spcBef>
                        <a:spcAft>
                          <a:spcPts val="0"/>
                        </a:spcAft>
                      </a:pPr>
                      <a:r>
                        <a:rPr lang="en-US" sz="1600">
                          <a:solidFill>
                            <a:schemeClr val="bg1">
                              <a:lumMod val="50000"/>
                            </a:schemeClr>
                          </a:solidFill>
                          <a:latin typeface="+mn-lt"/>
                        </a:rPr>
                        <a:t>(</a:t>
                      </a:r>
                      <a:r>
                        <a:rPr lang="en-US" sz="1600" smtClean="0">
                          <a:solidFill>
                            <a:schemeClr val="bg1">
                              <a:lumMod val="50000"/>
                            </a:schemeClr>
                          </a:solidFill>
                          <a:latin typeface="+mn-lt"/>
                        </a:rPr>
                        <a:t>0.05</a:t>
                      </a:r>
                      <a:r>
                        <a:rPr lang="en-US" sz="1600" dirty="0">
                          <a:solidFill>
                            <a:schemeClr val="bg1">
                              <a:lumMod val="50000"/>
                            </a:schemeClr>
                          </a:solidFill>
                          <a:latin typeface="+mn-lt"/>
                        </a:rPr>
                        <a:t>)</a:t>
                      </a:r>
                      <a:endParaRPr lang="de-CH" sz="1600" dirty="0">
                        <a:solidFill>
                          <a:schemeClr val="bg1">
                            <a:lumMod val="50000"/>
                          </a:schemeClr>
                        </a:solidFill>
                        <a:latin typeface="+mn-lt"/>
                        <a:ea typeface="Times New Roman"/>
                      </a:endParaRPr>
                    </a:p>
                  </a:txBody>
                  <a:tcPr marL="68580" marR="68580" marT="91440" marB="91440"/>
                </a:tc>
                <a:tc>
                  <a:txBody>
                    <a:bodyPr/>
                    <a:lstStyle/>
                    <a:p>
                      <a:pPr algn="ctr">
                        <a:lnSpc>
                          <a:spcPct val="100000"/>
                        </a:lnSpc>
                        <a:spcBef>
                          <a:spcPts val="0"/>
                        </a:spcBef>
                        <a:spcAft>
                          <a:spcPts val="0"/>
                        </a:spcAft>
                      </a:pPr>
                      <a:r>
                        <a:rPr lang="en-US" sz="1600" dirty="0" smtClean="0">
                          <a:solidFill>
                            <a:schemeClr val="bg1">
                              <a:lumMod val="50000"/>
                            </a:schemeClr>
                          </a:solidFill>
                          <a:latin typeface="+mn-lt"/>
                        </a:rPr>
                        <a:t>0.00</a:t>
                      </a:r>
                      <a:endParaRPr lang="de-CH" sz="1600" dirty="0">
                        <a:solidFill>
                          <a:schemeClr val="bg1">
                            <a:lumMod val="50000"/>
                          </a:schemeClr>
                        </a:solidFill>
                        <a:latin typeface="+mn-lt"/>
                      </a:endParaRPr>
                    </a:p>
                    <a:p>
                      <a:pPr algn="ctr">
                        <a:lnSpc>
                          <a:spcPct val="100000"/>
                        </a:lnSpc>
                        <a:spcBef>
                          <a:spcPts val="0"/>
                        </a:spcBef>
                        <a:spcAft>
                          <a:spcPts val="0"/>
                        </a:spcAft>
                      </a:pPr>
                      <a:r>
                        <a:rPr lang="en-US" sz="1600" dirty="0">
                          <a:solidFill>
                            <a:schemeClr val="bg1">
                              <a:lumMod val="50000"/>
                            </a:schemeClr>
                          </a:solidFill>
                          <a:latin typeface="+mn-lt"/>
                        </a:rPr>
                        <a:t>(-)</a:t>
                      </a:r>
                      <a:endParaRPr lang="de-CH" sz="1600" dirty="0">
                        <a:solidFill>
                          <a:schemeClr val="bg1">
                            <a:lumMod val="50000"/>
                          </a:schemeClr>
                        </a:solidFill>
                        <a:latin typeface="+mn-lt"/>
                        <a:ea typeface="Times New Roman"/>
                      </a:endParaRPr>
                    </a:p>
                  </a:txBody>
                  <a:tcPr marL="68580" marR="68580" marT="91440" marB="91440"/>
                </a:tc>
                <a:tc>
                  <a:txBody>
                    <a:bodyPr/>
                    <a:lstStyle/>
                    <a:p>
                      <a:pPr algn="ctr">
                        <a:lnSpc>
                          <a:spcPct val="100000"/>
                        </a:lnSpc>
                        <a:spcBef>
                          <a:spcPts val="0"/>
                        </a:spcBef>
                        <a:spcAft>
                          <a:spcPts val="0"/>
                        </a:spcAft>
                      </a:pPr>
                      <a:r>
                        <a:rPr lang="en-US" sz="1600" dirty="0" smtClean="0">
                          <a:solidFill>
                            <a:schemeClr val="accent2">
                              <a:lumMod val="50000"/>
                            </a:schemeClr>
                          </a:solidFill>
                          <a:latin typeface="+mn-lt"/>
                        </a:rPr>
                        <a:t>1.1</a:t>
                      </a:r>
                      <a:endParaRPr lang="de-CH" sz="1600" dirty="0">
                        <a:solidFill>
                          <a:schemeClr val="accent2">
                            <a:lumMod val="50000"/>
                          </a:schemeClr>
                        </a:solidFill>
                        <a:latin typeface="+mn-lt"/>
                      </a:endParaRPr>
                    </a:p>
                    <a:p>
                      <a:pPr algn="ctr">
                        <a:lnSpc>
                          <a:spcPct val="100000"/>
                        </a:lnSpc>
                        <a:spcBef>
                          <a:spcPts val="0"/>
                        </a:spcBef>
                        <a:spcAft>
                          <a:spcPts val="0"/>
                        </a:spcAft>
                      </a:pPr>
                      <a:r>
                        <a:rPr lang="en-US" sz="1600" dirty="0">
                          <a:solidFill>
                            <a:schemeClr val="accent2">
                              <a:lumMod val="50000"/>
                            </a:schemeClr>
                          </a:solidFill>
                          <a:latin typeface="+mn-lt"/>
                        </a:rPr>
                        <a:t>(</a:t>
                      </a:r>
                      <a:r>
                        <a:rPr lang="en-US" sz="1600" dirty="0" smtClean="0">
                          <a:solidFill>
                            <a:schemeClr val="accent2">
                              <a:lumMod val="50000"/>
                            </a:schemeClr>
                          </a:solidFill>
                          <a:latin typeface="+mn-lt"/>
                        </a:rPr>
                        <a:t>1.1</a:t>
                      </a:r>
                      <a:r>
                        <a:rPr lang="en-US" sz="1600" dirty="0">
                          <a:solidFill>
                            <a:schemeClr val="accent2">
                              <a:lumMod val="50000"/>
                            </a:schemeClr>
                          </a:solidFill>
                          <a:latin typeface="+mn-lt"/>
                        </a:rPr>
                        <a:t>)</a:t>
                      </a:r>
                      <a:endParaRPr lang="de-CH" sz="1600" dirty="0">
                        <a:solidFill>
                          <a:schemeClr val="accent2">
                            <a:lumMod val="50000"/>
                          </a:schemeClr>
                        </a:solidFill>
                        <a:latin typeface="+mn-lt"/>
                        <a:ea typeface="Times New Roman"/>
                      </a:endParaRPr>
                    </a:p>
                  </a:txBody>
                  <a:tcPr marL="68580" marR="68580" marT="91440" marB="91440"/>
                </a:tc>
                <a:tc>
                  <a:txBody>
                    <a:bodyPr/>
                    <a:lstStyle/>
                    <a:p>
                      <a:pPr algn="ctr">
                        <a:lnSpc>
                          <a:spcPct val="100000"/>
                        </a:lnSpc>
                        <a:spcBef>
                          <a:spcPts val="0"/>
                        </a:spcBef>
                        <a:spcAft>
                          <a:spcPts val="0"/>
                        </a:spcAft>
                      </a:pPr>
                      <a:r>
                        <a:rPr lang="en-US" sz="1600" dirty="0" smtClean="0">
                          <a:solidFill>
                            <a:schemeClr val="accent2">
                              <a:lumMod val="50000"/>
                            </a:schemeClr>
                          </a:solidFill>
                          <a:latin typeface="+mn-lt"/>
                        </a:rPr>
                        <a:t>0.0</a:t>
                      </a:r>
                      <a:endParaRPr lang="de-CH" sz="1600" dirty="0">
                        <a:solidFill>
                          <a:schemeClr val="accent2">
                            <a:lumMod val="50000"/>
                          </a:schemeClr>
                        </a:solidFill>
                        <a:latin typeface="+mn-lt"/>
                      </a:endParaRPr>
                    </a:p>
                    <a:p>
                      <a:pPr algn="ctr">
                        <a:lnSpc>
                          <a:spcPct val="100000"/>
                        </a:lnSpc>
                        <a:spcBef>
                          <a:spcPts val="0"/>
                        </a:spcBef>
                        <a:spcAft>
                          <a:spcPts val="0"/>
                        </a:spcAft>
                      </a:pPr>
                      <a:r>
                        <a:rPr lang="en-US" sz="1600" dirty="0">
                          <a:solidFill>
                            <a:schemeClr val="accent2">
                              <a:lumMod val="50000"/>
                            </a:schemeClr>
                          </a:solidFill>
                          <a:latin typeface="+mn-lt"/>
                        </a:rPr>
                        <a:t>(-)</a:t>
                      </a:r>
                      <a:endParaRPr lang="de-CH" sz="1600" dirty="0">
                        <a:solidFill>
                          <a:schemeClr val="accent2">
                            <a:lumMod val="50000"/>
                          </a:schemeClr>
                        </a:solidFill>
                        <a:latin typeface="+mn-lt"/>
                        <a:ea typeface="Times New Roman"/>
                      </a:endParaRPr>
                    </a:p>
                  </a:txBody>
                  <a:tcPr marL="68580" marR="68580" marT="91440" marB="91440"/>
                </a:tc>
              </a:tr>
              <a:tr h="377260">
                <a:tc>
                  <a:txBody>
                    <a:bodyPr/>
                    <a:lstStyle/>
                    <a:p>
                      <a:pPr algn="l">
                        <a:lnSpc>
                          <a:spcPct val="100000"/>
                        </a:lnSpc>
                        <a:spcBef>
                          <a:spcPts val="200"/>
                        </a:spcBef>
                        <a:spcAft>
                          <a:spcPts val="300"/>
                        </a:spcAft>
                      </a:pPr>
                      <a:r>
                        <a:rPr lang="en-US" sz="1600" dirty="0">
                          <a:latin typeface="+mn-lt"/>
                        </a:rPr>
                        <a:t>Item sum technique (IST)</a:t>
                      </a:r>
                      <a:endParaRPr lang="de-CH" sz="1600" dirty="0">
                        <a:latin typeface="+mn-lt"/>
                        <a:ea typeface="Times New Roman"/>
                      </a:endParaRPr>
                    </a:p>
                  </a:txBody>
                  <a:tcPr marL="68580" marR="68580" marT="91440" marB="91440"/>
                </a:tc>
                <a:tc>
                  <a:txBody>
                    <a:bodyPr/>
                    <a:lstStyle/>
                    <a:p>
                      <a:pPr algn="ctr">
                        <a:lnSpc>
                          <a:spcPct val="100000"/>
                        </a:lnSpc>
                        <a:spcBef>
                          <a:spcPts val="0"/>
                        </a:spcBef>
                        <a:spcAft>
                          <a:spcPts val="0"/>
                        </a:spcAft>
                      </a:pPr>
                      <a:r>
                        <a:rPr lang="en-US" sz="1600" smtClean="0">
                          <a:solidFill>
                            <a:schemeClr val="bg1">
                              <a:lumMod val="50000"/>
                            </a:schemeClr>
                          </a:solidFill>
                          <a:latin typeface="+mn-lt"/>
                        </a:rPr>
                        <a:t>0.85</a:t>
                      </a:r>
                      <a:endParaRPr lang="de-CH" sz="1600" dirty="0">
                        <a:solidFill>
                          <a:schemeClr val="bg1">
                            <a:lumMod val="50000"/>
                          </a:schemeClr>
                        </a:solidFill>
                        <a:latin typeface="+mn-lt"/>
                      </a:endParaRPr>
                    </a:p>
                    <a:p>
                      <a:pPr algn="ctr">
                        <a:lnSpc>
                          <a:spcPct val="100000"/>
                        </a:lnSpc>
                        <a:spcBef>
                          <a:spcPts val="0"/>
                        </a:spcBef>
                        <a:spcAft>
                          <a:spcPts val="0"/>
                        </a:spcAft>
                      </a:pPr>
                      <a:r>
                        <a:rPr lang="en-US" sz="1600">
                          <a:solidFill>
                            <a:schemeClr val="bg1">
                              <a:lumMod val="50000"/>
                            </a:schemeClr>
                          </a:solidFill>
                          <a:latin typeface="+mn-lt"/>
                        </a:rPr>
                        <a:t>(</a:t>
                      </a:r>
                      <a:r>
                        <a:rPr lang="en-US" sz="1600" smtClean="0">
                          <a:solidFill>
                            <a:schemeClr val="bg1">
                              <a:lumMod val="50000"/>
                            </a:schemeClr>
                          </a:solidFill>
                          <a:latin typeface="+mn-lt"/>
                        </a:rPr>
                        <a:t>0.70</a:t>
                      </a:r>
                      <a:r>
                        <a:rPr lang="en-US" sz="1600" dirty="0">
                          <a:solidFill>
                            <a:schemeClr val="bg1">
                              <a:lumMod val="50000"/>
                            </a:schemeClr>
                          </a:solidFill>
                          <a:latin typeface="+mn-lt"/>
                        </a:rPr>
                        <a:t>)</a:t>
                      </a:r>
                      <a:endParaRPr lang="de-CH" sz="1600" dirty="0">
                        <a:solidFill>
                          <a:schemeClr val="bg1">
                            <a:lumMod val="50000"/>
                          </a:schemeClr>
                        </a:solidFill>
                        <a:latin typeface="+mn-lt"/>
                        <a:ea typeface="Times New Roman"/>
                      </a:endParaRPr>
                    </a:p>
                  </a:txBody>
                  <a:tcPr marL="68580" marR="68580" marT="91440" marB="91440"/>
                </a:tc>
                <a:tc>
                  <a:txBody>
                    <a:bodyPr/>
                    <a:lstStyle/>
                    <a:p>
                      <a:pPr algn="ctr">
                        <a:lnSpc>
                          <a:spcPct val="100000"/>
                        </a:lnSpc>
                        <a:spcBef>
                          <a:spcPts val="0"/>
                        </a:spcBef>
                        <a:spcAft>
                          <a:spcPts val="0"/>
                        </a:spcAft>
                      </a:pPr>
                      <a:r>
                        <a:rPr lang="en-US" sz="1600" dirty="0">
                          <a:solidFill>
                            <a:schemeClr val="bg1">
                              <a:lumMod val="50000"/>
                            </a:schemeClr>
                          </a:solidFill>
                          <a:latin typeface="+mn-lt"/>
                        </a:rPr>
                        <a:t>-</a:t>
                      </a:r>
                      <a:r>
                        <a:rPr lang="en-US" sz="1600" dirty="0" smtClean="0">
                          <a:solidFill>
                            <a:schemeClr val="bg1">
                              <a:lumMod val="50000"/>
                            </a:schemeClr>
                          </a:solidFill>
                          <a:latin typeface="+mn-lt"/>
                        </a:rPr>
                        <a:t>0.17</a:t>
                      </a:r>
                      <a:endParaRPr lang="de-CH" sz="1600" dirty="0">
                        <a:solidFill>
                          <a:schemeClr val="bg1">
                            <a:lumMod val="50000"/>
                          </a:schemeClr>
                        </a:solidFill>
                        <a:latin typeface="+mn-lt"/>
                      </a:endParaRPr>
                    </a:p>
                    <a:p>
                      <a:pPr algn="ctr">
                        <a:lnSpc>
                          <a:spcPct val="100000"/>
                        </a:lnSpc>
                        <a:spcBef>
                          <a:spcPts val="0"/>
                        </a:spcBef>
                        <a:spcAft>
                          <a:spcPts val="0"/>
                        </a:spcAft>
                      </a:pPr>
                      <a:r>
                        <a:rPr lang="en-US" sz="1600" dirty="0">
                          <a:solidFill>
                            <a:schemeClr val="bg1">
                              <a:lumMod val="50000"/>
                            </a:schemeClr>
                          </a:solidFill>
                          <a:latin typeface="+mn-lt"/>
                        </a:rPr>
                        <a:t>(</a:t>
                      </a:r>
                      <a:r>
                        <a:rPr lang="en-US" sz="1600" dirty="0" smtClean="0">
                          <a:solidFill>
                            <a:schemeClr val="bg1">
                              <a:lumMod val="50000"/>
                            </a:schemeClr>
                          </a:solidFill>
                          <a:latin typeface="+mn-lt"/>
                        </a:rPr>
                        <a:t>1.06</a:t>
                      </a:r>
                      <a:r>
                        <a:rPr lang="en-US" sz="1600" dirty="0">
                          <a:solidFill>
                            <a:schemeClr val="bg1">
                              <a:lumMod val="50000"/>
                            </a:schemeClr>
                          </a:solidFill>
                          <a:latin typeface="+mn-lt"/>
                        </a:rPr>
                        <a:t>)</a:t>
                      </a:r>
                      <a:endParaRPr lang="de-CH" sz="1600" dirty="0">
                        <a:solidFill>
                          <a:schemeClr val="bg1">
                            <a:lumMod val="50000"/>
                          </a:schemeClr>
                        </a:solidFill>
                        <a:latin typeface="+mn-lt"/>
                        <a:ea typeface="Times New Roman"/>
                      </a:endParaRPr>
                    </a:p>
                  </a:txBody>
                  <a:tcPr marL="68580" marR="68580" marT="91440" marB="91440"/>
                </a:tc>
                <a:tc>
                  <a:txBody>
                    <a:bodyPr/>
                    <a:lstStyle/>
                    <a:p>
                      <a:pPr algn="ctr">
                        <a:lnSpc>
                          <a:spcPct val="100000"/>
                        </a:lnSpc>
                        <a:spcBef>
                          <a:spcPts val="0"/>
                        </a:spcBef>
                        <a:spcAft>
                          <a:spcPts val="0"/>
                        </a:spcAft>
                      </a:pPr>
                      <a:r>
                        <a:rPr lang="en-US" sz="1600" b="0" dirty="0" smtClean="0">
                          <a:latin typeface="+mn-lt"/>
                        </a:rPr>
                        <a:t>113.8</a:t>
                      </a:r>
                      <a:endParaRPr lang="de-CH" sz="1600" b="0" dirty="0">
                        <a:latin typeface="+mn-lt"/>
                      </a:endParaRPr>
                    </a:p>
                    <a:p>
                      <a:pPr algn="ctr">
                        <a:lnSpc>
                          <a:spcPct val="100000"/>
                        </a:lnSpc>
                        <a:spcBef>
                          <a:spcPts val="0"/>
                        </a:spcBef>
                        <a:spcAft>
                          <a:spcPts val="0"/>
                        </a:spcAft>
                      </a:pPr>
                      <a:r>
                        <a:rPr lang="en-US" sz="1600" b="0" dirty="0">
                          <a:latin typeface="+mn-lt"/>
                        </a:rPr>
                        <a:t>(</a:t>
                      </a:r>
                      <a:r>
                        <a:rPr lang="en-US" sz="1600" b="0" dirty="0" smtClean="0">
                          <a:latin typeface="+mn-lt"/>
                        </a:rPr>
                        <a:t>40.1</a:t>
                      </a:r>
                      <a:r>
                        <a:rPr lang="en-US" sz="1600" b="0" dirty="0">
                          <a:latin typeface="+mn-lt"/>
                        </a:rPr>
                        <a:t>)</a:t>
                      </a:r>
                      <a:endParaRPr lang="de-CH" sz="1600" b="0" dirty="0">
                        <a:latin typeface="+mn-lt"/>
                        <a:ea typeface="Times New Roman"/>
                      </a:endParaRPr>
                    </a:p>
                  </a:txBody>
                  <a:tcPr marL="68580" marR="68580" marT="91440" marB="91440"/>
                </a:tc>
                <a:tc>
                  <a:txBody>
                    <a:bodyPr/>
                    <a:lstStyle/>
                    <a:p>
                      <a:pPr algn="ctr">
                        <a:lnSpc>
                          <a:spcPct val="100000"/>
                        </a:lnSpc>
                        <a:spcBef>
                          <a:spcPts val="0"/>
                        </a:spcBef>
                        <a:spcAft>
                          <a:spcPts val="0"/>
                        </a:spcAft>
                      </a:pPr>
                      <a:r>
                        <a:rPr lang="en-US" sz="1600" b="0" dirty="0" smtClean="0">
                          <a:latin typeface="+mn-lt"/>
                        </a:rPr>
                        <a:t>83.4</a:t>
                      </a:r>
                      <a:endParaRPr lang="de-CH" sz="1600" b="0" dirty="0">
                        <a:latin typeface="+mn-lt"/>
                      </a:endParaRPr>
                    </a:p>
                    <a:p>
                      <a:pPr algn="ctr">
                        <a:lnSpc>
                          <a:spcPct val="100000"/>
                        </a:lnSpc>
                        <a:spcBef>
                          <a:spcPts val="0"/>
                        </a:spcBef>
                        <a:spcAft>
                          <a:spcPts val="0"/>
                        </a:spcAft>
                      </a:pPr>
                      <a:r>
                        <a:rPr lang="en-US" sz="1600" b="0" dirty="0">
                          <a:latin typeface="+mn-lt"/>
                        </a:rPr>
                        <a:t>(</a:t>
                      </a:r>
                      <a:r>
                        <a:rPr lang="en-US" sz="1600" b="0" dirty="0" smtClean="0">
                          <a:latin typeface="+mn-lt"/>
                        </a:rPr>
                        <a:t>27.4</a:t>
                      </a:r>
                      <a:r>
                        <a:rPr lang="en-US" sz="1600" b="0" dirty="0">
                          <a:latin typeface="+mn-lt"/>
                        </a:rPr>
                        <a:t>)</a:t>
                      </a:r>
                      <a:endParaRPr lang="de-CH" sz="1600" b="0" dirty="0">
                        <a:latin typeface="+mn-lt"/>
                        <a:ea typeface="Times New Roman"/>
                      </a:endParaRPr>
                    </a:p>
                  </a:txBody>
                  <a:tcPr marL="68580" marR="68580" marT="91440" marB="91440"/>
                </a:tc>
              </a:tr>
            </a:tbl>
          </a:graphicData>
        </a:graphic>
      </p:graphicFrame>
      <p:sp>
        <p:nvSpPr>
          <p:cNvPr id="5" name="Oval 6"/>
          <p:cNvSpPr/>
          <p:nvPr/>
        </p:nvSpPr>
        <p:spPr>
          <a:xfrm>
            <a:off x="5364088" y="2636911"/>
            <a:ext cx="3635896" cy="3740613"/>
          </a:xfrm>
          <a:prstGeom prst="ellipse">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3"/>
          <p:cNvSpPr txBox="1"/>
          <p:nvPr/>
        </p:nvSpPr>
        <p:spPr>
          <a:xfrm>
            <a:off x="7668344" y="6377525"/>
            <a:ext cx="1224136" cy="307777"/>
          </a:xfrm>
          <a:prstGeom prst="rect">
            <a:avLst/>
          </a:prstGeom>
          <a:noFill/>
        </p:spPr>
        <p:txBody>
          <a:bodyPr wrap="square" rtlCol="0">
            <a:spAutoFit/>
          </a:bodyPr>
          <a:lstStyle/>
          <a:p>
            <a:pPr algn="r"/>
            <a:r>
              <a:rPr lang="en-US" sz="1400" dirty="0" smtClean="0">
                <a:solidFill>
                  <a:schemeClr val="bg1"/>
                </a:solidFill>
              </a:rPr>
              <a:t>24 of 29</a:t>
            </a:r>
            <a:endParaRPr lang="en-US" sz="1400" dirty="0">
              <a:solidFill>
                <a:schemeClr val="bg1"/>
              </a:solidFill>
            </a:endParaRPr>
          </a:p>
        </p:txBody>
      </p:sp>
      <p:graphicFrame>
        <p:nvGraphicFramePr>
          <p:cNvPr id="6" name="Table 5"/>
          <p:cNvGraphicFramePr>
            <a:graphicFrameLocks noGrp="1"/>
          </p:cNvGraphicFramePr>
          <p:nvPr/>
        </p:nvGraphicFramePr>
        <p:xfrm>
          <a:off x="5390866" y="7478973"/>
          <a:ext cx="208280" cy="365760"/>
        </p:xfrm>
        <a:graphic>
          <a:graphicData uri="http://schemas.openxmlformats.org/drawingml/2006/table">
            <a:tbl>
              <a:tblPr/>
              <a:tblGrid>
                <a:gridCol w="208280"/>
              </a:tblGrid>
              <a:tr h="0">
                <a:tc>
                  <a:txBody>
                    <a:bodyPr/>
                    <a:lstStyle/>
                    <a:p>
                      <a:endParaRPr lang="en-US" dirty="0"/>
                    </a:p>
                  </a:txBody>
                  <a:tcPr>
                    <a:lnL w="9525" cmpd="sng">
                      <a:solidFill>
                        <a:schemeClr val="accent3">
                          <a:lumMod val="60000"/>
                          <a:lumOff val="40000"/>
                        </a:schemeClr>
                      </a:solidFill>
                      <a:prstDash val="solid"/>
                    </a:lnL>
                    <a:lnR w="9525" cmpd="sng">
                      <a:solidFill>
                        <a:schemeClr val="accent3">
                          <a:lumMod val="60000"/>
                          <a:lumOff val="40000"/>
                        </a:schemeClr>
                      </a:solidFill>
                      <a:prstDash val="solid"/>
                    </a:lnR>
                    <a:lnT w="9525" cmpd="sng">
                      <a:solidFill>
                        <a:schemeClr val="accent3">
                          <a:lumMod val="60000"/>
                          <a:lumOff val="40000"/>
                        </a:schemeClr>
                      </a:solidFill>
                      <a:prstDash val="solid"/>
                    </a:lnT>
                    <a:lnB w="9525" cmpd="sng">
                      <a:solidFill>
                        <a:schemeClr val="accent3">
                          <a:lumMod val="60000"/>
                          <a:lumOff val="40000"/>
                        </a:schemeClr>
                      </a:solidFill>
                      <a:prstDash val="solid"/>
                    </a:lnB>
                  </a:tcPr>
                </a:tc>
              </a:tr>
            </a:tbl>
          </a:graphicData>
        </a:graphic>
      </p:graphicFrame>
      <p:sp>
        <p:nvSpPr>
          <p:cNvPr id="8" name="Titel 2"/>
          <p:cNvSpPr>
            <a:spLocks noGrp="1"/>
          </p:cNvSpPr>
          <p:nvPr>
            <p:ph type="title"/>
          </p:nvPr>
        </p:nvSpPr>
        <p:spPr>
          <a:xfrm>
            <a:off x="-1" y="-1"/>
            <a:ext cx="8089751" cy="1075765"/>
          </a:xfrm>
        </p:spPr>
        <p:txBody>
          <a:bodyPr>
            <a:normAutofit/>
          </a:bodyPr>
          <a:lstStyle/>
          <a:p>
            <a:r>
              <a:rPr lang="en-US" sz="2400" dirty="0"/>
              <a:t>Item Sum: </a:t>
            </a:r>
            <a:r>
              <a:rPr lang="en-US" sz="2400" dirty="0" smtClean="0"/>
              <a:t>Mean Estimates</a:t>
            </a:r>
            <a:r>
              <a:rPr lang="en-US" dirty="0" smtClean="0"/>
              <a:t/>
            </a:r>
            <a:br>
              <a:rPr lang="en-US" dirty="0" smtClean="0"/>
            </a:br>
            <a:r>
              <a:rPr lang="en-US" sz="1400" dirty="0" smtClean="0"/>
              <a:t>(</a:t>
            </a:r>
            <a:r>
              <a:rPr lang="en-US" sz="1400" dirty="0" err="1" smtClean="0"/>
              <a:t>isreg</a:t>
            </a:r>
            <a:r>
              <a:rPr lang="en-US" sz="1400" dirty="0" smtClean="0"/>
              <a:t>: Jann 2013)</a:t>
            </a:r>
            <a:endParaRPr lang="en-US" sz="1400" dirty="0"/>
          </a:p>
        </p:txBody>
      </p:sp>
    </p:spTree>
    <p:extLst>
      <p:ext uri="{BB962C8B-B14F-4D97-AF65-F5344CB8AC3E}">
        <p14:creationId xmlns:p14="http://schemas.microsoft.com/office/powerpoint/2010/main" val="325533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068235" cy="1097280"/>
          </a:xfrm>
        </p:spPr>
        <p:txBody>
          <a:bodyPr>
            <a:normAutofit/>
          </a:bodyPr>
          <a:lstStyle/>
          <a:p>
            <a:r>
              <a:rPr lang="en-US" sz="2400" dirty="0" smtClean="0"/>
              <a:t>An extension: Item Sum Regression Models</a:t>
            </a:r>
            <a:br>
              <a:rPr lang="en-US" sz="2400" dirty="0" smtClean="0"/>
            </a:br>
            <a:r>
              <a:rPr lang="en-US" sz="1400" dirty="0" smtClean="0"/>
              <a:t>(</a:t>
            </a:r>
            <a:r>
              <a:rPr lang="en-US" sz="1400" dirty="0" err="1" smtClean="0"/>
              <a:t>isreg</a:t>
            </a:r>
            <a:r>
              <a:rPr lang="en-US" sz="1400" dirty="0"/>
              <a:t>: Jann 2013)</a:t>
            </a:r>
            <a:endParaRPr lang="de-DE" sz="2400" dirty="0"/>
          </a:p>
        </p:txBody>
      </p:sp>
      <p:sp>
        <p:nvSpPr>
          <p:cNvPr id="7" name="Foliennummernplatzhalter 6"/>
          <p:cNvSpPr>
            <a:spLocks noGrp="1"/>
          </p:cNvSpPr>
          <p:nvPr>
            <p:ph type="sldNum" sz="quarter" idx="10"/>
          </p:nvPr>
        </p:nvSpPr>
        <p:spPr/>
        <p:txBody>
          <a:bodyPr/>
          <a:lstStyle/>
          <a:p>
            <a:r>
              <a:rPr lang="de-DE" dirty="0" smtClean="0"/>
              <a:t>8</a:t>
            </a:r>
            <a:endParaRPr lang="de-DE" dirty="0"/>
          </a:p>
        </p:txBody>
      </p:sp>
      <p:pic>
        <p:nvPicPr>
          <p:cNvPr id="655361" name="Picture 1"/>
          <p:cNvPicPr>
            <a:picLocks noChangeAspect="1" noChangeArrowheads="1"/>
          </p:cNvPicPr>
          <p:nvPr/>
        </p:nvPicPr>
        <p:blipFill>
          <a:blip r:embed="rId3" cstate="print"/>
          <a:srcRect/>
          <a:stretch>
            <a:fillRect/>
          </a:stretch>
        </p:blipFill>
        <p:spPr bwMode="auto">
          <a:xfrm>
            <a:off x="197614" y="1533642"/>
            <a:ext cx="8625254" cy="4772025"/>
          </a:xfrm>
          <a:prstGeom prst="rect">
            <a:avLst/>
          </a:prstGeom>
          <a:noFill/>
          <a:ln w="9525">
            <a:noFill/>
            <a:miter lim="800000"/>
            <a:headEnd/>
            <a:tailEnd/>
          </a:ln>
        </p:spPr>
      </p:pic>
    </p:spTree>
    <p:extLst>
      <p:ext uri="{BB962C8B-B14F-4D97-AF65-F5344CB8AC3E}">
        <p14:creationId xmlns:p14="http://schemas.microsoft.com/office/powerpoint/2010/main" val="3469751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nummernplatzhalt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8D2C84-98C5-4084-AD81-344263F5EB27}" type="slidenum">
              <a:rPr lang="de-DE" altLang="de-DE" smtClean="0">
                <a:solidFill>
                  <a:schemeClr val="bg1"/>
                </a:solidFill>
              </a:rPr>
              <a:pPr eaLnBrk="1" hangingPunct="1"/>
              <a:t>14</a:t>
            </a:fld>
            <a:endParaRPr lang="de-DE" altLang="de-DE" smtClean="0">
              <a:solidFill>
                <a:schemeClr val="bg1"/>
              </a:solidFill>
            </a:endParaRPr>
          </a:p>
        </p:txBody>
      </p:sp>
      <p:sp>
        <p:nvSpPr>
          <p:cNvPr id="5123" name="Rectangle 2"/>
          <p:cNvSpPr>
            <a:spLocks noGrp="1" noChangeArrowheads="1"/>
          </p:cNvSpPr>
          <p:nvPr>
            <p:ph type="title"/>
          </p:nvPr>
        </p:nvSpPr>
        <p:spPr/>
        <p:txBody>
          <a:bodyPr>
            <a:normAutofit/>
          </a:bodyPr>
          <a:lstStyle/>
          <a:p>
            <a:pPr marL="685800" indent="-685800"/>
            <a:r>
              <a:rPr lang="en-US" sz="2400" dirty="0" smtClean="0"/>
              <a:t>Some issues around privacy: panel consent</a:t>
            </a:r>
            <a:endParaRPr lang="de-DE" altLang="de-DE" sz="2400" dirty="0" smtClean="0"/>
          </a:p>
        </p:txBody>
      </p:sp>
      <p:sp>
        <p:nvSpPr>
          <p:cNvPr id="5124" name="Rectangle 3"/>
          <p:cNvSpPr>
            <a:spLocks noGrp="1" noChangeArrowheads="1"/>
          </p:cNvSpPr>
          <p:nvPr>
            <p:ph type="body" idx="1"/>
          </p:nvPr>
        </p:nvSpPr>
        <p:spPr>
          <a:xfrm>
            <a:off x="83127" y="1548000"/>
            <a:ext cx="8801100" cy="3221427"/>
          </a:xfrm>
        </p:spPr>
        <p:txBody>
          <a:bodyPr>
            <a:noAutofit/>
          </a:bodyPr>
          <a:lstStyle/>
          <a:p>
            <a:pPr marL="0" indent="0">
              <a:lnSpc>
                <a:spcPct val="120000"/>
              </a:lnSpc>
              <a:spcBef>
                <a:spcPts val="0"/>
              </a:spcBef>
              <a:buNone/>
            </a:pPr>
            <a:r>
              <a:rPr lang="en-US" sz="1700" dirty="0" smtClean="0">
                <a:latin typeface="Courier New" panose="02070309020205020404" pitchFamily="49" charset="0"/>
                <a:cs typeface="Courier New" panose="02070309020205020404" pitchFamily="49" charset="0"/>
              </a:rPr>
              <a:t>                      |             </a:t>
            </a:r>
            <a:r>
              <a:rPr lang="en-US" sz="1700" dirty="0">
                <a:latin typeface="Courier New" panose="02070309020205020404" pitchFamily="49" charset="0"/>
                <a:cs typeface="Courier New" panose="02070309020205020404" pitchFamily="49" charset="0"/>
              </a:rPr>
              <a:t>version</a:t>
            </a:r>
          </a:p>
          <a:p>
            <a:pPr marL="0" indent="0">
              <a:lnSpc>
                <a:spcPct val="120000"/>
              </a:lnSpc>
              <a:spcBef>
                <a:spcPts val="0"/>
              </a:spcBef>
              <a:buNone/>
            </a:pPr>
            <a:r>
              <a:rPr lang="en-US" sz="1700" dirty="0">
                <a:latin typeface="Courier New" panose="02070309020205020404" pitchFamily="49" charset="0"/>
                <a:cs typeface="Courier New" panose="02070309020205020404" pitchFamily="49" charset="0"/>
              </a:rPr>
              <a:t>        </a:t>
            </a:r>
            <a:r>
              <a:rPr lang="en-US" sz="1700" dirty="0" smtClean="0">
                <a:latin typeface="Courier New" panose="02070309020205020404" pitchFamily="49" charset="0"/>
                <a:cs typeface="Courier New" panose="02070309020205020404" pitchFamily="49" charset="0"/>
              </a:rPr>
              <a:t>panel consent </a:t>
            </a:r>
            <a:r>
              <a:rPr lang="en-US" sz="1700" dirty="0">
                <a:latin typeface="Courier New" panose="02070309020205020404" pitchFamily="49" charset="0"/>
                <a:cs typeface="Courier New" panose="02070309020205020404" pitchFamily="49" charset="0"/>
              </a:rPr>
              <a:t>|    </a:t>
            </a:r>
            <a:r>
              <a:rPr lang="en-US" sz="1700" dirty="0" smtClean="0">
                <a:latin typeface="Courier New" panose="02070309020205020404" pitchFamily="49" charset="0"/>
                <a:cs typeface="Courier New" panose="02070309020205020404" pitchFamily="49" charset="0"/>
              </a:rPr>
              <a:t>direct         </a:t>
            </a:r>
            <a:r>
              <a:rPr lang="en-US" sz="1700" dirty="0" err="1">
                <a:latin typeface="Courier New" panose="02070309020205020404" pitchFamily="49" charset="0"/>
                <a:cs typeface="Courier New" panose="02070309020205020404" pitchFamily="49" charset="0"/>
              </a:rPr>
              <a:t>sl</a:t>
            </a:r>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ll</a:t>
            </a:r>
            <a:r>
              <a:rPr lang="en-US" sz="1700" dirty="0">
                <a:latin typeface="Courier New" panose="02070309020205020404" pitchFamily="49" charset="0"/>
                <a:cs typeface="Courier New" panose="02070309020205020404" pitchFamily="49" charset="0"/>
              </a:rPr>
              <a:t> |     Total</a:t>
            </a:r>
          </a:p>
          <a:p>
            <a:pPr marL="0" indent="0">
              <a:lnSpc>
                <a:spcPct val="120000"/>
              </a:lnSpc>
              <a:spcBef>
                <a:spcPts val="0"/>
              </a:spcBef>
              <a:buNone/>
            </a:pPr>
            <a:r>
              <a:rPr lang="en-US" sz="1700" dirty="0">
                <a:latin typeface="Courier New" panose="02070309020205020404" pitchFamily="49" charset="0"/>
                <a:cs typeface="Courier New" panose="02070309020205020404" pitchFamily="49" charset="0"/>
              </a:rPr>
              <a:t>----------------------+---------------------------------+----------</a:t>
            </a:r>
          </a:p>
          <a:p>
            <a:pPr marL="0" indent="0">
              <a:lnSpc>
                <a:spcPct val="120000"/>
              </a:lnSpc>
              <a:spcBef>
                <a:spcPts val="0"/>
              </a:spcBef>
              <a:buNone/>
            </a:pPr>
            <a:r>
              <a:rPr lang="en-US" sz="1700" dirty="0" smtClean="0">
                <a:latin typeface="Courier New" panose="02070309020205020404" pitchFamily="49" charset="0"/>
                <a:cs typeface="Courier New" panose="02070309020205020404" pitchFamily="49" charset="0"/>
              </a:rPr>
              <a:t>                   yes|       </a:t>
            </a:r>
            <a:r>
              <a:rPr lang="en-US" sz="1700" dirty="0">
                <a:latin typeface="Courier New" panose="02070309020205020404" pitchFamily="49" charset="0"/>
                <a:cs typeface="Courier New" panose="02070309020205020404" pitchFamily="49" charset="0"/>
              </a:rPr>
              <a:t>251        229        218 |       698 </a:t>
            </a:r>
          </a:p>
          <a:p>
            <a:pPr marL="0" indent="0">
              <a:lnSpc>
                <a:spcPct val="120000"/>
              </a:lnSpc>
              <a:spcBef>
                <a:spcPts val="0"/>
              </a:spcBef>
              <a:buNone/>
            </a:pPr>
            <a:r>
              <a:rPr lang="en-US" sz="1700" dirty="0">
                <a:latin typeface="Courier New" panose="02070309020205020404" pitchFamily="49" charset="0"/>
                <a:cs typeface="Courier New" panose="02070309020205020404" pitchFamily="49" charset="0"/>
              </a:rPr>
              <a:t>                      |     84.51      84.19      81.04 |     83.29 </a:t>
            </a:r>
          </a:p>
          <a:p>
            <a:pPr marL="0" indent="0">
              <a:lnSpc>
                <a:spcPct val="120000"/>
              </a:lnSpc>
              <a:spcBef>
                <a:spcPts val="0"/>
              </a:spcBef>
              <a:buNone/>
            </a:pPr>
            <a:r>
              <a:rPr lang="en-US" sz="1700" dirty="0">
                <a:latin typeface="Courier New" panose="02070309020205020404" pitchFamily="49" charset="0"/>
                <a:cs typeface="Courier New" panose="02070309020205020404" pitchFamily="49" charset="0"/>
              </a:rPr>
              <a:t>----------------------+---------------------------------+----------</a:t>
            </a:r>
          </a:p>
          <a:p>
            <a:pPr marL="0" indent="0">
              <a:lnSpc>
                <a:spcPct val="120000"/>
              </a:lnSpc>
              <a:spcBef>
                <a:spcPts val="0"/>
              </a:spcBef>
              <a:buNone/>
            </a:pPr>
            <a:r>
              <a:rPr lang="en-US" sz="1700" dirty="0" smtClean="0">
                <a:latin typeface="Courier New" panose="02070309020205020404" pitchFamily="49" charset="0"/>
                <a:cs typeface="Courier New" panose="02070309020205020404" pitchFamily="49" charset="0"/>
              </a:rPr>
              <a:t>                   no </a:t>
            </a:r>
            <a:r>
              <a:rPr lang="en-US" sz="1700" dirty="0">
                <a:latin typeface="Courier New" panose="02070309020205020404" pitchFamily="49" charset="0"/>
                <a:cs typeface="Courier New" panose="02070309020205020404" pitchFamily="49" charset="0"/>
              </a:rPr>
              <a:t>|        46         43         51 |       140 </a:t>
            </a:r>
          </a:p>
          <a:p>
            <a:pPr marL="0" indent="0">
              <a:lnSpc>
                <a:spcPct val="120000"/>
              </a:lnSpc>
              <a:spcBef>
                <a:spcPts val="0"/>
              </a:spcBef>
              <a:buNone/>
            </a:pPr>
            <a:r>
              <a:rPr lang="en-US" sz="1700" dirty="0">
                <a:latin typeface="Courier New" panose="02070309020205020404" pitchFamily="49" charset="0"/>
                <a:cs typeface="Courier New" panose="02070309020205020404" pitchFamily="49" charset="0"/>
              </a:rPr>
              <a:t>                      |     15.49      15.81      18.96 |     16.71 </a:t>
            </a:r>
          </a:p>
          <a:p>
            <a:pPr marL="0" indent="0">
              <a:lnSpc>
                <a:spcPct val="120000"/>
              </a:lnSpc>
              <a:spcBef>
                <a:spcPts val="0"/>
              </a:spcBef>
              <a:buNone/>
            </a:pPr>
            <a:r>
              <a:rPr lang="en-US" sz="1700" dirty="0">
                <a:latin typeface="Courier New" panose="02070309020205020404" pitchFamily="49" charset="0"/>
                <a:cs typeface="Courier New" panose="02070309020205020404" pitchFamily="49" charset="0"/>
              </a:rPr>
              <a:t>----------------------+---------------------------------+----------</a:t>
            </a:r>
          </a:p>
          <a:p>
            <a:pPr marL="0" indent="0">
              <a:lnSpc>
                <a:spcPct val="120000"/>
              </a:lnSpc>
              <a:spcBef>
                <a:spcPts val="0"/>
              </a:spcBef>
              <a:buNone/>
            </a:pPr>
            <a:r>
              <a:rPr lang="en-US" sz="1700" dirty="0">
                <a:latin typeface="Courier New" panose="02070309020205020404" pitchFamily="49" charset="0"/>
                <a:cs typeface="Courier New" panose="02070309020205020404" pitchFamily="49" charset="0"/>
              </a:rPr>
              <a:t>                Total |       297        272        269 |       838 </a:t>
            </a:r>
          </a:p>
          <a:p>
            <a:pPr marL="0" indent="0">
              <a:lnSpc>
                <a:spcPct val="120000"/>
              </a:lnSpc>
              <a:spcBef>
                <a:spcPts val="0"/>
              </a:spcBef>
              <a:buNone/>
            </a:pPr>
            <a:r>
              <a:rPr lang="en-US" sz="1700" dirty="0">
                <a:latin typeface="Courier New" panose="02070309020205020404" pitchFamily="49" charset="0"/>
                <a:cs typeface="Courier New" panose="02070309020205020404" pitchFamily="49" charset="0"/>
              </a:rPr>
              <a:t>                      |    100.00     100.00     100.00 |    100.00 </a:t>
            </a:r>
          </a:p>
          <a:p>
            <a:pPr marL="0" indent="0">
              <a:lnSpc>
                <a:spcPct val="120000"/>
              </a:lnSpc>
              <a:spcBef>
                <a:spcPts val="0"/>
              </a:spcBef>
              <a:buNone/>
            </a:pPr>
            <a:endParaRPr lang="en-US" sz="1700" dirty="0">
              <a:latin typeface="Courier New" panose="02070309020205020404" pitchFamily="49" charset="0"/>
              <a:cs typeface="Courier New" panose="02070309020205020404" pitchFamily="49" charset="0"/>
            </a:endParaRPr>
          </a:p>
          <a:p>
            <a:pPr marL="0" indent="0">
              <a:lnSpc>
                <a:spcPct val="120000"/>
              </a:lnSpc>
              <a:spcBef>
                <a:spcPts val="0"/>
              </a:spcBef>
              <a:buNone/>
            </a:pPr>
            <a:r>
              <a:rPr lang="en-US" sz="1700" dirty="0">
                <a:latin typeface="Courier New" panose="02070309020205020404" pitchFamily="49" charset="0"/>
                <a:cs typeface="Courier New" panose="02070309020205020404" pitchFamily="49" charset="0"/>
              </a:rPr>
              <a:t>          Pearson chi2(2) =   1.4552   </a:t>
            </a:r>
            <a:r>
              <a:rPr lang="en-US" sz="1700" dirty="0" err="1">
                <a:latin typeface="Courier New" panose="02070309020205020404" pitchFamily="49" charset="0"/>
                <a:cs typeface="Courier New" panose="02070309020205020404" pitchFamily="49" charset="0"/>
              </a:rPr>
              <a:t>Pr</a:t>
            </a:r>
            <a:r>
              <a:rPr lang="en-US" sz="1700" dirty="0">
                <a:latin typeface="Courier New" panose="02070309020205020404" pitchFamily="49" charset="0"/>
                <a:cs typeface="Courier New" panose="02070309020205020404" pitchFamily="49" charset="0"/>
              </a:rPr>
              <a:t> = 0.483</a:t>
            </a:r>
            <a:endParaRPr lang="en-US" sz="1700" dirty="0" smtClean="0">
              <a:latin typeface="Courier New" panose="02070309020205020404" pitchFamily="49" charset="0"/>
              <a:cs typeface="Courier New" panose="02070309020205020404" pitchFamily="49" charset="0"/>
            </a:endParaRPr>
          </a:p>
        </p:txBody>
      </p:sp>
      <p:sp>
        <p:nvSpPr>
          <p:cNvPr id="2" name="Textfeld 1"/>
          <p:cNvSpPr txBox="1"/>
          <p:nvPr/>
        </p:nvSpPr>
        <p:spPr>
          <a:xfrm>
            <a:off x="353291" y="5912427"/>
            <a:ext cx="7616536" cy="400110"/>
          </a:xfrm>
          <a:prstGeom prst="rect">
            <a:avLst/>
          </a:prstGeom>
          <a:noFill/>
        </p:spPr>
        <p:txBody>
          <a:bodyPr wrap="square" rtlCol="0">
            <a:spAutoFit/>
          </a:bodyPr>
          <a:lstStyle/>
          <a:p>
            <a:r>
              <a:rPr lang="de-DE" sz="2000" dirty="0" smtClean="0">
                <a:solidFill>
                  <a:schemeClr val="accent2"/>
                </a:solidFill>
              </a:rPr>
              <a:t>-&gt; </a:t>
            </a:r>
            <a:r>
              <a:rPr lang="de-DE" sz="2000" dirty="0" err="1" smtClean="0">
                <a:solidFill>
                  <a:schemeClr val="accent2"/>
                </a:solidFill>
              </a:rPr>
              <a:t>no</a:t>
            </a:r>
            <a:r>
              <a:rPr lang="de-DE" sz="2000" dirty="0" smtClean="0">
                <a:solidFill>
                  <a:schemeClr val="accent2"/>
                </a:solidFill>
              </a:rPr>
              <a:t> </a:t>
            </a:r>
            <a:r>
              <a:rPr lang="de-DE" sz="2000" dirty="0" err="1" smtClean="0">
                <a:solidFill>
                  <a:schemeClr val="accent2"/>
                </a:solidFill>
              </a:rPr>
              <a:t>significant</a:t>
            </a:r>
            <a:r>
              <a:rPr lang="de-DE" sz="2000" dirty="0" smtClean="0">
                <a:solidFill>
                  <a:schemeClr val="accent2"/>
                </a:solidFill>
              </a:rPr>
              <a:t> </a:t>
            </a:r>
            <a:r>
              <a:rPr lang="de-DE" sz="2000" dirty="0" err="1" smtClean="0">
                <a:solidFill>
                  <a:schemeClr val="accent2"/>
                </a:solidFill>
              </a:rPr>
              <a:t>difference</a:t>
            </a:r>
            <a:r>
              <a:rPr lang="de-DE" sz="2000" dirty="0" smtClean="0">
                <a:solidFill>
                  <a:schemeClr val="accent2"/>
                </a:solidFill>
              </a:rPr>
              <a:t> </a:t>
            </a:r>
            <a:r>
              <a:rPr lang="de-DE" sz="2000" dirty="0" err="1" smtClean="0">
                <a:solidFill>
                  <a:schemeClr val="accent2"/>
                </a:solidFill>
              </a:rPr>
              <a:t>between</a:t>
            </a:r>
            <a:r>
              <a:rPr lang="de-DE" sz="2000" dirty="0" smtClean="0">
                <a:solidFill>
                  <a:schemeClr val="accent2"/>
                </a:solidFill>
              </a:rPr>
              <a:t> </a:t>
            </a:r>
            <a:r>
              <a:rPr lang="de-DE" sz="2000" dirty="0" err="1" smtClean="0">
                <a:solidFill>
                  <a:schemeClr val="accent2"/>
                </a:solidFill>
              </a:rPr>
              <a:t>techniques</a:t>
            </a:r>
            <a:r>
              <a:rPr lang="de-DE" sz="2000" dirty="0" smtClean="0">
                <a:solidFill>
                  <a:schemeClr val="accent2"/>
                </a:solidFill>
              </a:rPr>
              <a:t> </a:t>
            </a:r>
            <a:r>
              <a:rPr lang="de-DE" sz="2000" dirty="0" err="1" smtClean="0">
                <a:solidFill>
                  <a:schemeClr val="accent2"/>
                </a:solidFill>
              </a:rPr>
              <a:t>and</a:t>
            </a:r>
            <a:r>
              <a:rPr lang="de-DE" sz="2000" dirty="0" smtClean="0">
                <a:solidFill>
                  <a:schemeClr val="accent2"/>
                </a:solidFill>
              </a:rPr>
              <a:t> </a:t>
            </a:r>
            <a:r>
              <a:rPr lang="de-DE" sz="2000" dirty="0" err="1" smtClean="0">
                <a:solidFill>
                  <a:schemeClr val="accent2"/>
                </a:solidFill>
              </a:rPr>
              <a:t>versions</a:t>
            </a:r>
            <a:endParaRPr lang="de-DE" sz="2000" dirty="0">
              <a:solidFill>
                <a:schemeClr val="accent2"/>
              </a:solidFill>
            </a:endParaRPr>
          </a:p>
        </p:txBody>
      </p:sp>
    </p:spTree>
    <p:extLst>
      <p:ext uri="{BB962C8B-B14F-4D97-AF65-F5344CB8AC3E}">
        <p14:creationId xmlns:p14="http://schemas.microsoft.com/office/powerpoint/2010/main" val="2469487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nummernplatzhalt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8D2C84-98C5-4084-AD81-344263F5EB27}" type="slidenum">
              <a:rPr lang="de-DE" altLang="de-DE" smtClean="0">
                <a:solidFill>
                  <a:schemeClr val="bg1"/>
                </a:solidFill>
              </a:rPr>
              <a:pPr eaLnBrk="1" hangingPunct="1"/>
              <a:t>15</a:t>
            </a:fld>
            <a:endParaRPr lang="de-DE" altLang="de-DE" smtClean="0">
              <a:solidFill>
                <a:schemeClr val="bg1"/>
              </a:solidFill>
            </a:endParaRPr>
          </a:p>
        </p:txBody>
      </p:sp>
      <p:sp>
        <p:nvSpPr>
          <p:cNvPr id="5123" name="Rectangle 2"/>
          <p:cNvSpPr>
            <a:spLocks noGrp="1" noChangeArrowheads="1"/>
          </p:cNvSpPr>
          <p:nvPr>
            <p:ph type="title"/>
          </p:nvPr>
        </p:nvSpPr>
        <p:spPr/>
        <p:txBody>
          <a:bodyPr>
            <a:normAutofit/>
          </a:bodyPr>
          <a:lstStyle/>
          <a:p>
            <a:pPr marL="685800" indent="-685800"/>
            <a:r>
              <a:rPr lang="en-US" sz="2400" dirty="0" smtClean="0"/>
              <a:t>Variance vs. privacy</a:t>
            </a:r>
            <a:endParaRPr lang="de-DE" altLang="de-DE" sz="2400" dirty="0" smtClean="0"/>
          </a:p>
        </p:txBody>
      </p:sp>
      <p:sp>
        <p:nvSpPr>
          <p:cNvPr id="5124" name="Rectangle 3"/>
          <p:cNvSpPr>
            <a:spLocks noGrp="1" noChangeArrowheads="1"/>
          </p:cNvSpPr>
          <p:nvPr>
            <p:ph type="body" idx="1"/>
          </p:nvPr>
        </p:nvSpPr>
        <p:spPr>
          <a:xfrm>
            <a:off x="539999" y="1547999"/>
            <a:ext cx="7775661" cy="4780065"/>
          </a:xfrm>
        </p:spPr>
        <p:txBody>
          <a:bodyPr>
            <a:normAutofit/>
          </a:bodyPr>
          <a:lstStyle/>
          <a:p>
            <a:r>
              <a:rPr lang="en-US" dirty="0" smtClean="0"/>
              <a:t>Sampling Variance </a:t>
            </a:r>
          </a:p>
          <a:p>
            <a:endParaRPr lang="en-US" dirty="0"/>
          </a:p>
          <a:p>
            <a:r>
              <a:rPr lang="en-US" dirty="0" smtClean="0"/>
              <a:t>Large </a:t>
            </a:r>
            <a:r>
              <a:rPr lang="en-US" dirty="0"/>
              <a:t>standard errors of point estimates and regression </a:t>
            </a:r>
            <a:r>
              <a:rPr lang="en-US" dirty="0" smtClean="0"/>
              <a:t>coefficients</a:t>
            </a:r>
          </a:p>
          <a:p>
            <a:r>
              <a:rPr lang="en-US" dirty="0" smtClean="0"/>
              <a:t>Obviously: standard error can be reduced by reducing the variance of the mean of the short list</a:t>
            </a:r>
          </a:p>
          <a:p>
            <a:pPr lvl="1"/>
            <a:r>
              <a:rPr lang="en-US" dirty="0" smtClean="0"/>
              <a:t>Trade-off with privacy protection</a:t>
            </a:r>
          </a:p>
          <a:p>
            <a:r>
              <a:rPr lang="en-US" dirty="0" smtClean="0"/>
              <a:t> </a:t>
            </a:r>
            <a:r>
              <a:rPr lang="en-US" dirty="0"/>
              <a:t>Find innocuous items …</a:t>
            </a:r>
          </a:p>
          <a:p>
            <a:pPr lvl="1"/>
            <a:r>
              <a:rPr lang="en-US" dirty="0"/>
              <a:t>… </a:t>
            </a:r>
            <a:r>
              <a:rPr lang="en-US" dirty="0" smtClean="0"/>
              <a:t>where </a:t>
            </a:r>
            <a:r>
              <a:rPr lang="en-US" dirty="0"/>
              <a:t>variance is </a:t>
            </a:r>
            <a:r>
              <a:rPr lang="en-US" dirty="0" smtClean="0"/>
              <a:t>underestimated </a:t>
            </a:r>
            <a:r>
              <a:rPr lang="en-US" dirty="0"/>
              <a:t>by respondents</a:t>
            </a:r>
          </a:p>
          <a:p>
            <a:pPr lvl="1"/>
            <a:r>
              <a:rPr lang="en-US" dirty="0"/>
              <a:t>… that are negatively correlated to the sensitive item</a:t>
            </a:r>
          </a:p>
          <a:p>
            <a:pPr lvl="1"/>
            <a:r>
              <a:rPr lang="en-US" dirty="0"/>
              <a:t>… that can be explained well by other variables in the </a:t>
            </a:r>
            <a:r>
              <a:rPr lang="en-US" dirty="0" smtClean="0"/>
              <a:t>survey (for more efficient regression estimation)</a:t>
            </a:r>
            <a:endParaRPr lang="en-US" dirty="0"/>
          </a:p>
          <a:p>
            <a:endParaRPr lang="en-US" dirty="0" smtClean="0"/>
          </a:p>
        </p:txBody>
      </p:sp>
      <mc:AlternateContent xmlns:mc="http://schemas.openxmlformats.org/markup-compatibility/2006">
        <mc:Choice xmlns:a14="http://schemas.microsoft.com/office/drawing/2010/main" Requires="a14">
          <p:sp>
            <p:nvSpPr>
              <p:cNvPr id="2" name="Rechteck 1"/>
              <p:cNvSpPr/>
              <p:nvPr/>
            </p:nvSpPr>
            <p:spPr>
              <a:xfrm>
                <a:off x="3108803" y="1546651"/>
                <a:ext cx="2489976" cy="37677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acc>
                        <m:accPr>
                          <m:chr m:val="̂"/>
                          <m:ctrlPr>
                            <a:rPr lang="de-DE">
                              <a:latin typeface="Cambria Math" panose="02040503050406030204" pitchFamily="18" charset="0"/>
                            </a:rPr>
                          </m:ctrlPr>
                        </m:accPr>
                        <m:e>
                          <m:r>
                            <a:rPr lang="de-DE" i="1">
                              <a:latin typeface="Cambria Math" panose="02040503050406030204" pitchFamily="18" charset="0"/>
                            </a:rPr>
                            <m:t>𝑉</m:t>
                          </m:r>
                        </m:e>
                      </m:acc>
                      <m:d>
                        <m:dPr>
                          <m:begChr m:val="["/>
                          <m:endChr m:val="]"/>
                          <m:ctrlPr>
                            <a:rPr lang="de-DE" i="1">
                              <a:latin typeface="Cambria Math" panose="02040503050406030204" pitchFamily="18" charset="0"/>
                            </a:rPr>
                          </m:ctrlPr>
                        </m:dPr>
                        <m:e>
                          <m:acc>
                            <m:accPr>
                              <m:chr m:val="̂"/>
                              <m:ctrlPr>
                                <a:rPr lang="de-DE" i="1">
                                  <a:latin typeface="Cambria Math" panose="02040503050406030204" pitchFamily="18" charset="0"/>
                                </a:rPr>
                              </m:ctrlPr>
                            </m:accPr>
                            <m:e>
                              <m:r>
                                <a:rPr lang="de-DE" i="1">
                                  <a:latin typeface="Cambria Math" panose="02040503050406030204" pitchFamily="18" charset="0"/>
                                </a:rPr>
                                <m:t>𝜇</m:t>
                              </m:r>
                            </m:e>
                          </m:acc>
                        </m:e>
                      </m:d>
                      <m:r>
                        <a:rPr lang="de-DE" i="0">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𝑉</m:t>
                          </m:r>
                        </m:e>
                      </m:acc>
                      <m:d>
                        <m:dPr>
                          <m:begChr m:val="["/>
                          <m:endChr m:val="]"/>
                          <m:ctrlPr>
                            <a:rPr lang="de-DE" i="1">
                              <a:latin typeface="Cambria Math" panose="02040503050406030204" pitchFamily="18" charset="0"/>
                            </a:rPr>
                          </m:ctrlPr>
                        </m:dPr>
                        <m:e>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𝑌</m:t>
                                  </m:r>
                                </m:e>
                                <m:sub>
                                  <m:r>
                                    <a:rPr lang="de-DE" i="1">
                                      <a:latin typeface="Cambria Math" panose="02040503050406030204" pitchFamily="18" charset="0"/>
                                    </a:rPr>
                                    <m:t>𝐿𝐿</m:t>
                                  </m:r>
                                </m:sub>
                              </m:sSub>
                            </m:e>
                          </m:acc>
                        </m:e>
                      </m:d>
                      <m:r>
                        <a:rPr lang="de-DE" i="0">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𝑉</m:t>
                          </m:r>
                        </m:e>
                      </m:acc>
                      <m:d>
                        <m:dPr>
                          <m:begChr m:val="["/>
                          <m:endChr m:val="]"/>
                          <m:ctrlPr>
                            <a:rPr lang="de-DE" i="1">
                              <a:latin typeface="Cambria Math" panose="02040503050406030204" pitchFamily="18" charset="0"/>
                            </a:rPr>
                          </m:ctrlPr>
                        </m:dPr>
                        <m:e>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𝑌</m:t>
                                  </m:r>
                                </m:e>
                                <m:sub>
                                  <m:r>
                                    <a:rPr lang="de-DE" i="1">
                                      <a:latin typeface="Cambria Math" panose="02040503050406030204" pitchFamily="18" charset="0"/>
                                    </a:rPr>
                                    <m:t>𝑆𝐿</m:t>
                                  </m:r>
                                </m:sub>
                              </m:sSub>
                            </m:e>
                          </m:acc>
                        </m:e>
                      </m:d>
                    </m:oMath>
                  </m:oMathPara>
                </a14:m>
                <a:endParaRPr lang="de-DE" dirty="0"/>
              </a:p>
            </p:txBody>
          </p:sp>
        </mc:Choice>
        <mc:Fallback>
          <p:sp>
            <p:nvSpPr>
              <p:cNvPr id="2" name="Rechteck 1"/>
              <p:cNvSpPr>
                <a:spLocks noRot="1" noChangeAspect="1" noMove="1" noResize="1" noEditPoints="1" noAdjustHandles="1" noChangeArrowheads="1" noChangeShapeType="1" noTextEdit="1"/>
              </p:cNvSpPr>
              <p:nvPr/>
            </p:nvSpPr>
            <p:spPr>
              <a:xfrm>
                <a:off x="3108803" y="1546651"/>
                <a:ext cx="2489976" cy="376770"/>
              </a:xfrm>
              <a:prstGeom prst="rect">
                <a:avLst/>
              </a:prstGeom>
              <a:blipFill rotWithShape="0">
                <a:blip r:embed="rId2"/>
                <a:stretch>
                  <a:fillRect t="-1613" b="-6452"/>
                </a:stretch>
              </a:blipFill>
            </p:spPr>
            <p:txBody>
              <a:bodyPr/>
              <a:lstStyle/>
              <a:p>
                <a:r>
                  <a:rPr lang="de-DE">
                    <a:noFill/>
                  </a:rPr>
                  <a:t> </a:t>
                </a:r>
              </a:p>
            </p:txBody>
          </p:sp>
        </mc:Fallback>
      </mc:AlternateContent>
      <mc:AlternateContent xmlns:mc="http://schemas.openxmlformats.org/markup-compatibility/2006">
        <mc:Choice xmlns:a14="http://schemas.microsoft.com/office/drawing/2010/main" Requires="a14">
          <p:sp>
            <p:nvSpPr>
              <p:cNvPr id="7" name="Rechteck 6"/>
              <p:cNvSpPr/>
              <p:nvPr/>
            </p:nvSpPr>
            <p:spPr>
              <a:xfrm>
                <a:off x="3633058" y="2013302"/>
                <a:ext cx="3623556" cy="37677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de-DE">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𝑉</m:t>
                          </m:r>
                        </m:e>
                      </m:acc>
                      <m:d>
                        <m:dPr>
                          <m:begChr m:val="["/>
                          <m:endChr m:val="]"/>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𝑆</m:t>
                              </m:r>
                            </m:e>
                            <m:sub>
                              <m:r>
                                <a:rPr lang="de-DE" i="1">
                                  <a:latin typeface="Cambria Math" panose="02040503050406030204" pitchFamily="18" charset="0"/>
                                </a:rPr>
                                <m:t>𝑖</m:t>
                              </m:r>
                            </m:sub>
                          </m:sSub>
                        </m:e>
                      </m:d>
                      <m:r>
                        <a:rPr lang="de-DE" i="0">
                          <a:latin typeface="Cambria Math" panose="02040503050406030204" pitchFamily="18" charset="0"/>
                        </a:rPr>
                        <m:t>+2</m:t>
                      </m:r>
                      <m:acc>
                        <m:accPr>
                          <m:chr m:val="̂"/>
                          <m:ctrlPr>
                            <a:rPr lang="de-DE" i="1">
                              <a:latin typeface="Cambria Math" panose="02040503050406030204" pitchFamily="18" charset="0"/>
                            </a:rPr>
                          </m:ctrlPr>
                        </m:accPr>
                        <m:e>
                          <m:r>
                            <a:rPr lang="de-DE" i="1">
                              <a:latin typeface="Cambria Math" panose="02040503050406030204" pitchFamily="18" charset="0"/>
                            </a:rPr>
                            <m:t>𝑉</m:t>
                          </m:r>
                        </m:e>
                      </m:acc>
                      <m:d>
                        <m:dPr>
                          <m:begChr m:val="["/>
                          <m:endChr m:val="]"/>
                          <m:ctrlPr>
                            <a:rPr lang="de-DE" i="1">
                              <a:latin typeface="Cambria Math" panose="02040503050406030204" pitchFamily="18" charset="0"/>
                            </a:rPr>
                          </m:ctrlPr>
                        </m:dPr>
                        <m:e>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𝑌</m:t>
                                  </m:r>
                                </m:e>
                                <m:sub>
                                  <m:r>
                                    <a:rPr lang="de-DE" i="1">
                                      <a:latin typeface="Cambria Math" panose="02040503050406030204" pitchFamily="18" charset="0"/>
                                    </a:rPr>
                                    <m:t>𝑆𝐿</m:t>
                                  </m:r>
                                </m:sub>
                              </m:sSub>
                            </m:e>
                          </m:acc>
                        </m:e>
                      </m:d>
                      <m:r>
                        <a:rPr lang="de-DE" i="0">
                          <a:latin typeface="Cambria Math" panose="02040503050406030204" pitchFamily="18" charset="0"/>
                        </a:rPr>
                        <m:t>+2 </m:t>
                      </m:r>
                      <m:r>
                        <a:rPr lang="de-DE" i="1">
                          <a:latin typeface="Cambria Math" panose="02040503050406030204" pitchFamily="18" charset="0"/>
                        </a:rPr>
                        <m:t>𝐶𝑜𝑣</m:t>
                      </m:r>
                      <m:r>
                        <a:rPr lang="de-DE" i="0">
                          <a:latin typeface="Cambria Math" panose="02040503050406030204" pitchFamily="18" charset="0"/>
                        </a:rPr>
                        <m:t> </m:t>
                      </m:r>
                      <m:d>
                        <m:dPr>
                          <m:begChr m:val="["/>
                          <m:endChr m:val="]"/>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𝑆</m:t>
                              </m:r>
                            </m:e>
                            <m:sub>
                              <m:r>
                                <a:rPr lang="de-DE" i="1">
                                  <a:latin typeface="Cambria Math" panose="02040503050406030204" pitchFamily="18" charset="0"/>
                                </a:rPr>
                                <m:t>𝑖</m:t>
                              </m:r>
                            </m:sub>
                          </m:sSub>
                          <m:r>
                            <a:rPr lang="de-DE" i="0">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𝑌</m:t>
                                  </m:r>
                                </m:e>
                                <m:sub>
                                  <m:r>
                                    <a:rPr lang="de-DE" i="1">
                                      <a:latin typeface="Cambria Math" panose="02040503050406030204" pitchFamily="18" charset="0"/>
                                    </a:rPr>
                                    <m:t>𝑆𝐿</m:t>
                                  </m:r>
                                </m:sub>
                              </m:sSub>
                            </m:e>
                          </m:acc>
                        </m:e>
                      </m:d>
                    </m:oMath>
                  </m:oMathPara>
                </a14:m>
                <a:endParaRPr lang="de-DE" dirty="0"/>
              </a:p>
            </p:txBody>
          </p:sp>
        </mc:Choice>
        <mc:Fallback>
          <p:sp>
            <p:nvSpPr>
              <p:cNvPr id="7" name="Rechteck 6"/>
              <p:cNvSpPr>
                <a:spLocks noRot="1" noChangeAspect="1" noMove="1" noResize="1" noEditPoints="1" noAdjustHandles="1" noChangeArrowheads="1" noChangeShapeType="1" noTextEdit="1"/>
              </p:cNvSpPr>
              <p:nvPr/>
            </p:nvSpPr>
            <p:spPr>
              <a:xfrm>
                <a:off x="3633058" y="2013302"/>
                <a:ext cx="3623556" cy="376770"/>
              </a:xfrm>
              <a:prstGeom prst="rect">
                <a:avLst/>
              </a:prstGeom>
              <a:blipFill rotWithShape="0">
                <a:blip r:embed="rId3"/>
                <a:stretch>
                  <a:fillRect b="-3226"/>
                </a:stretch>
              </a:blipFill>
            </p:spPr>
            <p:txBody>
              <a:bodyPr/>
              <a:lstStyle/>
              <a:p>
                <a:r>
                  <a:rPr lang="de-DE">
                    <a:noFill/>
                  </a:rPr>
                  <a:t> </a:t>
                </a:r>
              </a:p>
            </p:txBody>
          </p:sp>
        </mc:Fallback>
      </mc:AlternateContent>
    </p:spTree>
    <p:extLst>
      <p:ext uri="{BB962C8B-B14F-4D97-AF65-F5344CB8AC3E}">
        <p14:creationId xmlns:p14="http://schemas.microsoft.com/office/powerpoint/2010/main" val="1090096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nummernplatzhalt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8D2C84-98C5-4084-AD81-344263F5EB27}" type="slidenum">
              <a:rPr lang="de-DE" altLang="de-DE" smtClean="0">
                <a:solidFill>
                  <a:schemeClr val="bg1"/>
                </a:solidFill>
              </a:rPr>
              <a:pPr eaLnBrk="1" hangingPunct="1"/>
              <a:t>16</a:t>
            </a:fld>
            <a:endParaRPr lang="de-DE" altLang="de-DE" smtClean="0">
              <a:solidFill>
                <a:schemeClr val="bg1"/>
              </a:solidFill>
            </a:endParaRPr>
          </a:p>
        </p:txBody>
      </p:sp>
      <p:sp>
        <p:nvSpPr>
          <p:cNvPr id="5123" name="Rectangle 2"/>
          <p:cNvSpPr>
            <a:spLocks noGrp="1" noChangeArrowheads="1"/>
          </p:cNvSpPr>
          <p:nvPr>
            <p:ph type="title"/>
          </p:nvPr>
        </p:nvSpPr>
        <p:spPr/>
        <p:txBody>
          <a:bodyPr>
            <a:normAutofit/>
          </a:bodyPr>
          <a:lstStyle/>
          <a:p>
            <a:pPr marL="685800" indent="-685800"/>
            <a:r>
              <a:rPr lang="en-US" sz="2400" dirty="0" smtClean="0"/>
              <a:t>Summary</a:t>
            </a:r>
            <a:endParaRPr lang="de-DE" altLang="de-DE" sz="2400" dirty="0" smtClean="0"/>
          </a:p>
        </p:txBody>
      </p:sp>
      <p:sp>
        <p:nvSpPr>
          <p:cNvPr id="5124" name="Rectangle 3"/>
          <p:cNvSpPr>
            <a:spLocks noGrp="1" noChangeArrowheads="1"/>
          </p:cNvSpPr>
          <p:nvPr>
            <p:ph type="body" idx="1"/>
          </p:nvPr>
        </p:nvSpPr>
        <p:spPr>
          <a:xfrm>
            <a:off x="539999" y="1547999"/>
            <a:ext cx="7775661" cy="4707328"/>
          </a:xfrm>
        </p:spPr>
        <p:txBody>
          <a:bodyPr>
            <a:normAutofit fontScale="92500" lnSpcReduction="20000"/>
          </a:bodyPr>
          <a:lstStyle/>
          <a:p>
            <a:r>
              <a:rPr lang="en-US" dirty="0" smtClean="0"/>
              <a:t>IST is a new </a:t>
            </a:r>
            <a:r>
              <a:rPr lang="en-US" dirty="0"/>
              <a:t>privacy preserving technique for quantitative sensitive items and applied it in a study on undeclared </a:t>
            </a:r>
            <a:r>
              <a:rPr lang="en-US" dirty="0" smtClean="0"/>
              <a:t>work</a:t>
            </a:r>
          </a:p>
          <a:p>
            <a:pPr lvl="1"/>
            <a:r>
              <a:rPr lang="en-US" dirty="0" smtClean="0"/>
              <a:t>no randomizing device</a:t>
            </a:r>
          </a:p>
          <a:p>
            <a:pPr lvl="1"/>
            <a:r>
              <a:rPr lang="en-US" dirty="0" smtClean="0"/>
              <a:t>low cognitive effort</a:t>
            </a:r>
          </a:p>
          <a:p>
            <a:pPr lvl="1"/>
            <a:r>
              <a:rPr lang="en-US" dirty="0" smtClean="0"/>
              <a:t>implementation easily possible (interviewer and self administered)</a:t>
            </a:r>
            <a:endParaRPr lang="en-US" dirty="0"/>
          </a:p>
          <a:p>
            <a:r>
              <a:rPr lang="en-US" dirty="0" smtClean="0"/>
              <a:t>We </a:t>
            </a:r>
            <a:r>
              <a:rPr lang="en-US" dirty="0" smtClean="0"/>
              <a:t>derived </a:t>
            </a:r>
            <a:r>
              <a:rPr lang="en-US" dirty="0"/>
              <a:t>point </a:t>
            </a:r>
            <a:r>
              <a:rPr lang="en-US" dirty="0" smtClean="0"/>
              <a:t>and </a:t>
            </a:r>
            <a:r>
              <a:rPr lang="en-US" dirty="0"/>
              <a:t>regression estimators for IST variables</a:t>
            </a:r>
          </a:p>
          <a:p>
            <a:r>
              <a:rPr lang="en-US" dirty="0" smtClean="0"/>
              <a:t>Results </a:t>
            </a:r>
            <a:r>
              <a:rPr lang="en-US" dirty="0"/>
              <a:t>indicate that the item sum technique (IST) </a:t>
            </a:r>
            <a:r>
              <a:rPr lang="en-US" dirty="0" smtClean="0"/>
              <a:t>can be </a:t>
            </a:r>
            <a:r>
              <a:rPr lang="en-US" dirty="0"/>
              <a:t>effective in eliciting a higher extent of the socially undesirable </a:t>
            </a:r>
            <a:r>
              <a:rPr lang="en-US" dirty="0" err="1"/>
              <a:t>behaviour</a:t>
            </a:r>
            <a:r>
              <a:rPr lang="en-US" dirty="0"/>
              <a:t> compared to direct questioning (`more-is-better` assumption</a:t>
            </a:r>
            <a:r>
              <a:rPr lang="en-US" dirty="0" smtClean="0"/>
              <a:t>)</a:t>
            </a:r>
          </a:p>
          <a:p>
            <a:r>
              <a:rPr lang="en-US" dirty="0"/>
              <a:t>Unknown why IST produced higher estimates for earnings but not for hours: Further research needed:</a:t>
            </a:r>
          </a:p>
          <a:p>
            <a:pPr lvl="1"/>
            <a:r>
              <a:rPr lang="en-US" dirty="0"/>
              <a:t>not a power issue</a:t>
            </a:r>
          </a:p>
          <a:p>
            <a:pPr lvl="1"/>
            <a:r>
              <a:rPr lang="en-US" dirty="0"/>
              <a:t>choice of innocuous item</a:t>
            </a:r>
          </a:p>
          <a:p>
            <a:pPr lvl="1"/>
            <a:r>
              <a:rPr lang="en-US" dirty="0"/>
              <a:t>Test “no design effect” assumption (Blair and Imai 2012) with two innocuous items</a:t>
            </a:r>
          </a:p>
          <a:p>
            <a:endParaRPr lang="en-US" dirty="0"/>
          </a:p>
          <a:p>
            <a:endParaRPr lang="en-US" dirty="0" smtClean="0"/>
          </a:p>
        </p:txBody>
      </p:sp>
    </p:spTree>
    <p:extLst>
      <p:ext uri="{BB962C8B-B14F-4D97-AF65-F5344CB8AC3E}">
        <p14:creationId xmlns:p14="http://schemas.microsoft.com/office/powerpoint/2010/main" val="2836512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3"/>
          </p:nvPr>
        </p:nvSpPr>
        <p:spPr>
          <a:xfrm>
            <a:off x="441064" y="2850699"/>
            <a:ext cx="7623186" cy="2934149"/>
          </a:xfrm>
        </p:spPr>
        <p:txBody>
          <a:bodyPr>
            <a:noAutofit/>
          </a:bodyPr>
          <a:lstStyle/>
          <a:p>
            <a:r>
              <a:rPr lang="de-DE" sz="1800" dirty="0"/>
              <a:t>mark.trappmann@iab.de</a:t>
            </a:r>
          </a:p>
          <a:p>
            <a:endParaRPr lang="de-DE" sz="1800" dirty="0" smtClean="0"/>
          </a:p>
          <a:p>
            <a:r>
              <a:rPr lang="de-DE" sz="1800" dirty="0" smtClean="0"/>
              <a:t>This </a:t>
            </a:r>
            <a:r>
              <a:rPr lang="de-DE" sz="1800" dirty="0" err="1" smtClean="0"/>
              <a:t>work</a:t>
            </a:r>
            <a:r>
              <a:rPr lang="de-DE" sz="1800" dirty="0" smtClean="0"/>
              <a:t> </a:t>
            </a:r>
            <a:r>
              <a:rPr lang="de-DE" sz="1800" dirty="0" err="1" smtClean="0"/>
              <a:t>has</a:t>
            </a:r>
            <a:r>
              <a:rPr lang="de-DE" sz="1800" dirty="0" smtClean="0"/>
              <a:t> </a:t>
            </a:r>
            <a:r>
              <a:rPr lang="de-DE" sz="1800" dirty="0" err="1" smtClean="0"/>
              <a:t>been</a:t>
            </a:r>
            <a:r>
              <a:rPr lang="de-DE" sz="1800" dirty="0" smtClean="0"/>
              <a:t> </a:t>
            </a:r>
            <a:r>
              <a:rPr lang="de-DE" sz="1800" dirty="0" err="1" smtClean="0"/>
              <a:t>published</a:t>
            </a:r>
            <a:r>
              <a:rPr lang="de-DE" sz="1800" dirty="0" smtClean="0"/>
              <a:t> </a:t>
            </a:r>
            <a:r>
              <a:rPr lang="de-DE" sz="1800" dirty="0" err="1" smtClean="0"/>
              <a:t>as</a:t>
            </a:r>
            <a:r>
              <a:rPr lang="de-DE" sz="1800" dirty="0" smtClean="0"/>
              <a:t>:</a:t>
            </a:r>
          </a:p>
          <a:p>
            <a:endParaRPr lang="en-US" sz="1800" dirty="0" smtClean="0"/>
          </a:p>
          <a:p>
            <a:r>
              <a:rPr lang="en-US" sz="1800" dirty="0" smtClean="0"/>
              <a:t>Trappmann</a:t>
            </a:r>
            <a:r>
              <a:rPr lang="en-US" sz="1800" dirty="0"/>
              <a:t>, M., Krumpal, I., Kirchner, A. and B. Jann (2014</a:t>
            </a:r>
            <a:r>
              <a:rPr lang="en-US" sz="1800" dirty="0" smtClean="0"/>
              <a:t>). </a:t>
            </a:r>
            <a:r>
              <a:rPr lang="en-US" sz="1800" dirty="0"/>
              <a:t>Item Sum: A New Technique for Asking Quantitative Sensitive Questions. </a:t>
            </a:r>
            <a:r>
              <a:rPr lang="en-US" sz="1800" dirty="0" smtClean="0"/>
              <a:t>In: Journal </a:t>
            </a:r>
            <a:r>
              <a:rPr lang="en-US" sz="1800" dirty="0"/>
              <a:t>of Survey Statistics and Methodology </a:t>
            </a:r>
            <a:r>
              <a:rPr lang="en-US" sz="1800" dirty="0" smtClean="0"/>
              <a:t>2(1), 58-77</a:t>
            </a:r>
            <a:r>
              <a:rPr lang="en-US" sz="1800" dirty="0"/>
              <a:t>.</a:t>
            </a:r>
          </a:p>
          <a:p>
            <a:endParaRPr lang="de-DE" sz="1800" dirty="0" smtClean="0"/>
          </a:p>
        </p:txBody>
      </p:sp>
      <p:sp>
        <p:nvSpPr>
          <p:cNvPr id="7" name="Textplatzhalter 6"/>
          <p:cNvSpPr>
            <a:spLocks noGrp="1"/>
          </p:cNvSpPr>
          <p:nvPr>
            <p:ph type="body" sz="quarter" idx="14"/>
          </p:nvPr>
        </p:nvSpPr>
        <p:spPr/>
        <p:txBody>
          <a:bodyPr/>
          <a:lstStyle/>
          <a:p>
            <a:r>
              <a:rPr lang="de-DE" dirty="0" err="1" smtClean="0"/>
              <a:t>Thank</a:t>
            </a:r>
            <a:r>
              <a:rPr lang="de-DE" dirty="0" smtClean="0"/>
              <a:t> </a:t>
            </a:r>
            <a:r>
              <a:rPr lang="de-DE" dirty="0" err="1" smtClean="0"/>
              <a:t>You</a:t>
            </a:r>
            <a:endParaRPr lang="de-DE"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3517" y="731177"/>
            <a:ext cx="7274169" cy="719138"/>
          </a:xfrm>
        </p:spPr>
        <p:txBody>
          <a:bodyPr>
            <a:normAutofit fontScale="90000"/>
          </a:bodyPr>
          <a:lstStyle/>
          <a:p>
            <a:r>
              <a:rPr lang="de-DE" sz="3200" dirty="0" smtClean="0"/>
              <a:t>References</a:t>
            </a:r>
            <a:endParaRPr lang="de-DE" dirty="0"/>
          </a:p>
        </p:txBody>
      </p:sp>
      <p:sp>
        <p:nvSpPr>
          <p:cNvPr id="5" name="Inhaltsplatzhalter 4"/>
          <p:cNvSpPr>
            <a:spLocks noGrp="1"/>
          </p:cNvSpPr>
          <p:nvPr>
            <p:ph idx="1"/>
          </p:nvPr>
        </p:nvSpPr>
        <p:spPr>
          <a:xfrm>
            <a:off x="580292" y="1460810"/>
            <a:ext cx="8333821" cy="5218771"/>
          </a:xfrm>
        </p:spPr>
        <p:txBody>
          <a:bodyPr>
            <a:normAutofit/>
          </a:bodyPr>
          <a:lstStyle/>
          <a:p>
            <a:pPr lvl="0">
              <a:lnSpc>
                <a:spcPct val="120000"/>
              </a:lnSpc>
              <a:spcBef>
                <a:spcPts val="600"/>
              </a:spcBef>
              <a:buNone/>
            </a:pPr>
            <a:r>
              <a:rPr lang="en-US" sz="1400" dirty="0"/>
              <a:t>Blair, G., and K. Imai (2012), “Statistical Analysis of List Experiments,” Political </a:t>
            </a:r>
            <a:r>
              <a:rPr lang="en-US" sz="1400" dirty="0" smtClean="0"/>
              <a:t>Analysis, 20</a:t>
            </a:r>
            <a:r>
              <a:rPr lang="en-US" sz="1400" dirty="0"/>
              <a:t>, 47–77.</a:t>
            </a:r>
          </a:p>
          <a:p>
            <a:pPr lvl="0">
              <a:lnSpc>
                <a:spcPct val="120000"/>
              </a:lnSpc>
              <a:spcBef>
                <a:spcPts val="600"/>
              </a:spcBef>
              <a:buNone/>
            </a:pPr>
            <a:r>
              <a:rPr lang="en-US" sz="1400" dirty="0" smtClean="0"/>
              <a:t>Boockmann, B.; </a:t>
            </a:r>
            <a:r>
              <a:rPr lang="en-US" sz="1400" dirty="0" err="1" smtClean="0"/>
              <a:t>Döhrn</a:t>
            </a:r>
            <a:r>
              <a:rPr lang="en-US" sz="1400" dirty="0" smtClean="0"/>
              <a:t>, R.; </a:t>
            </a:r>
            <a:r>
              <a:rPr lang="en-US" sz="1400" dirty="0" err="1" smtClean="0"/>
              <a:t>Groneck</a:t>
            </a:r>
            <a:r>
              <a:rPr lang="en-US" sz="1400" dirty="0" smtClean="0"/>
              <a:t>, M. &amp; </a:t>
            </a:r>
            <a:r>
              <a:rPr lang="en-US" sz="1400" dirty="0" err="1" smtClean="0"/>
              <a:t>Verbeek</a:t>
            </a:r>
            <a:r>
              <a:rPr lang="en-US" sz="1400" dirty="0" smtClean="0"/>
              <a:t>, H. (2010):  </a:t>
            </a:r>
            <a:r>
              <a:rPr lang="en-US" sz="1400" i="1" dirty="0" err="1" smtClean="0"/>
              <a:t>Abschätzung</a:t>
            </a:r>
            <a:r>
              <a:rPr lang="en-US" sz="1400" i="1" dirty="0" smtClean="0"/>
              <a:t> des </a:t>
            </a:r>
            <a:r>
              <a:rPr lang="en-US" sz="1400" i="1" dirty="0" err="1" smtClean="0"/>
              <a:t>Ausmaßes</a:t>
            </a:r>
            <a:r>
              <a:rPr lang="en-US" sz="1400" i="1" dirty="0" smtClean="0"/>
              <a:t> </a:t>
            </a:r>
            <a:r>
              <a:rPr lang="en-US" sz="1400" i="1" dirty="0" err="1" smtClean="0"/>
              <a:t>der</a:t>
            </a:r>
            <a:r>
              <a:rPr lang="en-US" sz="1400" i="1" dirty="0" smtClean="0"/>
              <a:t> </a:t>
            </a:r>
            <a:r>
              <a:rPr lang="en-US" sz="1400" i="1" dirty="0" err="1" smtClean="0"/>
              <a:t>Schwarzarbeit</a:t>
            </a:r>
            <a:r>
              <a:rPr lang="en-US" sz="1400" i="1" dirty="0" smtClean="0"/>
              <a:t>.</a:t>
            </a:r>
            <a:r>
              <a:rPr lang="en-US" sz="1400" dirty="0" smtClean="0"/>
              <a:t> Report. </a:t>
            </a:r>
            <a:r>
              <a:rPr lang="en-US" sz="1400" dirty="0" err="1" smtClean="0"/>
              <a:t>Institut</a:t>
            </a:r>
            <a:r>
              <a:rPr lang="en-US" sz="1400" dirty="0" smtClean="0"/>
              <a:t> für </a:t>
            </a:r>
            <a:r>
              <a:rPr lang="en-US" sz="1400" dirty="0" err="1" smtClean="0"/>
              <a:t>Angewandte</a:t>
            </a:r>
            <a:r>
              <a:rPr lang="en-US" sz="1400" dirty="0" smtClean="0"/>
              <a:t> </a:t>
            </a:r>
            <a:r>
              <a:rPr lang="en-US" sz="1400" dirty="0" err="1" smtClean="0"/>
              <a:t>Wirtschaftsforschung</a:t>
            </a:r>
            <a:r>
              <a:rPr lang="en-US" sz="1400" dirty="0" smtClean="0"/>
              <a:t> </a:t>
            </a:r>
            <a:r>
              <a:rPr lang="en-US" sz="1400" dirty="0" err="1" smtClean="0"/>
              <a:t>e.V</a:t>
            </a:r>
            <a:r>
              <a:rPr lang="en-US" sz="1400" dirty="0" smtClean="0"/>
              <a:t>. (IAW) und </a:t>
            </a:r>
            <a:r>
              <a:rPr lang="en-US" sz="1400" dirty="0" err="1" smtClean="0"/>
              <a:t>Rheinisch-Westfälisches</a:t>
            </a:r>
            <a:r>
              <a:rPr lang="en-US" sz="1400" dirty="0" smtClean="0"/>
              <a:t> </a:t>
            </a:r>
            <a:r>
              <a:rPr lang="en-US" sz="1400" dirty="0" err="1" smtClean="0"/>
              <a:t>Institut</a:t>
            </a:r>
            <a:r>
              <a:rPr lang="en-US" sz="1400" dirty="0" smtClean="0"/>
              <a:t> für </a:t>
            </a:r>
            <a:r>
              <a:rPr lang="en-US" sz="1400" dirty="0" err="1" smtClean="0"/>
              <a:t>Wirtschaftsforschung</a:t>
            </a:r>
            <a:r>
              <a:rPr lang="en-US" sz="1400" dirty="0" smtClean="0"/>
              <a:t> </a:t>
            </a:r>
            <a:r>
              <a:rPr lang="en-US" sz="1400" dirty="0" err="1" smtClean="0"/>
              <a:t>e.V</a:t>
            </a:r>
            <a:r>
              <a:rPr lang="en-US" sz="1400" dirty="0" smtClean="0"/>
              <a:t>. (RWI).</a:t>
            </a:r>
          </a:p>
          <a:p>
            <a:pPr lvl="0">
              <a:lnSpc>
                <a:spcPct val="110000"/>
              </a:lnSpc>
              <a:spcBef>
                <a:spcPts val="600"/>
              </a:spcBef>
              <a:buNone/>
            </a:pPr>
            <a:r>
              <a:rPr lang="en-US" sz="1400" dirty="0" err="1" smtClean="0"/>
              <a:t>Droitcour</a:t>
            </a:r>
            <a:r>
              <a:rPr lang="en-US" sz="1400" dirty="0" smtClean="0"/>
              <a:t>, J.; Caspar, R.A.; Hubbard, M.L.; Parsley, T.L.; </a:t>
            </a:r>
            <a:r>
              <a:rPr lang="en-US" sz="1400" dirty="0" err="1" smtClean="0"/>
              <a:t>Visscher</a:t>
            </a:r>
            <a:r>
              <a:rPr lang="en-US" sz="1400" dirty="0" smtClean="0"/>
              <a:t>, W. &amp; </a:t>
            </a:r>
            <a:r>
              <a:rPr lang="en-US" sz="1400" dirty="0" err="1" smtClean="0"/>
              <a:t>Ezzati</a:t>
            </a:r>
            <a:r>
              <a:rPr lang="en-US" sz="1400" dirty="0" smtClean="0"/>
              <a:t>, T.M. (1991): “The item count technique as a method of indirect questioning: A review of its development and a case study application” In </a:t>
            </a:r>
            <a:r>
              <a:rPr lang="en-US" sz="1400" i="1" dirty="0" smtClean="0"/>
              <a:t>Measurement errors in surveys</a:t>
            </a:r>
            <a:r>
              <a:rPr lang="en-US" sz="1400" dirty="0" smtClean="0"/>
              <a:t>, eds. P.P. </a:t>
            </a:r>
            <a:r>
              <a:rPr lang="en-US" sz="1400" dirty="0" err="1" smtClean="0"/>
              <a:t>Biemer</a:t>
            </a:r>
            <a:r>
              <a:rPr lang="en-US" sz="1400" dirty="0" smtClean="0"/>
              <a:t>, R.M. Groves, L.E. </a:t>
            </a:r>
            <a:r>
              <a:rPr lang="en-US" sz="1400" dirty="0" err="1" smtClean="0"/>
              <a:t>Lyberg</a:t>
            </a:r>
            <a:r>
              <a:rPr lang="en-US" sz="1400" dirty="0" smtClean="0"/>
              <a:t>, N.A. </a:t>
            </a:r>
            <a:r>
              <a:rPr lang="en-US" sz="1400" dirty="0" err="1" smtClean="0"/>
              <a:t>Mathiowetz</a:t>
            </a:r>
            <a:r>
              <a:rPr lang="en-US" sz="1400" dirty="0" smtClean="0"/>
              <a:t> &amp; S. </a:t>
            </a:r>
            <a:r>
              <a:rPr lang="en-US" sz="1400" dirty="0" err="1" smtClean="0"/>
              <a:t>Sudman</a:t>
            </a:r>
            <a:r>
              <a:rPr lang="en-US" sz="1400" dirty="0" smtClean="0"/>
              <a:t>, p. 185-210. Wiley.</a:t>
            </a:r>
          </a:p>
          <a:p>
            <a:pPr>
              <a:lnSpc>
                <a:spcPct val="120000"/>
              </a:lnSpc>
              <a:spcBef>
                <a:spcPts val="600"/>
              </a:spcBef>
              <a:buNone/>
            </a:pPr>
            <a:r>
              <a:rPr lang="en-US" sz="1400" dirty="0"/>
              <a:t>Holbrook, A. L., and J. A. </a:t>
            </a:r>
            <a:r>
              <a:rPr lang="en-US" sz="1400" dirty="0" err="1"/>
              <a:t>Krosnick</a:t>
            </a:r>
            <a:r>
              <a:rPr lang="en-US" sz="1400" dirty="0"/>
              <a:t> (2010a), “Social Desirability Bias in Voter Turnout Reports</a:t>
            </a:r>
            <a:r>
              <a:rPr lang="en-US" sz="1400" dirty="0" smtClean="0"/>
              <a:t>: Tests </a:t>
            </a:r>
            <a:r>
              <a:rPr lang="en-US" sz="1400" dirty="0"/>
              <a:t>Using the Item Count Technique,” Public Opinion Quarterly, 74, 37–67.</a:t>
            </a:r>
          </a:p>
          <a:p>
            <a:pPr>
              <a:lnSpc>
                <a:spcPct val="120000"/>
              </a:lnSpc>
              <a:spcBef>
                <a:spcPts val="600"/>
              </a:spcBef>
              <a:buNone/>
            </a:pPr>
            <a:r>
              <a:rPr lang="en-US" sz="1400" dirty="0"/>
              <a:t>——— (2010b), “Measuring Voter Turnout by Using the Randomized Response Technique: </a:t>
            </a:r>
            <a:r>
              <a:rPr lang="en-US" sz="1400" dirty="0" smtClean="0"/>
              <a:t>Evidence Calling </a:t>
            </a:r>
            <a:r>
              <a:rPr lang="en-US" sz="1400" dirty="0"/>
              <a:t>into Question the Method’s Validity,” Public Opinion Quarterly, 74, 328–343</a:t>
            </a:r>
            <a:r>
              <a:rPr lang="en-US" sz="1400" dirty="0" smtClean="0"/>
              <a:t>.</a:t>
            </a:r>
          </a:p>
          <a:p>
            <a:pPr>
              <a:lnSpc>
                <a:spcPct val="120000"/>
              </a:lnSpc>
              <a:spcBef>
                <a:spcPts val="600"/>
              </a:spcBef>
              <a:buNone/>
            </a:pPr>
            <a:r>
              <a:rPr lang="en-US" sz="1400" dirty="0" smtClean="0"/>
              <a:t>Jann</a:t>
            </a:r>
            <a:r>
              <a:rPr lang="en-US" sz="1400" dirty="0"/>
              <a:t>, B. (2013): “</a:t>
            </a:r>
            <a:r>
              <a:rPr lang="en-US" sz="1400" dirty="0" err="1"/>
              <a:t>isreg</a:t>
            </a:r>
            <a:r>
              <a:rPr lang="en-US" sz="1400" dirty="0"/>
              <a:t>: Stata module to estimate a regression for item sum data”. Unpublished.</a:t>
            </a:r>
          </a:p>
          <a:p>
            <a:pPr>
              <a:lnSpc>
                <a:spcPct val="120000"/>
              </a:lnSpc>
              <a:spcBef>
                <a:spcPts val="600"/>
              </a:spcBef>
              <a:buNone/>
            </a:pPr>
            <a:r>
              <a:rPr lang="en-US" sz="1400" dirty="0"/>
              <a:t>Jann, B., </a:t>
            </a:r>
            <a:r>
              <a:rPr lang="en-US" sz="1400" dirty="0" err="1"/>
              <a:t>Jerke</a:t>
            </a:r>
            <a:r>
              <a:rPr lang="en-US" sz="1400" dirty="0"/>
              <a:t>, J., &amp; Krumpal, I. (2012). </a:t>
            </a:r>
            <a:r>
              <a:rPr lang="en-US" sz="1400" dirty="0" smtClean="0"/>
              <a:t>“Asking </a:t>
            </a:r>
            <a:r>
              <a:rPr lang="en-US" sz="1400" dirty="0"/>
              <a:t>Sensitive Questions Using the Crosswise Model: An Experimental Survey Measuring Plagiarism</a:t>
            </a:r>
            <a:r>
              <a:rPr lang="en-US" sz="1400" dirty="0" smtClean="0"/>
              <a:t>.” </a:t>
            </a:r>
            <a:r>
              <a:rPr lang="en-US" sz="1400" dirty="0"/>
              <a:t>Public </a:t>
            </a:r>
            <a:r>
              <a:rPr lang="en-US" sz="1400" dirty="0" smtClean="0"/>
              <a:t>Opinion Quarterly</a:t>
            </a:r>
            <a:r>
              <a:rPr lang="en-US" sz="1400" dirty="0"/>
              <a:t>, </a:t>
            </a:r>
            <a:r>
              <a:rPr lang="en-US" sz="1400" i="1" dirty="0" smtClean="0"/>
              <a:t>76</a:t>
            </a:r>
            <a:r>
              <a:rPr lang="en-US" sz="1400" dirty="0" smtClean="0"/>
              <a:t>, </a:t>
            </a:r>
            <a:r>
              <a:rPr lang="en-US" sz="1400" dirty="0"/>
              <a:t>32-49.</a:t>
            </a:r>
          </a:p>
          <a:p>
            <a:pPr>
              <a:lnSpc>
                <a:spcPct val="120000"/>
              </a:lnSpc>
              <a:spcBef>
                <a:spcPts val="600"/>
              </a:spcBef>
              <a:buNone/>
            </a:pPr>
            <a:endParaRPr lang="en-US" sz="1400" dirty="0" smtClean="0"/>
          </a:p>
        </p:txBody>
      </p:sp>
      <p:sp>
        <p:nvSpPr>
          <p:cNvPr id="6" name="Foliennummernplatzhalter 5"/>
          <p:cNvSpPr>
            <a:spLocks noGrp="1"/>
          </p:cNvSpPr>
          <p:nvPr>
            <p:ph type="sldNum" sz="quarter" idx="10"/>
          </p:nvPr>
        </p:nvSpPr>
        <p:spPr/>
        <p:txBody>
          <a:bodyPr/>
          <a:lstStyle/>
          <a:p>
            <a:r>
              <a:rPr lang="de-DE" dirty="0" smtClean="0"/>
              <a:t>13</a:t>
            </a:r>
            <a:endParaRPr lang="de-DE" dirty="0"/>
          </a:p>
        </p:txBody>
      </p:sp>
    </p:spTree>
    <p:extLst>
      <p:ext uri="{BB962C8B-B14F-4D97-AF65-F5344CB8AC3E}">
        <p14:creationId xmlns:p14="http://schemas.microsoft.com/office/powerpoint/2010/main" val="37095292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3517" y="731177"/>
            <a:ext cx="7274169" cy="719138"/>
          </a:xfrm>
        </p:spPr>
        <p:txBody>
          <a:bodyPr>
            <a:normAutofit fontScale="90000"/>
          </a:bodyPr>
          <a:lstStyle/>
          <a:p>
            <a:r>
              <a:rPr lang="de-DE" sz="3200" dirty="0" smtClean="0"/>
              <a:t>References</a:t>
            </a:r>
            <a:endParaRPr lang="de-DE" dirty="0"/>
          </a:p>
        </p:txBody>
      </p:sp>
      <p:sp>
        <p:nvSpPr>
          <p:cNvPr id="5" name="Inhaltsplatzhalter 4"/>
          <p:cNvSpPr>
            <a:spLocks noGrp="1"/>
          </p:cNvSpPr>
          <p:nvPr>
            <p:ph idx="1"/>
          </p:nvPr>
        </p:nvSpPr>
        <p:spPr>
          <a:xfrm>
            <a:off x="580292" y="1460810"/>
            <a:ext cx="8333821" cy="5218771"/>
          </a:xfrm>
        </p:spPr>
        <p:txBody>
          <a:bodyPr>
            <a:normAutofit/>
          </a:bodyPr>
          <a:lstStyle/>
          <a:p>
            <a:pPr>
              <a:lnSpc>
                <a:spcPct val="120000"/>
              </a:lnSpc>
              <a:spcBef>
                <a:spcPts val="600"/>
              </a:spcBef>
              <a:buNone/>
            </a:pPr>
            <a:r>
              <a:rPr lang="en-US" sz="1400" dirty="0" smtClean="0"/>
              <a:t>Smith</a:t>
            </a:r>
            <a:r>
              <a:rPr lang="en-US" sz="1400" dirty="0"/>
              <a:t>, L. L., W. T. Federer, and D. </a:t>
            </a:r>
            <a:r>
              <a:rPr lang="en-US" sz="1400" dirty="0" err="1"/>
              <a:t>Raghavarao</a:t>
            </a:r>
            <a:r>
              <a:rPr lang="en-US" sz="1400" dirty="0"/>
              <a:t> (1975), “A Comparison of Three Techniques </a:t>
            </a:r>
            <a:r>
              <a:rPr lang="en-US" sz="1400" dirty="0" smtClean="0"/>
              <a:t>for Eliciting </a:t>
            </a:r>
            <a:r>
              <a:rPr lang="en-US" sz="1400" dirty="0"/>
              <a:t>Truthful Answers to Sensitive Questions,” in Proceedings of the Social </a:t>
            </a:r>
            <a:r>
              <a:rPr lang="en-US" sz="1400" dirty="0" smtClean="0"/>
              <a:t>Statistics Section </a:t>
            </a:r>
            <a:r>
              <a:rPr lang="en-US" sz="1400" dirty="0"/>
              <a:t>1974, pp. 447–452,Washington, DC: American Statistical Association.</a:t>
            </a:r>
          </a:p>
          <a:p>
            <a:pPr>
              <a:lnSpc>
                <a:spcPct val="120000"/>
              </a:lnSpc>
              <a:spcBef>
                <a:spcPts val="600"/>
              </a:spcBef>
              <a:buNone/>
            </a:pPr>
            <a:r>
              <a:rPr lang="de-DE" sz="1400" dirty="0"/>
              <a:t>Tourangeau, R., &amp; Smith, T. W. (1996</a:t>
            </a:r>
            <a:r>
              <a:rPr lang="de-DE" sz="1400" dirty="0" smtClean="0"/>
              <a:t>): „</a:t>
            </a:r>
            <a:r>
              <a:rPr lang="de-DE" sz="1400" dirty="0" err="1" smtClean="0"/>
              <a:t>Asking</a:t>
            </a:r>
            <a:r>
              <a:rPr lang="de-DE" sz="1400" dirty="0" smtClean="0"/>
              <a:t> </a:t>
            </a:r>
            <a:r>
              <a:rPr lang="de-DE" sz="1400" dirty="0"/>
              <a:t>sensitive </a:t>
            </a:r>
            <a:r>
              <a:rPr lang="de-DE" sz="1400" dirty="0" err="1"/>
              <a:t>questions</a:t>
            </a:r>
            <a:r>
              <a:rPr lang="de-DE" sz="1400" dirty="0"/>
              <a:t> </a:t>
            </a:r>
            <a:r>
              <a:rPr lang="de-DE" sz="1400" dirty="0" err="1"/>
              <a:t>the</a:t>
            </a:r>
            <a:r>
              <a:rPr lang="de-DE" sz="1400" dirty="0"/>
              <a:t> </a:t>
            </a:r>
            <a:r>
              <a:rPr lang="de-DE" sz="1400" dirty="0" err="1"/>
              <a:t>impact</a:t>
            </a:r>
            <a:r>
              <a:rPr lang="de-DE" sz="1400" dirty="0"/>
              <a:t> </a:t>
            </a:r>
            <a:r>
              <a:rPr lang="de-DE" sz="1400" dirty="0" err="1"/>
              <a:t>of</a:t>
            </a:r>
            <a:r>
              <a:rPr lang="de-DE" sz="1400" dirty="0"/>
              <a:t> </a:t>
            </a:r>
            <a:r>
              <a:rPr lang="de-DE" sz="1400" dirty="0" err="1"/>
              <a:t>data</a:t>
            </a:r>
            <a:r>
              <a:rPr lang="de-DE" sz="1400" dirty="0"/>
              <a:t> </a:t>
            </a:r>
            <a:r>
              <a:rPr lang="de-DE" sz="1400" dirty="0" err="1"/>
              <a:t>collection</a:t>
            </a:r>
            <a:r>
              <a:rPr lang="de-DE" sz="1400" dirty="0"/>
              <a:t> </a:t>
            </a:r>
            <a:r>
              <a:rPr lang="de-DE" sz="1400" dirty="0" err="1"/>
              <a:t>mode</a:t>
            </a:r>
            <a:r>
              <a:rPr lang="de-DE" sz="1400" dirty="0"/>
              <a:t>, </a:t>
            </a:r>
            <a:r>
              <a:rPr lang="de-DE" sz="1400" dirty="0" err="1"/>
              <a:t>question</a:t>
            </a:r>
            <a:r>
              <a:rPr lang="de-DE" sz="1400" dirty="0"/>
              <a:t> </a:t>
            </a:r>
            <a:r>
              <a:rPr lang="de-DE" sz="1400" dirty="0" err="1"/>
              <a:t>format</a:t>
            </a:r>
            <a:r>
              <a:rPr lang="de-DE" sz="1400" dirty="0"/>
              <a:t>, </a:t>
            </a:r>
            <a:r>
              <a:rPr lang="de-DE" sz="1400" dirty="0" err="1"/>
              <a:t>and</a:t>
            </a:r>
            <a:r>
              <a:rPr lang="de-DE" sz="1400" dirty="0"/>
              <a:t> </a:t>
            </a:r>
            <a:r>
              <a:rPr lang="de-DE" sz="1400" dirty="0" err="1"/>
              <a:t>question</a:t>
            </a:r>
            <a:r>
              <a:rPr lang="de-DE" sz="1400" dirty="0"/>
              <a:t> </a:t>
            </a:r>
            <a:r>
              <a:rPr lang="de-DE" sz="1400" dirty="0" err="1"/>
              <a:t>context</a:t>
            </a:r>
            <a:r>
              <a:rPr lang="de-DE" sz="1400" i="1" dirty="0" smtClean="0"/>
              <a:t>.</a:t>
            </a:r>
            <a:r>
              <a:rPr lang="de-DE" sz="1400" dirty="0" smtClean="0"/>
              <a:t>“ </a:t>
            </a:r>
            <a:r>
              <a:rPr lang="de-DE" sz="1400" dirty="0"/>
              <a:t>Public O</a:t>
            </a:r>
            <a:r>
              <a:rPr lang="de-DE" sz="1400" dirty="0" smtClean="0"/>
              <a:t>pinion Quarterly</a:t>
            </a:r>
            <a:r>
              <a:rPr lang="de-DE" sz="1400" dirty="0"/>
              <a:t>, </a:t>
            </a:r>
            <a:r>
              <a:rPr lang="de-DE" sz="1400" dirty="0" smtClean="0"/>
              <a:t>60, </a:t>
            </a:r>
            <a:r>
              <a:rPr lang="de-DE" sz="1400" dirty="0"/>
              <a:t>275-304.</a:t>
            </a:r>
          </a:p>
          <a:p>
            <a:pPr>
              <a:lnSpc>
                <a:spcPct val="120000"/>
              </a:lnSpc>
              <a:spcBef>
                <a:spcPts val="600"/>
              </a:spcBef>
              <a:buNone/>
            </a:pPr>
            <a:r>
              <a:rPr lang="en-US" sz="1400" dirty="0" smtClean="0"/>
              <a:t>Tourangeau, R. &amp; Yan, T. (2007): “Sensitive questions in surveys.” Psychological Bulletin 133:859-883.</a:t>
            </a:r>
          </a:p>
          <a:p>
            <a:pPr>
              <a:lnSpc>
                <a:spcPct val="120000"/>
              </a:lnSpc>
              <a:spcBef>
                <a:spcPts val="600"/>
              </a:spcBef>
              <a:buNone/>
            </a:pPr>
            <a:r>
              <a:rPr lang="en-US" sz="1400" dirty="0"/>
              <a:t>Warner, S. L. (1965), “Randomized-Response: A Survey Technique for Eliminating </a:t>
            </a:r>
            <a:r>
              <a:rPr lang="en-US" sz="1400" dirty="0" smtClean="0"/>
              <a:t>Evasive Answer </a:t>
            </a:r>
            <a:r>
              <a:rPr lang="en-US" sz="1400" dirty="0"/>
              <a:t>Bias,” Journal of the American Statistical Association, 60, 63–69</a:t>
            </a:r>
            <a:r>
              <a:rPr lang="en-US" sz="1400" dirty="0" smtClean="0"/>
              <a:t>.</a:t>
            </a:r>
          </a:p>
          <a:p>
            <a:pPr>
              <a:lnSpc>
                <a:spcPct val="120000"/>
              </a:lnSpc>
              <a:spcBef>
                <a:spcPts val="600"/>
              </a:spcBef>
              <a:buNone/>
            </a:pPr>
            <a:r>
              <a:rPr lang="en-US" sz="1400" dirty="0"/>
              <a:t>Yu, J. W., Tian, G. L., &amp; Tang, M. L. (2008). </a:t>
            </a:r>
            <a:r>
              <a:rPr lang="en-US" sz="1400" dirty="0" smtClean="0"/>
              <a:t>“Two </a:t>
            </a:r>
            <a:r>
              <a:rPr lang="en-US" sz="1400" dirty="0"/>
              <a:t>new models for survey sampling with sensitive characteristic: design and analysis</a:t>
            </a:r>
            <a:r>
              <a:rPr lang="en-US" sz="1400" dirty="0" smtClean="0"/>
              <a:t>.” </a:t>
            </a:r>
            <a:r>
              <a:rPr lang="en-US" sz="1400" dirty="0" err="1"/>
              <a:t>Metrika</a:t>
            </a:r>
            <a:r>
              <a:rPr lang="en-US" sz="1400" dirty="0"/>
              <a:t>, </a:t>
            </a:r>
            <a:r>
              <a:rPr lang="en-US" sz="1400" i="1" dirty="0" smtClean="0"/>
              <a:t>67</a:t>
            </a:r>
            <a:r>
              <a:rPr lang="en-US" sz="1400" dirty="0" smtClean="0"/>
              <a:t>, </a:t>
            </a:r>
            <a:r>
              <a:rPr lang="en-US" sz="1400" dirty="0"/>
              <a:t>251-263.</a:t>
            </a:r>
          </a:p>
          <a:p>
            <a:pPr>
              <a:lnSpc>
                <a:spcPct val="120000"/>
              </a:lnSpc>
              <a:spcBef>
                <a:spcPts val="600"/>
              </a:spcBef>
              <a:buNone/>
            </a:pPr>
            <a:endParaRPr lang="en-US" sz="1400" dirty="0" smtClean="0"/>
          </a:p>
          <a:p>
            <a:pPr>
              <a:lnSpc>
                <a:spcPct val="120000"/>
              </a:lnSpc>
              <a:spcBef>
                <a:spcPts val="600"/>
              </a:spcBef>
              <a:buNone/>
            </a:pPr>
            <a:endParaRPr lang="en-US" sz="1400" dirty="0" smtClean="0"/>
          </a:p>
        </p:txBody>
      </p:sp>
      <p:sp>
        <p:nvSpPr>
          <p:cNvPr id="6" name="Foliennummernplatzhalter 5"/>
          <p:cNvSpPr>
            <a:spLocks noGrp="1"/>
          </p:cNvSpPr>
          <p:nvPr>
            <p:ph type="sldNum" sz="quarter" idx="10"/>
          </p:nvPr>
        </p:nvSpPr>
        <p:spPr/>
        <p:txBody>
          <a:bodyPr/>
          <a:lstStyle/>
          <a:p>
            <a:r>
              <a:rPr lang="de-DE" dirty="0" smtClean="0"/>
              <a:t>13</a:t>
            </a:r>
            <a:endParaRPr lang="de-DE" dirty="0"/>
          </a:p>
        </p:txBody>
      </p:sp>
    </p:spTree>
    <p:extLst>
      <p:ext uri="{BB962C8B-B14F-4D97-AF65-F5344CB8AC3E}">
        <p14:creationId xmlns:p14="http://schemas.microsoft.com/office/powerpoint/2010/main" val="1083336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nummernplatzhalt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8D2C84-98C5-4084-AD81-344263F5EB27}" type="slidenum">
              <a:rPr lang="de-DE" altLang="de-DE" smtClean="0">
                <a:solidFill>
                  <a:schemeClr val="bg1"/>
                </a:solidFill>
              </a:rPr>
              <a:pPr eaLnBrk="1" hangingPunct="1"/>
              <a:t>2</a:t>
            </a:fld>
            <a:endParaRPr lang="de-DE" altLang="de-DE" smtClean="0">
              <a:solidFill>
                <a:schemeClr val="bg1"/>
              </a:solidFill>
            </a:endParaRPr>
          </a:p>
        </p:txBody>
      </p:sp>
      <p:sp>
        <p:nvSpPr>
          <p:cNvPr id="5123" name="Rectangle 2"/>
          <p:cNvSpPr>
            <a:spLocks noGrp="1" noChangeArrowheads="1"/>
          </p:cNvSpPr>
          <p:nvPr>
            <p:ph type="title"/>
          </p:nvPr>
        </p:nvSpPr>
        <p:spPr/>
        <p:txBody>
          <a:bodyPr>
            <a:normAutofit/>
          </a:bodyPr>
          <a:lstStyle/>
          <a:p>
            <a:pPr marL="685800" indent="-685800"/>
            <a:r>
              <a:rPr lang="en-US" sz="2400" dirty="0"/>
              <a:t>Asking Sensitive Questions in Surveys</a:t>
            </a:r>
            <a:endParaRPr lang="de-DE" altLang="de-DE" sz="2400" dirty="0" smtClean="0"/>
          </a:p>
        </p:txBody>
      </p:sp>
      <p:sp>
        <p:nvSpPr>
          <p:cNvPr id="5124" name="Rectangle 3"/>
          <p:cNvSpPr>
            <a:spLocks noGrp="1" noChangeArrowheads="1"/>
          </p:cNvSpPr>
          <p:nvPr>
            <p:ph type="body" idx="1"/>
          </p:nvPr>
        </p:nvSpPr>
        <p:spPr/>
        <p:txBody>
          <a:bodyPr>
            <a:normAutofit/>
          </a:bodyPr>
          <a:lstStyle/>
          <a:p>
            <a:r>
              <a:rPr lang="en-US" dirty="0"/>
              <a:t>“A question is sensitive when it asks for a socially undesirable answer, when it asks in effect, that the respondent admits he or she has violated a social norm.” (Tourangeau and Yan, 2007: 860)</a:t>
            </a:r>
          </a:p>
          <a:p>
            <a:r>
              <a:rPr lang="en-US" dirty="0"/>
              <a:t>Non-random responses distort estimates due </a:t>
            </a:r>
            <a:r>
              <a:rPr lang="en-US" dirty="0" smtClean="0"/>
              <a:t>to </a:t>
            </a:r>
            <a:r>
              <a:rPr lang="en-US" dirty="0"/>
              <a:t>(Tourangeau and Smith, 1996: 276)</a:t>
            </a:r>
          </a:p>
          <a:p>
            <a:pPr lvl="1"/>
            <a:r>
              <a:rPr lang="en-US" dirty="0" smtClean="0"/>
              <a:t>partial </a:t>
            </a:r>
            <a:r>
              <a:rPr lang="en-US" dirty="0"/>
              <a:t>nonresponse (break-offs), </a:t>
            </a:r>
          </a:p>
          <a:p>
            <a:pPr lvl="1"/>
            <a:r>
              <a:rPr lang="en-US" dirty="0"/>
              <a:t>(item-)nonresponse (refusal),</a:t>
            </a:r>
          </a:p>
          <a:p>
            <a:pPr lvl="1"/>
            <a:r>
              <a:rPr lang="en-US" dirty="0"/>
              <a:t>misreporting (here: systematic underreporting</a:t>
            </a:r>
            <a:r>
              <a:rPr lang="en-US" dirty="0" smtClean="0"/>
              <a:t>)</a:t>
            </a:r>
            <a:endParaRPr lang="en-US" dirty="0"/>
          </a:p>
          <a:p>
            <a:pPr marL="0" indent="0">
              <a:buNone/>
            </a:pPr>
            <a:r>
              <a:rPr lang="en-US" dirty="0"/>
              <a:t>		</a:t>
            </a:r>
          </a:p>
          <a:p>
            <a:endParaRPr lang="en-US" dirty="0" smtClean="0"/>
          </a:p>
        </p:txBody>
      </p:sp>
    </p:spTree>
    <p:extLst>
      <p:ext uri="{BB962C8B-B14F-4D97-AF65-F5344CB8AC3E}">
        <p14:creationId xmlns:p14="http://schemas.microsoft.com/office/powerpoint/2010/main" val="9561600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42EB4309-8D1D-46D1-AFE4-D7FBD483D503}" type="slidenum">
              <a:rPr lang="de-DE" smtClean="0"/>
              <a:pPr>
                <a:defRPr/>
              </a:pPr>
              <a:t>20</a:t>
            </a:fld>
            <a:endParaRPr lang="de-DE"/>
          </a:p>
        </p:txBody>
      </p:sp>
      <p:sp>
        <p:nvSpPr>
          <p:cNvPr id="7" name="Rectangle 2"/>
          <p:cNvSpPr>
            <a:spLocks noChangeArrowheads="1"/>
          </p:cNvSpPr>
          <p:nvPr/>
        </p:nvSpPr>
        <p:spPr bwMode="auto">
          <a:xfrm>
            <a:off x="1" y="2517776"/>
            <a:ext cx="9177704" cy="1439863"/>
          </a:xfrm>
          <a:prstGeom prst="rect">
            <a:avLst/>
          </a:prstGeom>
          <a:solidFill>
            <a:srgbClr val="003F7D"/>
          </a:solidFill>
          <a:ln w="9525">
            <a:noFill/>
            <a:miter lim="800000"/>
            <a:headEnd/>
            <a:tailEnd/>
          </a:ln>
        </p:spPr>
        <p:txBody>
          <a:bodyPr anchor="ctr"/>
          <a:lstStyle/>
          <a:p>
            <a:pPr marL="623888" algn="ctr">
              <a:lnSpc>
                <a:spcPct val="110000"/>
              </a:lnSpc>
            </a:pPr>
            <a:endParaRPr lang="de-DE" sz="3600" b="1" dirty="0">
              <a:solidFill>
                <a:schemeClr val="bg1"/>
              </a:solidFill>
            </a:endParaRPr>
          </a:p>
        </p:txBody>
      </p:sp>
      <p:sp>
        <p:nvSpPr>
          <p:cNvPr id="9" name="Titel 1"/>
          <p:cNvSpPr txBox="1">
            <a:spLocks/>
          </p:cNvSpPr>
          <p:nvPr/>
        </p:nvSpPr>
        <p:spPr bwMode="auto">
          <a:xfrm>
            <a:off x="583224" y="2517776"/>
            <a:ext cx="7937779" cy="125593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R="0" lvl="0" defTabSz="914400" rtl="0" eaLnBrk="0" fontAlgn="base" latinLnBrk="0" hangingPunct="0">
              <a:lnSpc>
                <a:spcPct val="100000"/>
              </a:lnSpc>
              <a:spcBef>
                <a:spcPct val="0"/>
              </a:spcBef>
              <a:spcAft>
                <a:spcPct val="0"/>
              </a:spcAft>
              <a:buClrTx/>
              <a:buSzTx/>
              <a:buFontTx/>
              <a:buNone/>
              <a:tabLst/>
              <a:defRPr/>
            </a:pPr>
            <a:r>
              <a:rPr lang="de-DE" sz="3200" kern="0" dirty="0" smtClean="0">
                <a:solidFill>
                  <a:schemeClr val="bg1"/>
                </a:solidFill>
                <a:latin typeface="Arial" pitchFamily="34" charset="0"/>
                <a:ea typeface="+mj-ea"/>
                <a:cs typeface="Arial" pitchFamily="34" charset="0"/>
              </a:rPr>
              <a:t>Appendix: </a:t>
            </a:r>
            <a:r>
              <a:rPr lang="de-DE" sz="3200" kern="0" dirty="0" err="1" smtClean="0">
                <a:solidFill>
                  <a:schemeClr val="bg1"/>
                </a:solidFill>
                <a:latin typeface="Arial" pitchFamily="34" charset="0"/>
                <a:ea typeface="+mj-ea"/>
                <a:cs typeface="Arial" pitchFamily="34" charset="0"/>
              </a:rPr>
              <a:t>Estimators</a:t>
            </a:r>
            <a:endParaRPr kumimoji="0" lang="de-DE" sz="3200" b="0" i="0" u="none" strike="noStrike" kern="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1994387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Estimators: IST</a:t>
            </a:r>
            <a:endParaRPr lang="en-US" dirty="0"/>
          </a:p>
        </p:txBody>
      </p:sp>
      <p:pic>
        <p:nvPicPr>
          <p:cNvPr id="2" name="Picture 1" descr="DefenseKirchner20131113_Part1.pdf"/>
          <p:cNvPicPr>
            <a:picLocks noChangeAspect="1"/>
          </p:cNvPicPr>
          <p:nvPr/>
        </p:nvPicPr>
        <p:blipFill rotWithShape="1">
          <a:blip r:embed="rId2">
            <a:extLst>
              <a:ext uri="{28A0092B-C50C-407E-A947-70E740481C1C}">
                <a14:useLocalDpi xmlns:a14="http://schemas.microsoft.com/office/drawing/2010/main" val="0"/>
              </a:ext>
            </a:extLst>
          </a:blip>
          <a:srcRect b="10846"/>
          <a:stretch/>
        </p:blipFill>
        <p:spPr>
          <a:xfrm>
            <a:off x="-5806" y="0"/>
            <a:ext cx="9144000" cy="6114143"/>
          </a:xfrm>
          <a:prstGeom prst="rect">
            <a:avLst/>
          </a:prstGeom>
        </p:spPr>
      </p:pic>
    </p:spTree>
    <p:extLst>
      <p:ext uri="{BB962C8B-B14F-4D97-AF65-F5344CB8AC3E}">
        <p14:creationId xmlns:p14="http://schemas.microsoft.com/office/powerpoint/2010/main" val="27677516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Estimators: </a:t>
            </a:r>
            <a:r>
              <a:rPr lang="en-US"/>
              <a:t>IST </a:t>
            </a:r>
            <a:r>
              <a:rPr lang="en-US" i="1" smtClean="0"/>
              <a:t>cont.</a:t>
            </a:r>
            <a:endParaRPr lang="en-US" dirty="0"/>
          </a:p>
        </p:txBody>
      </p:sp>
      <p:pic>
        <p:nvPicPr>
          <p:cNvPr id="2" name="Picture 1" descr="DefenseKirchner20131113_Part3.pdf"/>
          <p:cNvPicPr>
            <a:picLocks noChangeAspect="1"/>
          </p:cNvPicPr>
          <p:nvPr/>
        </p:nvPicPr>
        <p:blipFill rotWithShape="1">
          <a:blip r:embed="rId3">
            <a:extLst>
              <a:ext uri="{28A0092B-C50C-407E-A947-70E740481C1C}">
                <a14:useLocalDpi xmlns:a14="http://schemas.microsoft.com/office/drawing/2010/main" val="0"/>
              </a:ext>
            </a:extLst>
          </a:blip>
          <a:srcRect b="6878"/>
          <a:stretch/>
        </p:blipFill>
        <p:spPr>
          <a:xfrm>
            <a:off x="0" y="0"/>
            <a:ext cx="9144000" cy="6386286"/>
          </a:xfrm>
          <a:prstGeom prst="rect">
            <a:avLst/>
          </a:prstGeom>
        </p:spPr>
      </p:pic>
    </p:spTree>
    <p:extLst>
      <p:ext uri="{BB962C8B-B14F-4D97-AF65-F5344CB8AC3E}">
        <p14:creationId xmlns:p14="http://schemas.microsoft.com/office/powerpoint/2010/main" val="2203440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Estimators: </a:t>
            </a:r>
            <a:r>
              <a:rPr lang="en-US"/>
              <a:t>IST </a:t>
            </a:r>
            <a:r>
              <a:rPr lang="en-US" i="1" smtClean="0"/>
              <a:t>cont.</a:t>
            </a:r>
            <a:endParaRPr lang="en-US" dirty="0"/>
          </a:p>
        </p:txBody>
      </p:sp>
      <p:pic>
        <p:nvPicPr>
          <p:cNvPr id="2" name="Picture 1" descr="DefenseKirchner20131113_Part4.pdf"/>
          <p:cNvPicPr>
            <a:picLocks noChangeAspect="1"/>
          </p:cNvPicPr>
          <p:nvPr/>
        </p:nvPicPr>
        <p:blipFill rotWithShape="1">
          <a:blip r:embed="rId3">
            <a:extLst>
              <a:ext uri="{28A0092B-C50C-407E-A947-70E740481C1C}">
                <a14:useLocalDpi xmlns:a14="http://schemas.microsoft.com/office/drawing/2010/main" val="0"/>
              </a:ext>
            </a:extLst>
          </a:blip>
          <a:srcRect b="6878"/>
          <a:stretch/>
        </p:blipFill>
        <p:spPr>
          <a:xfrm>
            <a:off x="0" y="0"/>
            <a:ext cx="9144000" cy="6386286"/>
          </a:xfrm>
          <a:prstGeom prst="rect">
            <a:avLst/>
          </a:prstGeom>
        </p:spPr>
      </p:pic>
    </p:spTree>
    <p:extLst>
      <p:ext uri="{BB962C8B-B14F-4D97-AF65-F5344CB8AC3E}">
        <p14:creationId xmlns:p14="http://schemas.microsoft.com/office/powerpoint/2010/main" val="34479530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Estimators: </a:t>
            </a:r>
            <a:r>
              <a:rPr lang="en-US"/>
              <a:t>IST </a:t>
            </a:r>
            <a:r>
              <a:rPr lang="en-US" i="1" smtClean="0"/>
              <a:t>cont.</a:t>
            </a:r>
            <a:endParaRPr lang="en-US" dirty="0"/>
          </a:p>
        </p:txBody>
      </p:sp>
      <p:pic>
        <p:nvPicPr>
          <p:cNvPr id="2" name="Picture 1" descr="DefenseKirchner20131113_Part5.pdf"/>
          <p:cNvPicPr>
            <a:picLocks noChangeAspect="1"/>
          </p:cNvPicPr>
          <p:nvPr/>
        </p:nvPicPr>
        <p:blipFill rotWithShape="1">
          <a:blip r:embed="rId3">
            <a:extLst>
              <a:ext uri="{28A0092B-C50C-407E-A947-70E740481C1C}">
                <a14:useLocalDpi xmlns:a14="http://schemas.microsoft.com/office/drawing/2010/main" val="0"/>
              </a:ext>
            </a:extLst>
          </a:blip>
          <a:srcRect b="10846"/>
          <a:stretch/>
        </p:blipFill>
        <p:spPr>
          <a:xfrm>
            <a:off x="0" y="0"/>
            <a:ext cx="9144000" cy="6114143"/>
          </a:xfrm>
          <a:prstGeom prst="rect">
            <a:avLst/>
          </a:prstGeom>
        </p:spPr>
      </p:pic>
    </p:spTree>
    <p:extLst>
      <p:ext uri="{BB962C8B-B14F-4D97-AF65-F5344CB8AC3E}">
        <p14:creationId xmlns:p14="http://schemas.microsoft.com/office/powerpoint/2010/main" val="308895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nummernplatzhalt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8D2C84-98C5-4084-AD81-344263F5EB27}" type="slidenum">
              <a:rPr lang="de-DE" altLang="de-DE" smtClean="0">
                <a:solidFill>
                  <a:schemeClr val="bg1"/>
                </a:solidFill>
              </a:rPr>
              <a:pPr eaLnBrk="1" hangingPunct="1"/>
              <a:t>3</a:t>
            </a:fld>
            <a:endParaRPr lang="de-DE" altLang="de-DE" smtClean="0">
              <a:solidFill>
                <a:schemeClr val="bg1"/>
              </a:solidFill>
            </a:endParaRPr>
          </a:p>
        </p:txBody>
      </p:sp>
      <p:sp>
        <p:nvSpPr>
          <p:cNvPr id="5123" name="Rectangle 2"/>
          <p:cNvSpPr>
            <a:spLocks noGrp="1" noChangeArrowheads="1"/>
          </p:cNvSpPr>
          <p:nvPr>
            <p:ph type="title"/>
          </p:nvPr>
        </p:nvSpPr>
        <p:spPr/>
        <p:txBody>
          <a:bodyPr>
            <a:normAutofit/>
          </a:bodyPr>
          <a:lstStyle/>
          <a:p>
            <a:pPr marL="685800" indent="-685800"/>
            <a:r>
              <a:rPr lang="en-US" sz="2400" dirty="0" smtClean="0"/>
              <a:t>Techniques for Asking Sensitive Questions</a:t>
            </a:r>
            <a:endParaRPr lang="de-DE" altLang="de-DE" sz="2400" dirty="0" smtClean="0"/>
          </a:p>
        </p:txBody>
      </p:sp>
      <p:sp>
        <p:nvSpPr>
          <p:cNvPr id="5124" name="Rectangle 3"/>
          <p:cNvSpPr>
            <a:spLocks noGrp="1" noChangeArrowheads="1"/>
          </p:cNvSpPr>
          <p:nvPr>
            <p:ph type="body" idx="1"/>
          </p:nvPr>
        </p:nvSpPr>
        <p:spPr/>
        <p:txBody>
          <a:bodyPr>
            <a:normAutofit/>
          </a:bodyPr>
          <a:lstStyle/>
          <a:p>
            <a:r>
              <a:rPr lang="en-US" dirty="0" smtClean="0"/>
              <a:t>Wording</a:t>
            </a:r>
          </a:p>
          <a:p>
            <a:pPr lvl="1"/>
            <a:r>
              <a:rPr lang="en-US" dirty="0"/>
              <a:t>load questions </a:t>
            </a:r>
          </a:p>
          <a:p>
            <a:pPr lvl="1"/>
            <a:r>
              <a:rPr lang="en-US" dirty="0"/>
              <a:t>ask about long periods/distant past</a:t>
            </a:r>
          </a:p>
          <a:p>
            <a:pPr lvl="1"/>
            <a:r>
              <a:rPr lang="en-US" dirty="0" smtClean="0"/>
              <a:t>paraphrase</a:t>
            </a:r>
          </a:p>
          <a:p>
            <a:r>
              <a:rPr lang="en-US" dirty="0" smtClean="0"/>
              <a:t>Mode</a:t>
            </a:r>
          </a:p>
          <a:p>
            <a:pPr lvl="1"/>
            <a:r>
              <a:rPr lang="en-US" dirty="0" smtClean="0"/>
              <a:t>self administration</a:t>
            </a:r>
          </a:p>
          <a:p>
            <a:r>
              <a:rPr lang="en-US" dirty="0" smtClean="0"/>
              <a:t>Indirect </a:t>
            </a:r>
            <a:r>
              <a:rPr lang="en-US" dirty="0"/>
              <a:t>Questioning </a:t>
            </a:r>
            <a:r>
              <a:rPr lang="en-US" dirty="0" smtClean="0"/>
              <a:t>Techniques </a:t>
            </a:r>
          </a:p>
          <a:p>
            <a:pPr lvl="1"/>
            <a:r>
              <a:rPr lang="en-US" dirty="0" smtClean="0"/>
              <a:t>Randomized </a:t>
            </a:r>
            <a:r>
              <a:rPr lang="en-US" dirty="0" smtClean="0"/>
              <a:t>Response Technique (Warner 1965)</a:t>
            </a:r>
          </a:p>
          <a:p>
            <a:pPr lvl="1"/>
            <a:r>
              <a:rPr lang="en-US" dirty="0" smtClean="0"/>
              <a:t>Item Count Technique (Smith et al. 1975, </a:t>
            </a:r>
            <a:r>
              <a:rPr lang="en-US" dirty="0" err="1" smtClean="0"/>
              <a:t>Droitcour</a:t>
            </a:r>
            <a:r>
              <a:rPr lang="en-US" dirty="0" smtClean="0"/>
              <a:t> et al. 1991)</a:t>
            </a:r>
          </a:p>
          <a:p>
            <a:pPr lvl="1"/>
            <a:r>
              <a:rPr lang="en-US" dirty="0" smtClean="0"/>
              <a:t>Crosswise Model (</a:t>
            </a:r>
            <a:r>
              <a:rPr lang="en-US" altLang="en-US" dirty="0" smtClean="0"/>
              <a:t>Yu </a:t>
            </a:r>
            <a:r>
              <a:rPr lang="en-US" altLang="en-US" dirty="0"/>
              <a:t>et al. </a:t>
            </a:r>
            <a:r>
              <a:rPr lang="en-US" altLang="en-US" dirty="0" smtClean="0"/>
              <a:t>2008, Jann et al. 2012)</a:t>
            </a:r>
            <a:endParaRPr lang="en-US" dirty="0" smtClean="0"/>
          </a:p>
          <a:p>
            <a:endParaRPr lang="en-US" dirty="0" smtClean="0"/>
          </a:p>
        </p:txBody>
      </p:sp>
    </p:spTree>
    <p:extLst>
      <p:ext uri="{BB962C8B-B14F-4D97-AF65-F5344CB8AC3E}">
        <p14:creationId xmlns:p14="http://schemas.microsoft.com/office/powerpoint/2010/main" val="724490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nummernplatzhalt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8D2C84-98C5-4084-AD81-344263F5EB27}" type="slidenum">
              <a:rPr lang="de-DE" altLang="de-DE" smtClean="0">
                <a:solidFill>
                  <a:schemeClr val="bg1"/>
                </a:solidFill>
              </a:rPr>
              <a:pPr eaLnBrk="1" hangingPunct="1"/>
              <a:t>4</a:t>
            </a:fld>
            <a:endParaRPr lang="de-DE" altLang="de-DE" smtClean="0">
              <a:solidFill>
                <a:schemeClr val="bg1"/>
              </a:solidFill>
            </a:endParaRPr>
          </a:p>
        </p:txBody>
      </p:sp>
      <p:sp>
        <p:nvSpPr>
          <p:cNvPr id="5123" name="Rectangle 2"/>
          <p:cNvSpPr>
            <a:spLocks noGrp="1" noChangeArrowheads="1"/>
          </p:cNvSpPr>
          <p:nvPr>
            <p:ph type="title"/>
          </p:nvPr>
        </p:nvSpPr>
        <p:spPr/>
        <p:txBody>
          <a:bodyPr>
            <a:normAutofit/>
          </a:bodyPr>
          <a:lstStyle/>
          <a:p>
            <a:pPr marL="685800" indent="-685800"/>
            <a:r>
              <a:rPr lang="en-US" sz="2400" dirty="0" smtClean="0"/>
              <a:t>The Item Count </a:t>
            </a:r>
            <a:r>
              <a:rPr lang="en-US" sz="2400" dirty="0" smtClean="0"/>
              <a:t>Technique</a:t>
            </a:r>
            <a:endParaRPr lang="de-DE" altLang="de-DE" sz="2400" dirty="0" smtClean="0"/>
          </a:p>
        </p:txBody>
      </p:sp>
      <p:sp>
        <p:nvSpPr>
          <p:cNvPr id="5124" name="Rectangle 3"/>
          <p:cNvSpPr>
            <a:spLocks noGrp="1" noChangeArrowheads="1"/>
          </p:cNvSpPr>
          <p:nvPr>
            <p:ph type="body" idx="1"/>
          </p:nvPr>
        </p:nvSpPr>
        <p:spPr/>
        <p:txBody>
          <a:bodyPr>
            <a:normAutofit fontScale="92500" lnSpcReduction="20000"/>
          </a:bodyPr>
          <a:lstStyle/>
          <a:p>
            <a:r>
              <a:rPr lang="en-US" dirty="0" smtClean="0"/>
              <a:t>Randomize respondents to two subsamples</a:t>
            </a:r>
          </a:p>
          <a:p>
            <a:pPr lvl="1"/>
            <a:r>
              <a:rPr lang="en-US" dirty="0" smtClean="0"/>
              <a:t>Group 1: Short list (SL) of n innocuous questions</a:t>
            </a:r>
          </a:p>
          <a:p>
            <a:pPr lvl="1"/>
            <a:r>
              <a:rPr lang="en-US" dirty="0" smtClean="0"/>
              <a:t>Group 2: Long list (LL): Same as SL plus sensitive item</a:t>
            </a:r>
          </a:p>
          <a:p>
            <a:r>
              <a:rPr lang="en-US" dirty="0" smtClean="0"/>
              <a:t>Ask for number of items in the list that apply</a:t>
            </a:r>
            <a:endParaRPr lang="en-US" dirty="0"/>
          </a:p>
          <a:p>
            <a:r>
              <a:rPr lang="en-US" dirty="0" smtClean="0"/>
              <a:t>Mean difference between group between groups provides prevalence estimate of sensitive item</a:t>
            </a:r>
          </a:p>
          <a:p>
            <a:r>
              <a:rPr lang="en-US" dirty="0" smtClean="0"/>
              <a:t>Expectation of higher estimates </a:t>
            </a:r>
            <a:r>
              <a:rPr lang="en-US" dirty="0"/>
              <a:t>c</a:t>
            </a:r>
            <a:r>
              <a:rPr lang="en-US" dirty="0" smtClean="0"/>
              <a:t>onfirmed in several experimental studies (overview </a:t>
            </a:r>
            <a:r>
              <a:rPr lang="en-US" dirty="0"/>
              <a:t>Holbrook and </a:t>
            </a:r>
            <a:r>
              <a:rPr lang="en-US" dirty="0" err="1"/>
              <a:t>Krosnick</a:t>
            </a:r>
            <a:r>
              <a:rPr lang="en-US" dirty="0"/>
              <a:t> 2010a</a:t>
            </a:r>
            <a:r>
              <a:rPr lang="en-US" dirty="0" smtClean="0"/>
              <a:t>)</a:t>
            </a:r>
          </a:p>
          <a:p>
            <a:r>
              <a:rPr lang="en-US" dirty="0" smtClean="0"/>
              <a:t>Moderate cognitive burden</a:t>
            </a:r>
          </a:p>
          <a:p>
            <a:r>
              <a:rPr lang="en-US" dirty="0" smtClean="0"/>
              <a:t>Recently shown to outperforms RRT (Holbrook and </a:t>
            </a:r>
            <a:r>
              <a:rPr lang="en-US" dirty="0" err="1" smtClean="0"/>
              <a:t>Krosnick</a:t>
            </a:r>
            <a:r>
              <a:rPr lang="en-US" dirty="0" smtClean="0"/>
              <a:t> 2010a, b)</a:t>
            </a:r>
          </a:p>
          <a:p>
            <a:r>
              <a:rPr lang="en-US" dirty="0" smtClean="0"/>
              <a:t>Until recently never generalized to quantitative items</a:t>
            </a:r>
          </a:p>
        </p:txBody>
      </p:sp>
    </p:spTree>
    <p:extLst>
      <p:ext uri="{BB962C8B-B14F-4D97-AF65-F5344CB8AC3E}">
        <p14:creationId xmlns:p14="http://schemas.microsoft.com/office/powerpoint/2010/main" val="2142062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nummernplatzhalt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8D2C84-98C5-4084-AD81-344263F5EB27}" type="slidenum">
              <a:rPr lang="de-DE" altLang="de-DE" smtClean="0">
                <a:solidFill>
                  <a:schemeClr val="bg1"/>
                </a:solidFill>
              </a:rPr>
              <a:pPr eaLnBrk="1" hangingPunct="1"/>
              <a:t>5</a:t>
            </a:fld>
            <a:endParaRPr lang="de-DE" altLang="de-DE" smtClean="0">
              <a:solidFill>
                <a:schemeClr val="bg1"/>
              </a:solidFill>
            </a:endParaRPr>
          </a:p>
        </p:txBody>
      </p:sp>
      <p:sp>
        <p:nvSpPr>
          <p:cNvPr id="5123" name="Rectangle 2"/>
          <p:cNvSpPr>
            <a:spLocks noGrp="1" noChangeArrowheads="1"/>
          </p:cNvSpPr>
          <p:nvPr>
            <p:ph type="title"/>
          </p:nvPr>
        </p:nvSpPr>
        <p:spPr/>
        <p:txBody>
          <a:bodyPr>
            <a:normAutofit/>
          </a:bodyPr>
          <a:lstStyle/>
          <a:p>
            <a:pPr marL="685800" indent="-685800"/>
            <a:r>
              <a:rPr lang="en-US" sz="2400" dirty="0" smtClean="0"/>
              <a:t>The Item Sum Technique: Basic Idea</a:t>
            </a:r>
            <a:endParaRPr lang="de-DE" altLang="de-DE" sz="2400" dirty="0" smtClean="0"/>
          </a:p>
        </p:txBody>
      </p:sp>
      <p:sp>
        <p:nvSpPr>
          <p:cNvPr id="5124" name="Rectangle 3"/>
          <p:cNvSpPr>
            <a:spLocks noGrp="1" noChangeArrowheads="1"/>
          </p:cNvSpPr>
          <p:nvPr>
            <p:ph type="body" idx="1"/>
          </p:nvPr>
        </p:nvSpPr>
        <p:spPr/>
        <p:txBody>
          <a:bodyPr>
            <a:normAutofit/>
          </a:bodyPr>
          <a:lstStyle/>
          <a:p>
            <a:r>
              <a:rPr lang="en-US" dirty="0" smtClean="0"/>
              <a:t>Generalization of the IST</a:t>
            </a:r>
          </a:p>
          <a:p>
            <a:r>
              <a:rPr lang="en-US" dirty="0" smtClean="0"/>
              <a:t>Same randomization to SL and LL</a:t>
            </a:r>
          </a:p>
          <a:p>
            <a:r>
              <a:rPr lang="en-US" dirty="0" smtClean="0"/>
              <a:t>Ask for the sum of values of a list instead of the number of items that apply</a:t>
            </a:r>
          </a:p>
          <a:p>
            <a:endParaRPr lang="en-US" dirty="0" smtClean="0"/>
          </a:p>
        </p:txBody>
      </p:sp>
    </p:spTree>
    <p:extLst>
      <p:ext uri="{BB962C8B-B14F-4D97-AF65-F5344CB8AC3E}">
        <p14:creationId xmlns:p14="http://schemas.microsoft.com/office/powerpoint/2010/main" val="3317014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nummernplatzhalt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8D2C84-98C5-4084-AD81-344263F5EB27}" type="slidenum">
              <a:rPr lang="de-DE" altLang="de-DE" smtClean="0">
                <a:solidFill>
                  <a:schemeClr val="bg1"/>
                </a:solidFill>
              </a:rPr>
              <a:pPr eaLnBrk="1" hangingPunct="1"/>
              <a:t>6</a:t>
            </a:fld>
            <a:endParaRPr lang="de-DE" altLang="de-DE" smtClean="0">
              <a:solidFill>
                <a:schemeClr val="bg1"/>
              </a:solidFill>
            </a:endParaRPr>
          </a:p>
        </p:txBody>
      </p:sp>
      <p:sp>
        <p:nvSpPr>
          <p:cNvPr id="5123" name="Rectangle 2"/>
          <p:cNvSpPr>
            <a:spLocks noGrp="1" noChangeArrowheads="1"/>
          </p:cNvSpPr>
          <p:nvPr>
            <p:ph type="title"/>
          </p:nvPr>
        </p:nvSpPr>
        <p:spPr/>
        <p:txBody>
          <a:bodyPr>
            <a:normAutofit/>
          </a:bodyPr>
          <a:lstStyle/>
          <a:p>
            <a:pPr marL="685800" indent="-685800"/>
            <a:r>
              <a:rPr lang="en-US" sz="2400" dirty="0" smtClean="0"/>
              <a:t>The Item Sum Technique: Estimators</a:t>
            </a:r>
            <a:endParaRPr lang="de-DE" altLang="de-DE" sz="2400" dirty="0" smtClean="0"/>
          </a:p>
        </p:txBody>
      </p:sp>
      <p:sp>
        <p:nvSpPr>
          <p:cNvPr id="5124" name="Rectangle 3"/>
          <p:cNvSpPr>
            <a:spLocks noGrp="1" noChangeArrowheads="1"/>
          </p:cNvSpPr>
          <p:nvPr>
            <p:ph type="body" idx="1"/>
          </p:nvPr>
        </p:nvSpPr>
        <p:spPr/>
        <p:txBody>
          <a:bodyPr>
            <a:normAutofit lnSpcReduction="10000"/>
          </a:bodyPr>
          <a:lstStyle/>
          <a:p>
            <a:r>
              <a:rPr lang="en-US" dirty="0"/>
              <a:t>Let S be the sensitive item of interest and C be the non-sensitive control item. Observed is:</a:t>
            </a:r>
          </a:p>
          <a:p>
            <a:endParaRPr lang="en-US" dirty="0"/>
          </a:p>
          <a:p>
            <a:endParaRPr lang="en-US" dirty="0" smtClean="0"/>
          </a:p>
          <a:p>
            <a:r>
              <a:rPr lang="en-US" dirty="0" smtClean="0"/>
              <a:t>Estimates </a:t>
            </a:r>
            <a:r>
              <a:rPr lang="en-US" dirty="0"/>
              <a:t>of the unbiased population mean of S are calculated as the difference in the expected values of the two lists (assuming the two samples are unbiased</a:t>
            </a:r>
            <a:r>
              <a:rPr lang="en-US" dirty="0" smtClean="0"/>
              <a:t>):</a:t>
            </a:r>
          </a:p>
          <a:p>
            <a:endParaRPr lang="en-US" dirty="0"/>
          </a:p>
          <a:p>
            <a:endParaRPr lang="en-US" dirty="0"/>
          </a:p>
          <a:p>
            <a:r>
              <a:rPr lang="en-US" dirty="0"/>
              <a:t>The sampling variance of the mean estimate of S is given as:</a:t>
            </a:r>
          </a:p>
          <a:p>
            <a:endParaRPr lang="en-US" dirty="0"/>
          </a:p>
          <a:p>
            <a:endParaRPr lang="en-US" dirty="0" smtClean="0"/>
          </a:p>
        </p:txBody>
      </p:sp>
      <p:graphicFrame>
        <p:nvGraphicFramePr>
          <p:cNvPr id="2" name="Objekt 1"/>
          <p:cNvGraphicFramePr>
            <a:graphicFrameLocks noChangeAspect="1"/>
          </p:cNvGraphicFramePr>
          <p:nvPr/>
        </p:nvGraphicFramePr>
        <p:xfrm>
          <a:off x="2105025" y="2298700"/>
          <a:ext cx="3835400" cy="769938"/>
        </p:xfrm>
        <a:graphic>
          <a:graphicData uri="http://schemas.openxmlformats.org/presentationml/2006/ole">
            <mc:AlternateContent xmlns:mc="http://schemas.openxmlformats.org/markup-compatibility/2006">
              <mc:Choice xmlns:v="urn:schemas-microsoft-com:vml" Requires="v">
                <p:oleObj spid="_x0000_s4140" name="Formel" r:id="rId3" imgW="2070000" imgH="419040" progId="Equation.3">
                  <p:embed/>
                </p:oleObj>
              </mc:Choice>
              <mc:Fallback>
                <p:oleObj name="Formel" r:id="rId3" imgW="2070000" imgH="41904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5025" y="2298700"/>
                        <a:ext cx="383540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 name="Objekt 2"/>
          <p:cNvGraphicFramePr>
            <a:graphicFrameLocks noChangeAspect="1"/>
          </p:cNvGraphicFramePr>
          <p:nvPr/>
        </p:nvGraphicFramePr>
        <p:xfrm>
          <a:off x="2105025" y="4437063"/>
          <a:ext cx="1760538" cy="390525"/>
        </p:xfrm>
        <a:graphic>
          <a:graphicData uri="http://schemas.openxmlformats.org/presentationml/2006/ole">
            <mc:AlternateContent xmlns:mc="http://schemas.openxmlformats.org/markup-compatibility/2006">
              <mc:Choice xmlns:v="urn:schemas-microsoft-com:vml" Requires="v">
                <p:oleObj spid="_x0000_s4141" name="Formel" r:id="rId5" imgW="1104840" imgH="241200" progId="Equation.3">
                  <p:embed/>
                </p:oleObj>
              </mc:Choice>
              <mc:Fallback>
                <p:oleObj name="Formel" r:id="rId5" imgW="1104840" imgH="2412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5025" y="4437063"/>
                        <a:ext cx="1760538"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4" name="Objekt 3"/>
          <p:cNvGraphicFramePr>
            <a:graphicFrameLocks noChangeAspect="1"/>
          </p:cNvGraphicFramePr>
          <p:nvPr>
            <p:extLst>
              <p:ext uri="{D42A27DB-BD31-4B8C-83A1-F6EECF244321}">
                <p14:modId xmlns:p14="http://schemas.microsoft.com/office/powerpoint/2010/main" val="2929463274"/>
              </p:ext>
            </p:extLst>
          </p:nvPr>
        </p:nvGraphicFramePr>
        <p:xfrm>
          <a:off x="2105025" y="5952528"/>
          <a:ext cx="2541588" cy="387350"/>
        </p:xfrm>
        <a:graphic>
          <a:graphicData uri="http://schemas.openxmlformats.org/presentationml/2006/ole">
            <mc:AlternateContent xmlns:mc="http://schemas.openxmlformats.org/markup-compatibility/2006">
              <mc:Choice xmlns:v="urn:schemas-microsoft-com:vml" Requires="v">
                <p:oleObj spid="_x0000_s4142" name="Formel" r:id="rId7" imgW="1676160" imgH="253800" progId="Equation.3">
                  <p:embed/>
                </p:oleObj>
              </mc:Choice>
              <mc:Fallback>
                <p:oleObj name="Formel" r:id="rId7" imgW="1676160" imgH="2538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05025" y="5952528"/>
                        <a:ext cx="2541588"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811704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nummernplatzhalt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8D2C84-98C5-4084-AD81-344263F5EB27}" type="slidenum">
              <a:rPr lang="de-DE" altLang="de-DE" smtClean="0">
                <a:solidFill>
                  <a:schemeClr val="bg1"/>
                </a:solidFill>
              </a:rPr>
              <a:pPr eaLnBrk="1" hangingPunct="1"/>
              <a:t>7</a:t>
            </a:fld>
            <a:endParaRPr lang="de-DE" altLang="de-DE" smtClean="0">
              <a:solidFill>
                <a:schemeClr val="bg1"/>
              </a:solidFill>
            </a:endParaRPr>
          </a:p>
        </p:txBody>
      </p:sp>
      <p:sp>
        <p:nvSpPr>
          <p:cNvPr id="5123" name="Rectangle 2"/>
          <p:cNvSpPr>
            <a:spLocks noGrp="1" noChangeArrowheads="1"/>
          </p:cNvSpPr>
          <p:nvPr>
            <p:ph type="title"/>
          </p:nvPr>
        </p:nvSpPr>
        <p:spPr/>
        <p:txBody>
          <a:bodyPr>
            <a:normAutofit/>
          </a:bodyPr>
          <a:lstStyle/>
          <a:p>
            <a:pPr marL="685800" indent="-685800"/>
            <a:r>
              <a:rPr lang="en-US" sz="2400" dirty="0" smtClean="0"/>
              <a:t>Application: Measurement </a:t>
            </a:r>
            <a:r>
              <a:rPr lang="en-US" sz="2400" dirty="0" smtClean="0"/>
              <a:t>of Undeclared Work</a:t>
            </a:r>
            <a:endParaRPr lang="de-DE" altLang="de-DE" sz="2400" dirty="0" smtClean="0"/>
          </a:p>
        </p:txBody>
      </p:sp>
      <p:sp>
        <p:nvSpPr>
          <p:cNvPr id="5124" name="Rectangle 3"/>
          <p:cNvSpPr>
            <a:spLocks noGrp="1" noChangeArrowheads="1"/>
          </p:cNvSpPr>
          <p:nvPr>
            <p:ph type="body" idx="1"/>
          </p:nvPr>
        </p:nvSpPr>
        <p:spPr/>
        <p:txBody>
          <a:bodyPr>
            <a:normAutofit/>
          </a:bodyPr>
          <a:lstStyle/>
          <a:p>
            <a:r>
              <a:rPr lang="en-US" dirty="0" smtClean="0"/>
              <a:t>Obviously sensitive topic: norm violation punishable by law</a:t>
            </a:r>
          </a:p>
          <a:p>
            <a:pPr lvl="1"/>
            <a:r>
              <a:rPr lang="en-US" dirty="0" smtClean="0"/>
              <a:t>socially undesirable</a:t>
            </a:r>
          </a:p>
          <a:p>
            <a:pPr lvl="1"/>
            <a:r>
              <a:rPr lang="en-US" dirty="0" smtClean="0"/>
              <a:t>fear of disclosure</a:t>
            </a:r>
          </a:p>
          <a:p>
            <a:r>
              <a:rPr lang="en-US" dirty="0" smtClean="0"/>
              <a:t>In spite of this: No nationwide studies in Germany using </a:t>
            </a:r>
            <a:r>
              <a:rPr lang="en-US" dirty="0" err="1" smtClean="0"/>
              <a:t>dejeopardizing</a:t>
            </a:r>
            <a:r>
              <a:rPr lang="en-US" dirty="0" smtClean="0"/>
              <a:t> techniques (Boockmann et al. 2010)</a:t>
            </a:r>
          </a:p>
          <a:p>
            <a:r>
              <a:rPr lang="en-US" dirty="0" smtClean="0"/>
              <a:t>Wide range of prevalence estimates from existing studies</a:t>
            </a:r>
          </a:p>
          <a:p>
            <a:endParaRPr lang="en-US" dirty="0" smtClean="0"/>
          </a:p>
          <a:p>
            <a:endParaRPr lang="en-US" dirty="0" smtClean="0"/>
          </a:p>
        </p:txBody>
      </p:sp>
    </p:spTree>
    <p:extLst>
      <p:ext uri="{BB962C8B-B14F-4D97-AF65-F5344CB8AC3E}">
        <p14:creationId xmlns:p14="http://schemas.microsoft.com/office/powerpoint/2010/main" val="1417728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nummernplatzhalt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8D2C84-98C5-4084-AD81-344263F5EB27}" type="slidenum">
              <a:rPr lang="de-DE" altLang="de-DE" smtClean="0">
                <a:solidFill>
                  <a:schemeClr val="bg1"/>
                </a:solidFill>
              </a:rPr>
              <a:pPr eaLnBrk="1" hangingPunct="1"/>
              <a:t>8</a:t>
            </a:fld>
            <a:endParaRPr lang="de-DE" altLang="de-DE" smtClean="0">
              <a:solidFill>
                <a:schemeClr val="bg1"/>
              </a:solidFill>
            </a:endParaRPr>
          </a:p>
        </p:txBody>
      </p:sp>
      <p:sp>
        <p:nvSpPr>
          <p:cNvPr id="5123" name="Rectangle 2"/>
          <p:cNvSpPr>
            <a:spLocks noGrp="1" noChangeArrowheads="1"/>
          </p:cNvSpPr>
          <p:nvPr>
            <p:ph type="title"/>
          </p:nvPr>
        </p:nvSpPr>
        <p:spPr/>
        <p:txBody>
          <a:bodyPr>
            <a:normAutofit/>
          </a:bodyPr>
          <a:lstStyle/>
          <a:p>
            <a:pPr marL="685800" indent="-685800"/>
            <a:r>
              <a:rPr lang="en-US" sz="2400" dirty="0" smtClean="0"/>
              <a:t>Our Study (Design)</a:t>
            </a:r>
            <a:endParaRPr lang="de-DE" altLang="de-DE" sz="2400" dirty="0" smtClean="0"/>
          </a:p>
        </p:txBody>
      </p:sp>
      <p:sp>
        <p:nvSpPr>
          <p:cNvPr id="5124" name="Rectangle 3"/>
          <p:cNvSpPr>
            <a:spLocks noGrp="1" noChangeArrowheads="1"/>
          </p:cNvSpPr>
          <p:nvPr>
            <p:ph type="body" idx="1"/>
          </p:nvPr>
        </p:nvSpPr>
        <p:spPr/>
        <p:txBody>
          <a:bodyPr>
            <a:normAutofit lnSpcReduction="10000"/>
          </a:bodyPr>
          <a:lstStyle/>
          <a:p>
            <a:r>
              <a:rPr lang="en-US" dirty="0" smtClean="0"/>
              <a:t>Nationwide telephone survey conducted in 2010</a:t>
            </a:r>
          </a:p>
          <a:p>
            <a:pPr lvl="1"/>
            <a:r>
              <a:rPr lang="en-US" dirty="0" smtClean="0"/>
              <a:t>3,211 interviews </a:t>
            </a:r>
          </a:p>
          <a:p>
            <a:pPr lvl="1"/>
            <a:r>
              <a:rPr lang="en-US" dirty="0" smtClean="0"/>
              <a:t>Sample 1: People aged 18-70 who were employed in December 2009 (RR1: 16.3%) drawn from registers at FEA</a:t>
            </a:r>
          </a:p>
          <a:p>
            <a:pPr lvl="1"/>
            <a:r>
              <a:rPr lang="en-US" dirty="0" smtClean="0"/>
              <a:t>Sample 2: UB II recipients in June 2010 (RR1: 18.8%) drawn from </a:t>
            </a:r>
            <a:r>
              <a:rPr lang="en-US" dirty="0" err="1" smtClean="0"/>
              <a:t>regsiters</a:t>
            </a:r>
            <a:r>
              <a:rPr lang="en-US" dirty="0" smtClean="0"/>
              <a:t> at FEA </a:t>
            </a:r>
          </a:p>
          <a:p>
            <a:r>
              <a:rPr lang="en-US" dirty="0" smtClean="0"/>
              <a:t>Randomization to DQ and IST</a:t>
            </a:r>
          </a:p>
          <a:p>
            <a:pPr lvl="1"/>
            <a:r>
              <a:rPr lang="en-US" dirty="0" smtClean="0"/>
              <a:t>Randomization within both subsamples</a:t>
            </a:r>
          </a:p>
          <a:p>
            <a:pPr lvl="1"/>
            <a:r>
              <a:rPr lang="en-US" dirty="0" smtClean="0"/>
              <a:t>one third DQ (n=1,145) , two thirds IST (n=2,066)</a:t>
            </a:r>
          </a:p>
          <a:p>
            <a:pPr lvl="1"/>
            <a:r>
              <a:rPr lang="en-US" dirty="0" smtClean="0"/>
              <a:t>Within IST: 50% LL and 50% SL </a:t>
            </a:r>
          </a:p>
          <a:p>
            <a:pPr lvl="1"/>
            <a:r>
              <a:rPr lang="en-US" dirty="0" smtClean="0"/>
              <a:t>About 15% noncompliance related to previous RRT experiment: Responded in DQ mode, but unrelated to randomization within IST </a:t>
            </a:r>
          </a:p>
          <a:p>
            <a:endParaRPr lang="en-US" dirty="0" smtClean="0"/>
          </a:p>
          <a:p>
            <a:endParaRPr lang="en-US" dirty="0" smtClean="0"/>
          </a:p>
        </p:txBody>
      </p:sp>
    </p:spTree>
    <p:extLst>
      <p:ext uri="{BB962C8B-B14F-4D97-AF65-F5344CB8AC3E}">
        <p14:creationId xmlns:p14="http://schemas.microsoft.com/office/powerpoint/2010/main" val="2780080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nummernplatzhalt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8D2C84-98C5-4084-AD81-344263F5EB27}" type="slidenum">
              <a:rPr lang="de-DE" altLang="de-DE" smtClean="0">
                <a:solidFill>
                  <a:schemeClr val="bg1"/>
                </a:solidFill>
              </a:rPr>
              <a:pPr eaLnBrk="1" hangingPunct="1"/>
              <a:t>9</a:t>
            </a:fld>
            <a:endParaRPr lang="de-DE" altLang="de-DE" smtClean="0">
              <a:solidFill>
                <a:schemeClr val="bg1"/>
              </a:solidFill>
            </a:endParaRPr>
          </a:p>
        </p:txBody>
      </p:sp>
      <p:sp>
        <p:nvSpPr>
          <p:cNvPr id="5123" name="Rectangle 2"/>
          <p:cNvSpPr>
            <a:spLocks noGrp="1" noChangeArrowheads="1"/>
          </p:cNvSpPr>
          <p:nvPr>
            <p:ph type="title"/>
          </p:nvPr>
        </p:nvSpPr>
        <p:spPr/>
        <p:txBody>
          <a:bodyPr>
            <a:normAutofit/>
          </a:bodyPr>
          <a:lstStyle/>
          <a:p>
            <a:pPr marL="685800" indent="-685800"/>
            <a:r>
              <a:rPr lang="en-US" sz="2400" dirty="0" smtClean="0"/>
              <a:t>Implementation of the IST</a:t>
            </a:r>
            <a:endParaRPr lang="de-DE" altLang="de-DE" sz="2400" dirty="0" smtClean="0"/>
          </a:p>
        </p:txBody>
      </p:sp>
      <p:graphicFrame>
        <p:nvGraphicFramePr>
          <p:cNvPr id="6" name="Group 18"/>
          <p:cNvGraphicFramePr>
            <a:graphicFrameLocks noGrp="1"/>
          </p:cNvGraphicFramePr>
          <p:nvPr>
            <p:ph idx="4294967295"/>
          </p:nvPr>
        </p:nvGraphicFramePr>
        <p:xfrm>
          <a:off x="555846" y="1427355"/>
          <a:ext cx="7864182" cy="4600440"/>
        </p:xfrm>
        <a:graphic>
          <a:graphicData uri="http://schemas.openxmlformats.org/drawingml/2006/table">
            <a:tbl>
              <a:tblPr/>
              <a:tblGrid>
                <a:gridCol w="3944899"/>
                <a:gridCol w="3919283"/>
              </a:tblGrid>
              <a:tr h="408705">
                <a:tc>
                  <a:txBody>
                    <a:bodyPr/>
                    <a:lstStyle/>
                    <a:p>
                      <a:pPr marL="265113" marR="0" lvl="0" indent="-265113"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lang="de-DE" sz="1600" b="1" kern="1200" dirty="0" smtClean="0">
                          <a:solidFill>
                            <a:srgbClr val="003F7D"/>
                          </a:solidFill>
                          <a:latin typeface="+mn-lt"/>
                          <a:ea typeface="+mn-ea"/>
                          <a:cs typeface="+mn-cs"/>
                        </a:rPr>
                        <a:t>Group LL (Long List)</a:t>
                      </a:r>
                    </a:p>
                  </a:txBody>
                  <a:tcPr marL="83077" marR="83077" marT="90000" marB="90000" horzOverflow="overflow">
                    <a:lnL w="3175" cap="flat" cmpd="sng" algn="ctr">
                      <a:solidFill>
                        <a:srgbClr val="FFFFFF"/>
                      </a:solidFill>
                      <a:prstDash val="solid"/>
                      <a:round/>
                      <a:headEnd type="none" w="med" len="med"/>
                      <a:tailEnd type="none" w="med" len="med"/>
                    </a:lnL>
                    <a:lnR w="9525" cap="flat" cmpd="sng" algn="ctr">
                      <a:solidFill>
                        <a:srgbClr val="003F7D"/>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003F7D"/>
                      </a:solidFill>
                      <a:prstDash val="solid"/>
                      <a:round/>
                      <a:headEnd type="none" w="med" len="med"/>
                      <a:tailEnd type="none" w="med" len="med"/>
                    </a:lnB>
                    <a:lnTlToBr>
                      <a:noFill/>
                    </a:lnTlToBr>
                    <a:lnBlToTr>
                      <a:noFill/>
                    </a:lnBlToTr>
                    <a:noFill/>
                  </a:tcPr>
                </a:tc>
                <a:tc>
                  <a:txBody>
                    <a:bodyPr/>
                    <a:lstStyle/>
                    <a:p>
                      <a:pPr marL="265113" marR="0" lvl="0" indent="-265113"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lang="de-DE" sz="1600" b="1" kern="1200" dirty="0" smtClean="0">
                          <a:solidFill>
                            <a:srgbClr val="003F7D"/>
                          </a:solidFill>
                          <a:latin typeface="+mn-lt"/>
                          <a:ea typeface="+mn-ea"/>
                          <a:cs typeface="+mn-cs"/>
                        </a:rPr>
                        <a:t>Group</a:t>
                      </a:r>
                      <a:r>
                        <a:rPr lang="de-DE" sz="1600" b="1" kern="1200" baseline="0" dirty="0" smtClean="0">
                          <a:solidFill>
                            <a:srgbClr val="003F7D"/>
                          </a:solidFill>
                          <a:latin typeface="+mn-lt"/>
                          <a:ea typeface="+mn-ea"/>
                          <a:cs typeface="+mn-cs"/>
                        </a:rPr>
                        <a:t> SL</a:t>
                      </a:r>
                      <a:r>
                        <a:rPr lang="de-DE" sz="1600" b="1" kern="1200" dirty="0" smtClean="0">
                          <a:solidFill>
                            <a:srgbClr val="003F7D"/>
                          </a:solidFill>
                          <a:latin typeface="+mn-lt"/>
                          <a:ea typeface="+mn-ea"/>
                          <a:cs typeface="+mn-cs"/>
                        </a:rPr>
                        <a:t> (Short List)</a:t>
                      </a:r>
                    </a:p>
                  </a:txBody>
                  <a:tcPr marL="83077" marR="83077" marT="90000" marB="90000" horzOverflow="overflow">
                    <a:lnL w="9525" cap="flat" cmpd="sng" algn="ctr">
                      <a:solidFill>
                        <a:srgbClr val="003F7D"/>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9525" cap="flat" cmpd="sng" algn="ctr">
                      <a:solidFill>
                        <a:srgbClr val="003F7D"/>
                      </a:solidFill>
                      <a:prstDash val="solid"/>
                      <a:round/>
                      <a:headEnd type="none" w="med" len="med"/>
                      <a:tailEnd type="none" w="med" len="med"/>
                    </a:lnB>
                    <a:lnTlToBr>
                      <a:noFill/>
                    </a:lnTlToBr>
                    <a:lnBlToTr>
                      <a:noFill/>
                    </a:lnBlToTr>
                    <a:noFill/>
                  </a:tcPr>
                </a:tc>
              </a:tr>
              <a:tr h="1099406">
                <a:tc>
                  <a:txBody>
                    <a:bodyPr/>
                    <a:lstStyle/>
                    <a:p>
                      <a:pPr marL="623888" marR="0" lvl="0" indent="-449263"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defRPr/>
                      </a:pPr>
                      <a:r>
                        <a:rPr lang="en-US" sz="1500" kern="1200" noProof="0" dirty="0" smtClean="0">
                          <a:solidFill>
                            <a:srgbClr val="003F7D"/>
                          </a:solidFill>
                          <a:latin typeface="+mn-lt"/>
                          <a:ea typeface="+mn-ea"/>
                          <a:cs typeface="+mn-cs"/>
                        </a:rPr>
                        <a:t>C1:	How many hours did you watch TV last week?</a:t>
                      </a:r>
                    </a:p>
                    <a:p>
                      <a:pPr marL="623888" marR="0" lvl="0" indent="-449263" algn="l" defTabSz="914400" rtl="0" eaLnBrk="1" fontAlgn="base" latinLnBrk="0" hangingPunct="1">
                        <a:lnSpc>
                          <a:spcPct val="100000"/>
                        </a:lnSpc>
                        <a:spcBef>
                          <a:spcPct val="20000"/>
                        </a:spcBef>
                        <a:spcAft>
                          <a:spcPct val="0"/>
                        </a:spcAft>
                        <a:buClr>
                          <a:srgbClr val="F8C35A"/>
                        </a:buClr>
                        <a:buSzPct val="70000"/>
                        <a:buFont typeface="Wingdings" pitchFamily="2" charset="2"/>
                        <a:buNone/>
                        <a:tabLst/>
                        <a:defRPr/>
                      </a:pPr>
                      <a:r>
                        <a:rPr kumimoji="0" lang="en-US" sz="1500" b="0" i="0" u="none" strike="noStrike" kern="1200" cap="none" spc="0" normalizeH="0" baseline="0" noProof="0" dirty="0" smtClean="0">
                          <a:ln>
                            <a:noFill/>
                          </a:ln>
                          <a:solidFill>
                            <a:srgbClr val="D04500"/>
                          </a:solidFill>
                          <a:effectLst/>
                          <a:uLnTx/>
                          <a:uFillTx/>
                          <a:latin typeface="+mn-lt"/>
                          <a:ea typeface="+mn-ea"/>
                          <a:cs typeface="+mn-cs"/>
                        </a:rPr>
                        <a:t>S1:	How many hours per week do you usually engage in undeclared work?</a:t>
                      </a:r>
                    </a:p>
                  </a:txBody>
                  <a:tcPr marL="83077" marR="83077" marT="90000" marB="90000" horzOverflow="overflow">
                    <a:lnL w="3175" cap="flat" cmpd="sng" algn="ctr">
                      <a:solidFill>
                        <a:srgbClr val="FFFFFF"/>
                      </a:solidFill>
                      <a:prstDash val="solid"/>
                      <a:round/>
                      <a:headEnd type="none" w="med" len="med"/>
                      <a:tailEnd type="none" w="med" len="med"/>
                    </a:lnL>
                    <a:lnR w="9525" cap="flat" cmpd="sng" algn="ctr">
                      <a:solidFill>
                        <a:srgbClr val="003F7D"/>
                      </a:solidFill>
                      <a:prstDash val="solid"/>
                      <a:round/>
                      <a:headEnd type="none" w="med" len="med"/>
                      <a:tailEnd type="none" w="med" len="med"/>
                    </a:lnR>
                    <a:lnT w="9525" cap="flat" cmpd="sng" algn="ctr">
                      <a:solidFill>
                        <a:srgbClr val="003F7D"/>
                      </a:solidFill>
                      <a:prstDash val="solid"/>
                      <a:round/>
                      <a:headEnd type="none" w="med" len="med"/>
                      <a:tailEnd type="none" w="med" len="med"/>
                    </a:lnT>
                    <a:lnB w="9525" cap="flat" cmpd="sng" algn="ctr">
                      <a:solidFill>
                        <a:srgbClr val="003F7D"/>
                      </a:solidFill>
                      <a:prstDash val="solid"/>
                      <a:round/>
                      <a:headEnd type="none" w="med" len="med"/>
                      <a:tailEnd type="none" w="med" len="med"/>
                    </a:lnB>
                    <a:lnTlToBr>
                      <a:noFill/>
                    </a:lnTlToBr>
                    <a:lnBlToTr>
                      <a:noFill/>
                    </a:lnBlToTr>
                    <a:noFill/>
                  </a:tcPr>
                </a:tc>
                <a:tc>
                  <a:txBody>
                    <a:bodyPr/>
                    <a:lstStyle/>
                    <a:p>
                      <a:pPr marL="623888" marR="0" lvl="0" indent="-449263"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defRPr/>
                      </a:pPr>
                      <a:r>
                        <a:rPr lang="en-US" sz="1500" kern="1200" noProof="0" dirty="0" smtClean="0">
                          <a:solidFill>
                            <a:srgbClr val="003F7D"/>
                          </a:solidFill>
                          <a:latin typeface="+mn-lt"/>
                          <a:ea typeface="+mn-ea"/>
                          <a:cs typeface="+mn-cs"/>
                        </a:rPr>
                        <a:t>C1:	How many hours did you watch TV last week?</a:t>
                      </a:r>
                    </a:p>
                  </a:txBody>
                  <a:tcPr marL="83077" marR="83077" marT="90000" marB="90000" horzOverflow="overflow">
                    <a:lnL w="9525" cap="flat" cmpd="sng" algn="ctr">
                      <a:solidFill>
                        <a:srgbClr val="003F7D"/>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003F7D"/>
                      </a:solidFill>
                      <a:prstDash val="solid"/>
                      <a:round/>
                      <a:headEnd type="none" w="med" len="med"/>
                      <a:tailEnd type="none" w="med" len="med"/>
                    </a:lnT>
                    <a:lnB w="9525" cap="flat" cmpd="sng" algn="ctr">
                      <a:solidFill>
                        <a:srgbClr val="003F7D"/>
                      </a:solidFill>
                      <a:prstDash val="solid"/>
                      <a:round/>
                      <a:headEnd type="none" w="med" len="med"/>
                      <a:tailEnd type="none" w="med" len="med"/>
                    </a:lnB>
                    <a:lnTlToBr>
                      <a:noFill/>
                    </a:lnTlToBr>
                    <a:lnBlToTr>
                      <a:noFill/>
                    </a:lnBlToTr>
                    <a:noFill/>
                  </a:tcPr>
                </a:tc>
              </a:tr>
              <a:tr h="585054">
                <a:tc gridSpan="2">
                  <a:txBody>
                    <a:bodyPr/>
                    <a:lstStyle/>
                    <a:p>
                      <a:pPr marL="1588"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defRPr/>
                      </a:pPr>
                      <a:r>
                        <a:rPr lang="en-US" sz="1400" kern="1200" noProof="0" dirty="0" smtClean="0">
                          <a:solidFill>
                            <a:srgbClr val="003F7D"/>
                          </a:solidFill>
                          <a:latin typeface="+mn-lt"/>
                          <a:ea typeface="+mn-ea"/>
                          <a:cs typeface="+mn-cs"/>
                        </a:rPr>
                        <a:t>Please</a:t>
                      </a:r>
                      <a:r>
                        <a:rPr lang="en-US" sz="1400" kern="1200" baseline="0" noProof="0" dirty="0" smtClean="0">
                          <a:solidFill>
                            <a:srgbClr val="003F7D"/>
                          </a:solidFill>
                          <a:latin typeface="+mn-lt"/>
                          <a:ea typeface="+mn-ea"/>
                          <a:cs typeface="+mn-cs"/>
                        </a:rPr>
                        <a:t> sum up the answer to both questions, </a:t>
                      </a:r>
                      <a:br>
                        <a:rPr lang="en-US" sz="1400" kern="1200" baseline="0" noProof="0" dirty="0" smtClean="0">
                          <a:solidFill>
                            <a:srgbClr val="003F7D"/>
                          </a:solidFill>
                          <a:latin typeface="+mn-lt"/>
                          <a:ea typeface="+mn-ea"/>
                          <a:cs typeface="+mn-cs"/>
                        </a:rPr>
                      </a:br>
                      <a:r>
                        <a:rPr lang="en-US" sz="1400" kern="1200" baseline="0" noProof="0" dirty="0" smtClean="0">
                          <a:solidFill>
                            <a:srgbClr val="003F7D"/>
                          </a:solidFill>
                          <a:latin typeface="+mn-lt"/>
                          <a:ea typeface="+mn-ea"/>
                          <a:cs typeface="+mn-cs"/>
                        </a:rPr>
                        <a:t>please, do not report individual answers.</a:t>
                      </a:r>
                      <a:endParaRPr lang="en-US" sz="1400" kern="1200" noProof="0" dirty="0" smtClean="0">
                        <a:solidFill>
                          <a:srgbClr val="003F7D"/>
                        </a:solidFill>
                        <a:latin typeface="+mn-lt"/>
                        <a:ea typeface="+mn-ea"/>
                        <a:cs typeface="+mn-cs"/>
                      </a:endParaRPr>
                    </a:p>
                  </a:txBody>
                  <a:tcPr marL="83077" marR="83077" marT="90000" marB="90000" horzOverflow="overflow">
                    <a:lnL w="3175"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003F7D"/>
                      </a:solidFill>
                      <a:prstDash val="solid"/>
                      <a:round/>
                      <a:headEnd type="none" w="med" len="med"/>
                      <a:tailEnd type="none" w="med" len="med"/>
                    </a:lnT>
                    <a:lnB w="9525" cap="flat" cmpd="sng" algn="ctr">
                      <a:solidFill>
                        <a:srgbClr val="003F7D"/>
                      </a:solidFill>
                      <a:prstDash val="solid"/>
                      <a:round/>
                      <a:headEnd type="none" w="med" len="med"/>
                      <a:tailEnd type="none" w="med" len="med"/>
                    </a:lnB>
                    <a:lnTlToBr>
                      <a:noFill/>
                    </a:lnTlToBr>
                    <a:lnBlToTr>
                      <a:noFill/>
                    </a:lnBlToTr>
                    <a:noFill/>
                  </a:tcPr>
                </a:tc>
                <a:tc hMerge="1">
                  <a:txBody>
                    <a:bodyPr/>
                    <a:lstStyle/>
                    <a:p>
                      <a:endParaRPr lang="de-DE"/>
                    </a:p>
                  </a:txBody>
                  <a:tcPr/>
                </a:tc>
              </a:tr>
              <a:tr h="408705">
                <a:tc>
                  <a:txBody>
                    <a:bodyPr/>
                    <a:lstStyle/>
                    <a:p>
                      <a:pPr marL="265113" marR="0" lvl="0" indent="-265113"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lang="de-DE" sz="1600" b="1" kern="1200" dirty="0" smtClean="0">
                          <a:solidFill>
                            <a:srgbClr val="003F7D"/>
                          </a:solidFill>
                          <a:latin typeface="+mn-lt"/>
                          <a:ea typeface="+mn-ea"/>
                          <a:cs typeface="+mn-cs"/>
                        </a:rPr>
                        <a:t>Group LL (Long List)</a:t>
                      </a:r>
                    </a:p>
                  </a:txBody>
                  <a:tcPr marL="83077" marR="83077" marT="90000" marB="90000" horzOverflow="overflow">
                    <a:lnL w="3175" cap="flat" cmpd="sng" algn="ctr">
                      <a:solidFill>
                        <a:srgbClr val="FFFFFF"/>
                      </a:solidFill>
                      <a:prstDash val="solid"/>
                      <a:round/>
                      <a:headEnd type="none" w="med" len="med"/>
                      <a:tailEnd type="none" w="med" len="med"/>
                    </a:lnL>
                    <a:lnR w="9525" cap="flat" cmpd="sng" algn="ctr">
                      <a:solidFill>
                        <a:srgbClr val="003F7D"/>
                      </a:solidFill>
                      <a:prstDash val="solid"/>
                      <a:round/>
                      <a:headEnd type="none" w="med" len="med"/>
                      <a:tailEnd type="none" w="med" len="med"/>
                    </a:lnR>
                    <a:lnT w="9525" cap="flat" cmpd="sng" algn="ctr">
                      <a:solidFill>
                        <a:srgbClr val="003F7D"/>
                      </a:solidFill>
                      <a:prstDash val="solid"/>
                      <a:round/>
                      <a:headEnd type="none" w="med" len="med"/>
                      <a:tailEnd type="none" w="med" len="med"/>
                    </a:lnT>
                    <a:lnB w="9525" cap="flat" cmpd="sng" algn="ctr">
                      <a:solidFill>
                        <a:srgbClr val="003F7D"/>
                      </a:solidFill>
                      <a:prstDash val="solid"/>
                      <a:round/>
                      <a:headEnd type="none" w="med" len="med"/>
                      <a:tailEnd type="none" w="med" len="med"/>
                    </a:lnB>
                    <a:lnTlToBr>
                      <a:noFill/>
                    </a:lnTlToBr>
                    <a:lnBlToTr>
                      <a:noFill/>
                    </a:lnBlToTr>
                    <a:noFill/>
                  </a:tcPr>
                </a:tc>
                <a:tc>
                  <a:txBody>
                    <a:bodyPr/>
                    <a:lstStyle/>
                    <a:p>
                      <a:pPr marL="265113" marR="0" lvl="0" indent="-265113"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lang="de-DE" sz="1600" b="1" kern="1200" dirty="0" smtClean="0">
                          <a:solidFill>
                            <a:srgbClr val="003F7D"/>
                          </a:solidFill>
                          <a:latin typeface="+mn-lt"/>
                          <a:ea typeface="+mn-ea"/>
                          <a:cs typeface="+mn-cs"/>
                        </a:rPr>
                        <a:t>Group SL (Short List)</a:t>
                      </a:r>
                    </a:p>
                  </a:txBody>
                  <a:tcPr marL="83077" marR="83077" marT="90000" marB="90000" horzOverflow="overflow">
                    <a:lnL w="9525" cap="flat" cmpd="sng" algn="ctr">
                      <a:solidFill>
                        <a:srgbClr val="003F7D"/>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003F7D"/>
                      </a:solidFill>
                      <a:prstDash val="solid"/>
                      <a:round/>
                      <a:headEnd type="none" w="med" len="med"/>
                      <a:tailEnd type="none" w="med" len="med"/>
                    </a:lnT>
                    <a:lnB w="9525" cap="flat" cmpd="sng" algn="ctr">
                      <a:solidFill>
                        <a:srgbClr val="003F7D"/>
                      </a:solidFill>
                      <a:prstDash val="solid"/>
                      <a:round/>
                      <a:headEnd type="none" w="med" len="med"/>
                      <a:tailEnd type="none" w="med" len="med"/>
                    </a:lnB>
                  </a:tcPr>
                </a:tc>
              </a:tr>
              <a:tr h="1099406">
                <a:tc>
                  <a:txBody>
                    <a:bodyPr/>
                    <a:lstStyle/>
                    <a:p>
                      <a:pPr marL="623888" marR="0" lvl="0" indent="-449263"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defRPr/>
                      </a:pPr>
                      <a:r>
                        <a:rPr lang="en-US" sz="1500" kern="1200" noProof="0" dirty="0" smtClean="0">
                          <a:solidFill>
                            <a:srgbClr val="003F7D"/>
                          </a:solidFill>
                          <a:latin typeface="+mn-lt"/>
                          <a:ea typeface="+mn-ea"/>
                          <a:cs typeface="+mn-cs"/>
                        </a:rPr>
                        <a:t>C2: 	How much do you pay per month for your apartment or house?</a:t>
                      </a:r>
                    </a:p>
                    <a:p>
                      <a:pPr marL="623888" marR="0" lvl="0" indent="-449263"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defRPr/>
                      </a:pPr>
                      <a:r>
                        <a:rPr lang="en-US" sz="1500" kern="1200" noProof="0" dirty="0" smtClean="0">
                          <a:solidFill>
                            <a:srgbClr val="D04500"/>
                          </a:solidFill>
                          <a:latin typeface="+mn-lt"/>
                          <a:ea typeface="+mn-ea"/>
                          <a:cs typeface="+mn-cs"/>
                        </a:rPr>
                        <a:t>S2:  	How high are your usual earnings per month engaging in undeclared work?</a:t>
                      </a:r>
                    </a:p>
                  </a:txBody>
                  <a:tcPr marL="83077" marR="83077" marT="90000" marB="90000" horzOverflow="overflow">
                    <a:lnL w="3175" cap="flat" cmpd="sng" algn="ctr">
                      <a:solidFill>
                        <a:srgbClr val="FFFFFF"/>
                      </a:solidFill>
                      <a:prstDash val="solid"/>
                      <a:round/>
                      <a:headEnd type="none" w="med" len="med"/>
                      <a:tailEnd type="none" w="med" len="med"/>
                    </a:lnL>
                    <a:lnR w="9525" cap="flat" cmpd="sng" algn="ctr">
                      <a:solidFill>
                        <a:srgbClr val="003F7D"/>
                      </a:solidFill>
                      <a:prstDash val="solid"/>
                      <a:round/>
                      <a:headEnd type="none" w="med" len="med"/>
                      <a:tailEnd type="none" w="med" len="med"/>
                    </a:lnR>
                    <a:lnT w="9525" cap="flat" cmpd="sng" algn="ctr">
                      <a:solidFill>
                        <a:srgbClr val="003F7D"/>
                      </a:solidFill>
                      <a:prstDash val="solid"/>
                      <a:round/>
                      <a:headEnd type="none" w="med" len="med"/>
                      <a:tailEnd type="none" w="med" len="med"/>
                    </a:lnT>
                    <a:lnB w="9525" cap="flat" cmpd="sng" algn="ctr">
                      <a:solidFill>
                        <a:srgbClr val="003F7D"/>
                      </a:solidFill>
                      <a:prstDash val="solid"/>
                      <a:round/>
                      <a:headEnd type="none" w="med" len="med"/>
                      <a:tailEnd type="none" w="med" len="med"/>
                    </a:lnB>
                    <a:lnTlToBr>
                      <a:noFill/>
                    </a:lnTlToBr>
                    <a:lnBlToTr>
                      <a:noFill/>
                    </a:lnBlToTr>
                    <a:noFill/>
                  </a:tcPr>
                </a:tc>
                <a:tc>
                  <a:txBody>
                    <a:bodyPr/>
                    <a:lstStyle/>
                    <a:p>
                      <a:pPr marL="623888" marR="0" lvl="0" indent="-449263"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defRPr/>
                      </a:pPr>
                      <a:r>
                        <a:rPr lang="en-US" sz="1500" kern="1200" noProof="0" dirty="0" smtClean="0">
                          <a:solidFill>
                            <a:srgbClr val="003F7D"/>
                          </a:solidFill>
                          <a:latin typeface="+mn-lt"/>
                          <a:ea typeface="+mn-ea"/>
                          <a:cs typeface="+mn-cs"/>
                        </a:rPr>
                        <a:t>C2: 	How much do you pay per month for your apartment or house?</a:t>
                      </a:r>
                    </a:p>
                  </a:txBody>
                  <a:tcPr marL="83077" marR="83077" marT="90000" marB="90000" horzOverflow="overflow">
                    <a:lnL w="9525" cap="flat" cmpd="sng" algn="ctr">
                      <a:solidFill>
                        <a:srgbClr val="003F7D"/>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003F7D"/>
                      </a:solidFill>
                      <a:prstDash val="solid"/>
                      <a:round/>
                      <a:headEnd type="none" w="med" len="med"/>
                      <a:tailEnd type="none" w="med" len="med"/>
                    </a:lnT>
                    <a:lnB w="9525" cap="flat" cmpd="sng" algn="ctr">
                      <a:solidFill>
                        <a:srgbClr val="003F7D"/>
                      </a:solidFill>
                      <a:prstDash val="solid"/>
                      <a:round/>
                      <a:headEnd type="none" w="med" len="med"/>
                      <a:tailEnd type="none" w="med" len="med"/>
                    </a:lnB>
                  </a:tcPr>
                </a:tc>
              </a:tr>
              <a:tr h="614446">
                <a:tc gridSpan="2">
                  <a:txBody>
                    <a:bodyPr/>
                    <a:lstStyle/>
                    <a:p>
                      <a:pPr marL="1588"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defRPr/>
                      </a:pPr>
                      <a:r>
                        <a:rPr lang="en-US" sz="1500" kern="1200" noProof="0" dirty="0" smtClean="0">
                          <a:solidFill>
                            <a:srgbClr val="003F7D"/>
                          </a:solidFill>
                          <a:latin typeface="+mn-lt"/>
                          <a:ea typeface="+mn-ea"/>
                          <a:cs typeface="+mn-cs"/>
                        </a:rPr>
                        <a:t>Please sum up the answer to both questions, </a:t>
                      </a:r>
                      <a:br>
                        <a:rPr lang="en-US" sz="1500" kern="1200" noProof="0" dirty="0" smtClean="0">
                          <a:solidFill>
                            <a:srgbClr val="003F7D"/>
                          </a:solidFill>
                          <a:latin typeface="+mn-lt"/>
                          <a:ea typeface="+mn-ea"/>
                          <a:cs typeface="+mn-cs"/>
                        </a:rPr>
                      </a:br>
                      <a:r>
                        <a:rPr lang="en-US" sz="1500" kern="1200" noProof="0" dirty="0" smtClean="0">
                          <a:solidFill>
                            <a:srgbClr val="003F7D"/>
                          </a:solidFill>
                          <a:latin typeface="+mn-lt"/>
                          <a:ea typeface="+mn-ea"/>
                          <a:cs typeface="+mn-cs"/>
                        </a:rPr>
                        <a:t>please, do not report individual answers</a:t>
                      </a:r>
                    </a:p>
                  </a:txBody>
                  <a:tcPr marL="83077" marR="83077" marT="90000" marB="90000" horzOverflow="overflow">
                    <a:lnL w="3175"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003F7D"/>
                      </a:solidFill>
                      <a:prstDash val="solid"/>
                      <a:round/>
                      <a:headEnd type="none" w="med" len="med"/>
                      <a:tailEnd type="none" w="med" len="med"/>
                    </a:lnT>
                    <a:lnB w="9525" cap="flat" cmpd="sng" algn="ctr">
                      <a:solidFill>
                        <a:srgbClr val="003F7D"/>
                      </a:solidFill>
                      <a:prstDash val="solid"/>
                      <a:round/>
                      <a:headEnd type="none" w="med" len="med"/>
                      <a:tailEnd type="none" w="med" len="med"/>
                    </a:lnB>
                    <a:lnTlToBr>
                      <a:noFill/>
                    </a:lnTlToBr>
                    <a:lnBlToTr>
                      <a:noFill/>
                    </a:lnBlToTr>
                    <a:noFill/>
                  </a:tcPr>
                </a:tc>
                <a:tc hMerge="1">
                  <a:txBody>
                    <a:bodyPr/>
                    <a:lstStyle/>
                    <a:p>
                      <a:pPr marL="265113" marR="0" lvl="0" indent="-265113"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lang="de-DE" sz="1600" kern="1200" dirty="0" smtClean="0">
                        <a:solidFill>
                          <a:srgbClr val="003F7D"/>
                        </a:solidFill>
                        <a:latin typeface="+mn-lt"/>
                        <a:ea typeface="+mn-ea"/>
                        <a:cs typeface="+mn-cs"/>
                      </a:endParaRPr>
                    </a:p>
                  </a:txBody>
                  <a:tcPr marL="108000" marR="108000" marT="108000" marB="108000" horzOverflow="overflow">
                    <a:lnL w="3175" cap="flat" cmpd="sng" algn="ctr">
                      <a:solidFill>
                        <a:srgbClr val="000080"/>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864152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vorlage">
  <a:themeElements>
    <a:clrScheme name="IAB-Powerpointfolien">
      <a:dk1>
        <a:srgbClr val="000000"/>
      </a:dk1>
      <a:lt1>
        <a:srgbClr val="FFFFFF"/>
      </a:lt1>
      <a:dk2>
        <a:srgbClr val="000000"/>
      </a:dk2>
      <a:lt2>
        <a:srgbClr val="808080"/>
      </a:lt2>
      <a:accent1>
        <a:srgbClr val="647AA9"/>
      </a:accent1>
      <a:accent2>
        <a:srgbClr val="003F7D"/>
      </a:accent2>
      <a:accent3>
        <a:srgbClr val="FDC843"/>
      </a:accent3>
      <a:accent4>
        <a:srgbClr val="CACEE1"/>
      </a:accent4>
      <a:accent5>
        <a:srgbClr val="FFE4AA"/>
      </a:accent5>
      <a:accent6>
        <a:srgbClr val="CACEE1"/>
      </a:accent6>
      <a:hlink>
        <a:srgbClr val="003F7D"/>
      </a:hlink>
      <a:folHlink>
        <a:srgbClr val="647AA9"/>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1981</Words>
  <Application>Microsoft Office PowerPoint</Application>
  <PresentationFormat>Bildschirmpräsentation (4:3)</PresentationFormat>
  <Paragraphs>276</Paragraphs>
  <Slides>24</Slides>
  <Notes>10</Notes>
  <HiddenSlides>0</HiddenSlides>
  <MMClips>0</MMClips>
  <ScaleCrop>false</ScaleCrop>
  <HeadingPairs>
    <vt:vector size="8" baseType="variant">
      <vt:variant>
        <vt:lpstr>Verwendete Schriftarten</vt:lpstr>
      </vt:variant>
      <vt:variant>
        <vt:i4>9</vt:i4>
      </vt:variant>
      <vt:variant>
        <vt:lpstr>Design</vt:lpstr>
      </vt:variant>
      <vt:variant>
        <vt:i4>1</vt:i4>
      </vt:variant>
      <vt:variant>
        <vt:lpstr>Eingebettete OLE-Server</vt:lpstr>
      </vt:variant>
      <vt:variant>
        <vt:i4>1</vt:i4>
      </vt:variant>
      <vt:variant>
        <vt:lpstr>Folientitel</vt:lpstr>
      </vt:variant>
      <vt:variant>
        <vt:i4>24</vt:i4>
      </vt:variant>
    </vt:vector>
  </HeadingPairs>
  <TitlesOfParts>
    <vt:vector size="35" baseType="lpstr">
      <vt:lpstr>Arial</vt:lpstr>
      <vt:lpstr>Wingdings</vt:lpstr>
      <vt:lpstr>Agfa Rotis Sans Serif ExBd</vt:lpstr>
      <vt:lpstr>Courier New</vt:lpstr>
      <vt:lpstr>Cambria Math</vt:lpstr>
      <vt:lpstr>Calibri</vt:lpstr>
      <vt:lpstr>Times New Roman</vt:lpstr>
      <vt:lpstr>Agfa Rotis Sans Serif</vt:lpstr>
      <vt:lpstr>Courier</vt:lpstr>
      <vt:lpstr>Standardvorlage</vt:lpstr>
      <vt:lpstr>Formel</vt:lpstr>
      <vt:lpstr>Item Sum: A New Technique for Asking Quantitative Sensitive Questions</vt:lpstr>
      <vt:lpstr>Asking Sensitive Questions in Surveys</vt:lpstr>
      <vt:lpstr>Techniques for Asking Sensitive Questions</vt:lpstr>
      <vt:lpstr>The Item Count Technique</vt:lpstr>
      <vt:lpstr>The Item Sum Technique: Basic Idea</vt:lpstr>
      <vt:lpstr>The Item Sum Technique: Estimators</vt:lpstr>
      <vt:lpstr>Application: Measurement of Undeclared Work</vt:lpstr>
      <vt:lpstr>Our Study (Design)</vt:lpstr>
      <vt:lpstr>Implementation of the IST</vt:lpstr>
      <vt:lpstr>Item Sum: Mean Estimates (isreg: Jann 2013)</vt:lpstr>
      <vt:lpstr>Item Sum: Mean Estimates (isreg: Jann 2013)</vt:lpstr>
      <vt:lpstr>Item Sum: Mean Estimates (isreg: Jann 2013)</vt:lpstr>
      <vt:lpstr>An extension: Item Sum Regression Models (isreg: Jann 2013)</vt:lpstr>
      <vt:lpstr>Some issues around privacy: panel consent</vt:lpstr>
      <vt:lpstr>Variance vs. privacy</vt:lpstr>
      <vt:lpstr>Summary</vt:lpstr>
      <vt:lpstr>PowerPoint-Präsentation</vt:lpstr>
      <vt:lpstr>References</vt:lpstr>
      <vt:lpstr>References</vt:lpstr>
      <vt:lpstr>PowerPoint-Präsentation</vt:lpstr>
      <vt:lpstr>Estimators: IST</vt:lpstr>
      <vt:lpstr>Estimators: IST cont.</vt:lpstr>
      <vt:lpstr>Estimators: IST cont.</vt:lpstr>
      <vt:lpstr>Estimators: IST cont.</vt:lpstr>
    </vt:vector>
  </TitlesOfParts>
  <Company>Bundesagentur für Arbeit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weidmannc001</dc:creator>
  <cp:lastModifiedBy>Trappmann Mark</cp:lastModifiedBy>
  <cp:revision>222</cp:revision>
  <cp:lastPrinted>2018-09-07T09:46:24Z</cp:lastPrinted>
  <dcterms:created xsi:type="dcterms:W3CDTF">2012-08-01T12:52:51Z</dcterms:created>
  <dcterms:modified xsi:type="dcterms:W3CDTF">2018-09-07T10:57:50Z</dcterms:modified>
</cp:coreProperties>
</file>