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23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9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58555-A7D0-46F0-9CE4-BC56E046B5D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3C4D0-54D9-435D-9B82-26096EF96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3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D540D-D365-4B09-B14A-55B0978307C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A6306-2903-4ABA-B7D8-9D13CFC1D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73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634B716-2D16-496C-82BA-EF17EC32B38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CFF9CB7-E79D-4CEB-8522-97DFF60A5F8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B716-2D16-496C-82BA-EF17EC32B38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CB7-E79D-4CEB-8522-97DFF60A5F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B716-2D16-496C-82BA-EF17EC32B38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CB7-E79D-4CEB-8522-97DFF60A5F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EB70-4A4A-4A5C-AFD9-4618DBA3F872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703C-8CB6-4CB7-9D90-F2C099E1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74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EB70-4A4A-4A5C-AFD9-4618DBA3F872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703C-8CB6-4CB7-9D90-F2C099E1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46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EB70-4A4A-4A5C-AFD9-4618DBA3F872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703C-8CB6-4CB7-9D90-F2C099E1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79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EB70-4A4A-4A5C-AFD9-4618DBA3F872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703C-8CB6-4CB7-9D90-F2C099E1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72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EB70-4A4A-4A5C-AFD9-4618DBA3F872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703C-8CB6-4CB7-9D90-F2C099E1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66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EB70-4A4A-4A5C-AFD9-4618DBA3F872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703C-8CB6-4CB7-9D90-F2C099E1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98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EB70-4A4A-4A5C-AFD9-4618DBA3F872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703C-8CB6-4CB7-9D90-F2C099E1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56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EB70-4A4A-4A5C-AFD9-4618DBA3F872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703C-8CB6-4CB7-9D90-F2C099E1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7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B716-2D16-496C-82BA-EF17EC32B38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CB7-E79D-4CEB-8522-97DFF60A5F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EB70-4A4A-4A5C-AFD9-4618DBA3F872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703C-8CB6-4CB7-9D90-F2C099E1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13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EB70-4A4A-4A5C-AFD9-4618DBA3F872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703C-8CB6-4CB7-9D90-F2C099E1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62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EB70-4A4A-4A5C-AFD9-4618DBA3F872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703C-8CB6-4CB7-9D90-F2C099E1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1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EB70-4A4A-4A5C-AFD9-4618DBA3F872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A703C-8CB6-4CB7-9D90-F2C099E1058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80288" y="404813"/>
            <a:ext cx="1439862" cy="1079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32656"/>
            <a:ext cx="766149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6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634B716-2D16-496C-82BA-EF17EC32B38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CFF9CB7-E79D-4CEB-8522-97DFF60A5F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B716-2D16-496C-82BA-EF17EC32B38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CB7-E79D-4CEB-8522-97DFF60A5F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B716-2D16-496C-82BA-EF17EC32B38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CB7-E79D-4CEB-8522-97DFF60A5F8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B716-2D16-496C-82BA-EF17EC32B38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CB7-E79D-4CEB-8522-97DFF60A5F8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B716-2D16-496C-82BA-EF17EC32B38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CB7-E79D-4CEB-8522-97DFF60A5F8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B716-2D16-496C-82BA-EF17EC32B38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CB7-E79D-4CEB-8522-97DFF60A5F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B716-2D16-496C-82BA-EF17EC32B38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9CB7-E79D-4CEB-8522-97DFF60A5F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34B716-2D16-496C-82BA-EF17EC32B38E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CFF9CB7-E79D-4CEB-8522-97DFF60A5F8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BEB70-4A4A-4A5C-AFD9-4618DBA3F872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A703C-8CB6-4CB7-9D90-F2C099E10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4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573016"/>
            <a:ext cx="6858000" cy="1303784"/>
          </a:xfrm>
        </p:spPr>
        <p:txBody>
          <a:bodyPr>
            <a:normAutofit fontScale="90000"/>
          </a:bodyPr>
          <a:lstStyle/>
          <a:p>
            <a:r>
              <a:rPr lang="en-GB" sz="3100" b="1" dirty="0"/>
              <a:t>Official statistics as clickbait – the new threat in the post-truth society</a:t>
            </a:r>
            <a:r>
              <a:rPr lang="bg-BG" sz="3100" b="1" dirty="0"/>
              <a:t>?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13176"/>
            <a:ext cx="7097216" cy="792088"/>
          </a:xfrm>
        </p:spPr>
        <p:txBody>
          <a:bodyPr>
            <a:normAutofit fontScale="40000" lnSpcReduction="20000"/>
          </a:bodyPr>
          <a:lstStyle/>
          <a:p>
            <a:r>
              <a:rPr lang="en-US" dirty="0" err="1" smtClean="0"/>
              <a:t>Lyubomira</a:t>
            </a:r>
            <a:r>
              <a:rPr lang="en-US" dirty="0" smtClean="0"/>
              <a:t> Dimitrova</a:t>
            </a:r>
          </a:p>
          <a:p>
            <a:r>
              <a:rPr lang="en-US" dirty="0" smtClean="0"/>
              <a:t>Sofia University </a:t>
            </a:r>
          </a:p>
          <a:p>
            <a:r>
              <a:rPr lang="en-US" dirty="0"/>
              <a:t>Conference of European Statistics Stakeholders </a:t>
            </a:r>
            <a:r>
              <a:rPr lang="en-US" dirty="0" smtClean="0"/>
              <a:t>2018</a:t>
            </a:r>
          </a:p>
          <a:p>
            <a:r>
              <a:rPr lang="en-US" dirty="0" smtClean="0"/>
              <a:t>18-19 October 2018, Bamberg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54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threat is not in the use of fake news but in shaping official data as such</a:t>
            </a:r>
          </a:p>
          <a:p>
            <a:r>
              <a:rPr lang="en-US" dirty="0" smtClean="0"/>
              <a:t>Emotions tend to grab the attention more than raw data</a:t>
            </a:r>
          </a:p>
          <a:p>
            <a:r>
              <a:rPr lang="en-US" dirty="0" smtClean="0"/>
              <a:t>Tackling the problem requires involvement in the data dissemination process</a:t>
            </a:r>
          </a:p>
          <a:p>
            <a:r>
              <a:rPr lang="en-US" dirty="0"/>
              <a:t>I</a:t>
            </a:r>
            <a:r>
              <a:rPr lang="en-US" dirty="0" smtClean="0"/>
              <a:t>f a machine can distinguish the clickbait headline so should the </a:t>
            </a:r>
            <a:r>
              <a:rPr lang="en-US" dirty="0" smtClean="0"/>
              <a:t>consumers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010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728192"/>
          </a:xfrm>
        </p:spPr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395536" y="4941168"/>
            <a:ext cx="68580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756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384144"/>
          </a:xfrm>
        </p:spPr>
        <p:txBody>
          <a:bodyPr/>
          <a:lstStyle/>
          <a:p>
            <a:r>
              <a:rPr lang="en-US" dirty="0" smtClean="0"/>
              <a:t>Threats in the post-truth society</a:t>
            </a:r>
          </a:p>
          <a:p>
            <a:r>
              <a:rPr lang="en-US" dirty="0" smtClean="0"/>
              <a:t>The dataset</a:t>
            </a:r>
          </a:p>
          <a:p>
            <a:r>
              <a:rPr lang="en-US" dirty="0" smtClean="0"/>
              <a:t>The models</a:t>
            </a:r>
          </a:p>
          <a:p>
            <a:r>
              <a:rPr lang="en-US" dirty="0" smtClean="0"/>
              <a:t>Main results</a:t>
            </a:r>
          </a:p>
          <a:p>
            <a:r>
              <a:rPr lang="en-US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29573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threat in the post-truth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384144"/>
          </a:xfrm>
        </p:spPr>
        <p:txBody>
          <a:bodyPr/>
          <a:lstStyle/>
          <a:p>
            <a:r>
              <a:rPr lang="en-US" dirty="0" smtClean="0"/>
              <a:t>How does official data co-exist with fake news in the media?</a:t>
            </a:r>
          </a:p>
          <a:p>
            <a:r>
              <a:rPr lang="en-US" dirty="0" smtClean="0"/>
              <a:t>The media as the main tool for dissemination </a:t>
            </a:r>
          </a:p>
          <a:p>
            <a:r>
              <a:rPr lang="en-US" dirty="0"/>
              <a:t>The “Chinese whispers” </a:t>
            </a:r>
            <a:r>
              <a:rPr lang="en-US" dirty="0" smtClean="0"/>
              <a:t>effect</a:t>
            </a:r>
          </a:p>
          <a:p>
            <a:r>
              <a:rPr lang="en-US" dirty="0" smtClean="0"/>
              <a:t>Challenges for the producers of official data</a:t>
            </a:r>
          </a:p>
          <a:p>
            <a:pPr marL="891540" lvl="2" indent="-342900"/>
            <a:r>
              <a:rPr lang="en-US" dirty="0" smtClean="0"/>
              <a:t>Dramatization of data</a:t>
            </a:r>
          </a:p>
          <a:p>
            <a:pPr marL="891540" lvl="2" indent="-342900"/>
            <a:r>
              <a:rPr lang="en-US" dirty="0" smtClean="0"/>
              <a:t>Pinpointing only the data, which yields at negative economic and social picture</a:t>
            </a:r>
          </a:p>
          <a:p>
            <a:pPr marL="891540" lvl="2" indent="-342900"/>
            <a:r>
              <a:rPr lang="en-US" dirty="0" smtClean="0"/>
              <a:t>General mistrust towards official data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764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Dataset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 rotWithShape="1">
          <a:blip r:embed="rId2"/>
          <a:srcRect l="6270" t="19410" r="34644" b="17258"/>
          <a:stretch/>
        </p:blipFill>
        <p:spPr bwMode="auto">
          <a:xfrm>
            <a:off x="539552" y="1597442"/>
            <a:ext cx="4680520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8104" y="1628800"/>
            <a:ext cx="3312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Headline: “NSI with very sad statistics about the Bulgarians”</a:t>
            </a:r>
          </a:p>
          <a:p>
            <a:r>
              <a:rPr lang="en-US" sz="2400" dirty="0" smtClean="0"/>
              <a:t>Actually: The body text presents the data from the labor survey and it is rather promising (unemployment is decreasing with 1.7%)</a:t>
            </a:r>
          </a:p>
          <a:p>
            <a:r>
              <a:rPr lang="en-US" sz="2400" dirty="0" smtClean="0"/>
              <a:t>Number of reads: 2055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39552" y="5589240"/>
            <a:ext cx="4752528" cy="504056"/>
          </a:xfrm>
        </p:spPr>
        <p:txBody>
          <a:bodyPr/>
          <a:lstStyle/>
          <a:p>
            <a:r>
              <a:rPr lang="en-US" sz="800" dirty="0" smtClean="0"/>
              <a:t>Source: https://www.blitz.bg/ikonomika/nsi-s-mnogo-tzhna-statistika-za-blgarite_news536519.html, last viewed on 25.09.2018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9240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Dataset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1628800"/>
            <a:ext cx="331236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Headline: “SCARY STATISTICS! Every third Bulgarian – on the edge to misery! We have been boosted only by 18% for the last 8 years”</a:t>
            </a:r>
          </a:p>
          <a:p>
            <a:r>
              <a:rPr lang="en-US" sz="2000" dirty="0" smtClean="0"/>
              <a:t>Actually: The body text presents data from the statistics on Social Inclusion and Living Conditions and the </a:t>
            </a:r>
            <a:r>
              <a:rPr lang="en-US" sz="2000" dirty="0" smtClean="0"/>
              <a:t>share </a:t>
            </a:r>
            <a:r>
              <a:rPr lang="en-US" sz="2000" dirty="0" smtClean="0"/>
              <a:t>of people living in poverty has dropped by  16% for 6 years</a:t>
            </a:r>
          </a:p>
          <a:p>
            <a:r>
              <a:rPr lang="en-US" sz="2000" dirty="0" smtClean="0"/>
              <a:t>Number of reads: 7205</a:t>
            </a:r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39552" y="6093296"/>
            <a:ext cx="4752528" cy="360040"/>
          </a:xfrm>
        </p:spPr>
        <p:txBody>
          <a:bodyPr/>
          <a:lstStyle/>
          <a:p>
            <a:pPr algn="just"/>
            <a:r>
              <a:rPr lang="en-US" sz="800" dirty="0" err="1" smtClean="0"/>
              <a:t>Source:</a:t>
            </a:r>
            <a:r>
              <a:rPr lang="en-US" sz="500" dirty="0" err="1" smtClean="0"/>
              <a:t>https</a:t>
            </a:r>
            <a:r>
              <a:rPr lang="en-US" sz="500" dirty="0"/>
              <a:t>://pik.bg/%D1%81%D1%82%D1%80%D0%B0%D1%88%D0%BD%D0%B0-%D1%81%D1%82%D0%B0%D1%82%D0%B8%D1%81%D1%82%D0%B8%D0%BA%D0%B0-%D0%B2%D1%81%D0%B5%D0%BA%D0%B8-%D1%82%D1%80%D0%B5%D1%82%D0%B8-%D0%B1%D1%8A%D0%BB%D0%B3%D0%B0%D1%80%D0%B8%D0%BD---%D0%BD%D0%B0-%D0%BF%D1%80%D0%B0%D0%B3%D0%B0-%D0%BD%D0%B0-%D0%BC%D0%B8%D0%B7%D0%B5%D1%80%D0%B8%D1%8F%D1%82%D0%B0-%D0%B7%D0%B0-8-%D0%B3%D0%BE%D0%B4%D0%B8%D0%BD%D0%B8-%D1%81%D0%BC%D0%B5-%D0%B6%D0%B8%D0%B2%D0%BD%D0%B0%D0%BB%D0%B8-%D0%B5%D0%B4-news745201.html</a:t>
            </a:r>
            <a:r>
              <a:rPr lang="en-US" sz="800" dirty="0"/>
              <a:t>, </a:t>
            </a:r>
            <a:r>
              <a:rPr lang="en-US" sz="800" dirty="0" smtClean="0"/>
              <a:t>last viewed on 25.09.2018</a:t>
            </a:r>
            <a:endParaRPr lang="en-US" sz="800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1"/>
          </p:nvPr>
        </p:nvPicPr>
        <p:blipFill rotWithShape="1">
          <a:blip r:embed="rId2"/>
          <a:srcRect l="15622" t="13318" r="36769" b="15982"/>
          <a:stretch/>
        </p:blipFill>
        <p:spPr bwMode="auto">
          <a:xfrm>
            <a:off x="467544" y="1124744"/>
            <a:ext cx="4432844" cy="4937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420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4864"/>
            <a:ext cx="8147248" cy="3960440"/>
          </a:xfrm>
        </p:spPr>
        <p:txBody>
          <a:bodyPr/>
          <a:lstStyle/>
          <a:p>
            <a:r>
              <a:rPr lang="en-US" dirty="0" smtClean="0"/>
              <a:t>1175 headlines from 21 news websites from 2017</a:t>
            </a:r>
          </a:p>
          <a:p>
            <a:r>
              <a:rPr lang="en-US" dirty="0" smtClean="0"/>
              <a:t>945 non-</a:t>
            </a:r>
            <a:r>
              <a:rPr lang="en-US" dirty="0" err="1" smtClean="0"/>
              <a:t>clickbaits</a:t>
            </a:r>
            <a:endParaRPr lang="en-US" dirty="0" smtClean="0"/>
          </a:p>
          <a:p>
            <a:r>
              <a:rPr lang="en-US" dirty="0" smtClean="0"/>
              <a:t>230 </a:t>
            </a:r>
            <a:r>
              <a:rPr lang="en-US" dirty="0" err="1" smtClean="0"/>
              <a:t>clickbaits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160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4864"/>
            <a:ext cx="8147248" cy="396044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Developing two bag-of-words models with words as features and with parts of speech as features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Handling the unbalanced dataset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Using SVM classifier in </a:t>
            </a:r>
            <a:r>
              <a:rPr lang="en-US" dirty="0" smtClean="0"/>
              <a:t>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84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results – words as features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19276102"/>
              </p:ext>
            </p:extLst>
          </p:nvPr>
        </p:nvGraphicFramePr>
        <p:xfrm>
          <a:off x="457200" y="2205038"/>
          <a:ext cx="8147050" cy="3384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4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94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94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94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94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07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A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6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Precision</a:t>
                      </a:r>
                      <a:endParaRPr kumimoji="0" lang="en-US" sz="1600" b="1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Recall</a:t>
                      </a:r>
                      <a:endParaRPr kumimoji="0" lang="en-US" sz="1600" b="1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F1</a:t>
                      </a:r>
                      <a:endParaRPr kumimoji="0" lang="en-US" sz="1600" b="1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AUC</a:t>
                      </a:r>
                      <a:endParaRPr kumimoji="0" lang="en-US" sz="1600" b="1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endParaRPr kumimoji="0" lang="en-GB" sz="1600" b="1" kern="1200" dirty="0" smtClean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endParaRPr kumimoji="0" lang="en-GB" sz="1600" b="1" kern="1200" dirty="0" smtClean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600" b="1" kern="1200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Clickbait</a:t>
                      </a:r>
                      <a:endParaRPr kumimoji="0" lang="en-US" sz="1600" b="1" kern="12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0.33</a:t>
                      </a:r>
                      <a:endParaRPr kumimoji="0" lang="en-US" sz="1600" b="1" kern="12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0.63</a:t>
                      </a:r>
                      <a:endParaRPr kumimoji="0" lang="en-US" sz="1600" b="1" kern="12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0.43</a:t>
                      </a:r>
                      <a:endParaRPr kumimoji="0" lang="en-US" sz="1600" b="1" kern="12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0.66</a:t>
                      </a:r>
                      <a:endParaRPr kumimoji="0" lang="en-US" sz="1600" b="1" kern="12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0203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endParaRPr kumimoji="0" lang="en-GB" sz="1600" b="1" kern="1200" dirty="0" smtClean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endParaRPr kumimoji="0" lang="en-GB" sz="1600" b="1" kern="1200" dirty="0" smtClean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endParaRPr kumimoji="0" lang="en-GB" sz="1600" b="1" kern="1200" dirty="0" smtClean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600" b="1" kern="1200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Non- </a:t>
                      </a:r>
                      <a:r>
                        <a:rPr kumimoji="0" lang="en-GB" sz="1600" b="1" kern="1200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clickbait</a:t>
                      </a:r>
                      <a:endParaRPr kumimoji="0" lang="en-US" sz="1600" b="1" kern="12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600" b="1" kern="120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0.88</a:t>
                      </a:r>
                      <a:endParaRPr kumimoji="0" lang="en-US" sz="1600" b="1" kern="120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0.68</a:t>
                      </a:r>
                      <a:endParaRPr kumimoji="0" lang="en-US" sz="1600" b="1" kern="12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0.77</a:t>
                      </a:r>
                      <a:endParaRPr kumimoji="0" lang="en-US" sz="1600" b="1" kern="12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0.66</a:t>
                      </a:r>
                      <a:endParaRPr kumimoji="0" lang="en-US" sz="1600" b="1" kern="12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59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results – parts of speech as features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83948994"/>
              </p:ext>
            </p:extLst>
          </p:nvPr>
        </p:nvGraphicFramePr>
        <p:xfrm>
          <a:off x="457200" y="2205038"/>
          <a:ext cx="8147050" cy="3384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4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94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94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94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94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07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A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6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Precision</a:t>
                      </a:r>
                      <a:endParaRPr kumimoji="0" lang="en-US" sz="1600" b="1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Recall</a:t>
                      </a:r>
                      <a:endParaRPr kumimoji="0" lang="en-US" sz="1600" b="1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F1</a:t>
                      </a:r>
                      <a:endParaRPr kumimoji="0" lang="en-US" sz="1600" b="1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AUC</a:t>
                      </a:r>
                      <a:endParaRPr kumimoji="0" lang="en-US" sz="1600" b="1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endParaRPr kumimoji="0" lang="en-GB" sz="1600" b="1" kern="1200" dirty="0" smtClean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600" b="1" kern="1200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Clickbait</a:t>
                      </a:r>
                      <a:endParaRPr kumimoji="0" lang="en-US" sz="1600" b="1" kern="12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0.96</a:t>
                      </a:r>
                      <a:endParaRPr kumimoji="0" lang="en-US" sz="1600" b="1" kern="12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0.52</a:t>
                      </a:r>
                      <a:endParaRPr kumimoji="0" lang="en-US" sz="1600" b="1" kern="12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600" b="1" kern="120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0.68</a:t>
                      </a:r>
                      <a:endParaRPr kumimoji="0" lang="en-US" sz="1600" b="1" kern="120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600" b="1" kern="120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0.76</a:t>
                      </a:r>
                      <a:endParaRPr kumimoji="0" lang="en-US" sz="1600" b="1" kern="120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0203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endParaRPr kumimoji="0" lang="en-GB" sz="1600" b="1" kern="1200" dirty="0" smtClean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endParaRPr kumimoji="0" lang="en-GB" sz="1600" b="1" kern="1200" dirty="0" smtClean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600" b="1" kern="1200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Non- </a:t>
                      </a:r>
                      <a:r>
                        <a:rPr kumimoji="0" lang="en-GB" sz="1600" b="1" kern="1200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clickbait</a:t>
                      </a:r>
                      <a:endParaRPr kumimoji="0" lang="en-US" sz="1600" b="1" kern="12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600" b="1" kern="120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0.89</a:t>
                      </a:r>
                      <a:endParaRPr kumimoji="0" lang="en-US" sz="1600" b="1" kern="120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0.99</a:t>
                      </a:r>
                      <a:endParaRPr kumimoji="0" lang="en-US" sz="1600" b="1" kern="12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0.94</a:t>
                      </a:r>
                      <a:endParaRPr kumimoji="0" lang="en-US" sz="1600" b="1" kern="12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GB" sz="1600" b="1" kern="1200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0.76</a:t>
                      </a:r>
                      <a:endParaRPr kumimoji="0" lang="en-US" sz="1600" b="1" kern="12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61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104</TotalTime>
  <Words>401</Words>
  <Application>Microsoft Office PowerPoint</Application>
  <PresentationFormat>On-screen Show (4:3)</PresentationFormat>
  <Paragraphs>88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Origin</vt:lpstr>
      <vt:lpstr>Custom Design</vt:lpstr>
      <vt:lpstr>Official statistics as clickbait – the new threat in the post-truth society? </vt:lpstr>
      <vt:lpstr>Outline</vt:lpstr>
      <vt:lpstr>The threat in the post-truth society</vt:lpstr>
      <vt:lpstr>The Dataset</vt:lpstr>
      <vt:lpstr>The Dataset</vt:lpstr>
      <vt:lpstr>The Dataset</vt:lpstr>
      <vt:lpstr>The models</vt:lpstr>
      <vt:lpstr>Main results – words as features</vt:lpstr>
      <vt:lpstr>Main results – parts of speech as features</vt:lpstr>
      <vt:lpstr>Conclusion</vt:lpstr>
      <vt:lpstr>Thank you for your attention!</vt:lpstr>
    </vt:vector>
  </TitlesOfParts>
  <Company>NSI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Lyubomira Stoilova</dc:creator>
  <cp:lastModifiedBy>Lyubomira Stoilova</cp:lastModifiedBy>
  <cp:revision>12</cp:revision>
  <dcterms:created xsi:type="dcterms:W3CDTF">2018-09-25T12:17:37Z</dcterms:created>
  <dcterms:modified xsi:type="dcterms:W3CDTF">2018-09-27T06:11:12Z</dcterms:modified>
</cp:coreProperties>
</file>