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5"/>
  </p:sldMasterIdLst>
  <p:notesMasterIdLst>
    <p:notesMasterId r:id="rId13"/>
  </p:notesMasterIdLst>
  <p:sldIdLst>
    <p:sldId id="315" r:id="rId6"/>
    <p:sldId id="309" r:id="rId7"/>
    <p:sldId id="332" r:id="rId8"/>
    <p:sldId id="331" r:id="rId9"/>
    <p:sldId id="330" r:id="rId10"/>
    <p:sldId id="325" r:id="rId11"/>
    <p:sldId id="328" r:id="rId12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7401">
          <p15:clr>
            <a:srgbClr val="A4A3A4"/>
          </p15:clr>
        </p15:guide>
        <p15:guide id="2" orient="horz" pos="417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7C7E"/>
    <a:srgbClr val="932338"/>
    <a:srgbClr val="CC2A2A"/>
    <a:srgbClr val="6364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ile medio 2 - Color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Stile chiaro 2 - Color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Stile chiaro 2 - Color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17292A2E-F333-43FB-9621-5CBBE7FDCDCB}" styleName="Stile chiaro 2 - Colore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10A1B5D5-9B99-4C35-A422-299274C87663}" styleName="Stile medio 1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034E78-7F5D-4C2E-B375-FC64B27BC917}" styleName="Stile scuro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34" autoAdjust="0"/>
    <p:restoredTop sz="84045" autoAdjust="0"/>
  </p:normalViewPr>
  <p:slideViewPr>
    <p:cSldViewPr snapToGrid="0" showGuides="1">
      <p:cViewPr varScale="1">
        <p:scale>
          <a:sx n="72" d="100"/>
          <a:sy n="72" d="100"/>
        </p:scale>
        <p:origin x="1104" y="58"/>
      </p:cViewPr>
      <p:guideLst>
        <p:guide pos="7401"/>
        <p:guide orient="horz" pos="417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54000" cy="54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5F835E2-227D-43BA-B3A5-E9E433264387}" type="datetimeFigureOut">
              <a:rPr lang="en-US"/>
              <a:pPr>
                <a:defRPr/>
              </a:pPr>
              <a:t>2/19/2021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5F5882C-B867-4FE7-97C9-87FBF93DC802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pert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71070" y="2621956"/>
            <a:ext cx="9818337" cy="2782819"/>
          </a:xfrm>
          <a:effectLst/>
        </p:spPr>
        <p:txBody>
          <a:bodyPr lIns="0" tIns="0" rIns="0" bIns="0" anchor="ctr">
            <a:normAutofit/>
          </a:bodyPr>
          <a:lstStyle>
            <a:lvl1pPr>
              <a:lnSpc>
                <a:spcPts val="3600"/>
              </a:lnSpc>
              <a:defRPr sz="3400" b="0" cap="none">
                <a:solidFill>
                  <a:srgbClr val="C00000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it-IT" dirty="0"/>
              <a:t>FARE CLIC PER MODIFICARE LO STILE DEL TITOLO DELLO SCHEMA FARE CLIC PER MODIFICARE LO STILE DEL TITOLO DELLO SCHEMA</a:t>
            </a:r>
            <a:endParaRPr lang="en-US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384E50FF-EF10-4A0E-8686-237E66B249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9184" y="6495314"/>
            <a:ext cx="7481115" cy="179536"/>
          </a:xfrm>
        </p:spPr>
        <p:txBody>
          <a:bodyPr wrap="square" lIns="0" tIns="0" rIns="0" bIns="0">
            <a:spAutoFit/>
          </a:bodyPr>
          <a:lstStyle>
            <a:lvl1pPr marL="0" indent="0">
              <a:lnSpc>
                <a:spcPts val="1400"/>
              </a:lnSpc>
              <a:spcAft>
                <a:spcPts val="200"/>
              </a:spcAft>
              <a:buNone/>
              <a:defRPr sz="11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771492F8-659D-4E4C-A49D-B7C567539112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469185" y="1287956"/>
            <a:ext cx="3689746" cy="21600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1500"/>
              </a:lnSpc>
              <a:spcAft>
                <a:spcPts val="600"/>
              </a:spcAft>
              <a:buNone/>
              <a:defRPr lang="it-IT" sz="1200" dirty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384E50FF-EF10-4A0E-8686-237E66B249CE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469184" y="1522956"/>
            <a:ext cx="3689747" cy="1080000"/>
          </a:xfrm>
        </p:spPr>
        <p:txBody>
          <a:bodyPr lIns="0" tIns="0" rIns="0" bIns="0" anchor="t" anchorCtr="0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2000" b="0">
                <a:solidFill>
                  <a:srgbClr val="636462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/>
              <a:t>MODIFICA GLI STILI DEL TESTO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384E50FF-EF10-4A0E-8686-237E66B249CE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469184" y="6297672"/>
            <a:ext cx="7481115" cy="188513"/>
          </a:xfrm>
        </p:spPr>
        <p:txBody>
          <a:bodyPr wrap="square" lIns="0" tIns="0" rIns="0" bIns="0">
            <a:spAutoFit/>
          </a:bodyPr>
          <a:lstStyle>
            <a:lvl1pPr marL="0" indent="0">
              <a:lnSpc>
                <a:spcPts val="1400"/>
              </a:lnSpc>
              <a:spcAft>
                <a:spcPts val="200"/>
              </a:spcAft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12" name="Rectangle 8">
            <a:extLst>
              <a:ext uri="{FF2B5EF4-FFF2-40B4-BE49-F238E27FC236}">
                <a16:creationId xmlns:a16="http://schemas.microsoft.com/office/drawing/2014/main" id="{A8FC9CB7-7D84-419A-988C-7B8817E18EDB}"/>
              </a:ext>
            </a:extLst>
          </p:cNvPr>
          <p:cNvSpPr/>
          <p:nvPr userDrawn="1"/>
        </p:nvSpPr>
        <p:spPr>
          <a:xfrm>
            <a:off x="463550" y="0"/>
            <a:ext cx="3708400" cy="1089025"/>
          </a:xfrm>
          <a:prstGeom prst="rect">
            <a:avLst/>
          </a:prstGeom>
          <a:solidFill>
            <a:srgbClr val="94263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Rectangle 10">
            <a:extLst>
              <a:ext uri="{FF2B5EF4-FFF2-40B4-BE49-F238E27FC236}">
                <a16:creationId xmlns:a16="http://schemas.microsoft.com/office/drawing/2014/main" id="{F57BA760-D00A-4F5B-B978-07F3F810367F}"/>
              </a:ext>
            </a:extLst>
          </p:cNvPr>
          <p:cNvSpPr/>
          <p:nvPr userDrawn="1"/>
        </p:nvSpPr>
        <p:spPr>
          <a:xfrm>
            <a:off x="4251325" y="0"/>
            <a:ext cx="3706813" cy="1089025"/>
          </a:xfrm>
          <a:prstGeom prst="rect">
            <a:avLst/>
          </a:prstGeom>
          <a:solidFill>
            <a:srgbClr val="CC2A2A">
              <a:alpha val="98824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617FA033-79E9-4921-B88E-03D9DAACCE5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50841" y="637832"/>
            <a:ext cx="2700000" cy="461927"/>
          </a:xfrm>
          <a:prstGeom prst="rect">
            <a:avLst/>
          </a:prstGeom>
        </p:spPr>
      </p:pic>
      <p:sp>
        <p:nvSpPr>
          <p:cNvPr id="16" name="Rectangle 9">
            <a:extLst>
              <a:ext uri="{FF2B5EF4-FFF2-40B4-BE49-F238E27FC236}">
                <a16:creationId xmlns:a16="http://schemas.microsoft.com/office/drawing/2014/main" id="{821E4C3A-67D5-4B9E-B373-7B560EA0839E}"/>
              </a:ext>
            </a:extLst>
          </p:cNvPr>
          <p:cNvSpPr/>
          <p:nvPr userDrawn="1"/>
        </p:nvSpPr>
        <p:spPr>
          <a:xfrm>
            <a:off x="8037513" y="0"/>
            <a:ext cx="3708400" cy="72000"/>
          </a:xfrm>
          <a:prstGeom prst="rect">
            <a:avLst/>
          </a:prstGeom>
          <a:solidFill>
            <a:srgbClr val="7B7C7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559982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81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e immagini affianc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>
            <a:extLst>
              <a:ext uri="{FF2B5EF4-FFF2-40B4-BE49-F238E27FC236}">
                <a16:creationId xmlns:a16="http://schemas.microsoft.com/office/drawing/2014/main" id="{C2F57ACB-1A9A-42A2-B0B9-3C24FCCE916F}"/>
              </a:ext>
            </a:extLst>
          </p:cNvPr>
          <p:cNvSpPr/>
          <p:nvPr userDrawn="1"/>
        </p:nvSpPr>
        <p:spPr>
          <a:xfrm>
            <a:off x="471488" y="1571124"/>
            <a:ext cx="5472112" cy="4392000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A0C542E8-A419-4B8E-8AE4-1D0DC75ADF26}"/>
              </a:ext>
            </a:extLst>
          </p:cNvPr>
          <p:cNvSpPr>
            <a:spLocks noGrp="1"/>
          </p:cNvSpPr>
          <p:nvPr>
            <p:ph type="body" sz="half" idx="12" hasCustomPrompt="1"/>
          </p:nvPr>
        </p:nvSpPr>
        <p:spPr>
          <a:xfrm>
            <a:off x="562922" y="1691683"/>
            <a:ext cx="5304733" cy="387373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400">
                <a:solidFill>
                  <a:srgbClr val="CC2A2A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22" name="Content Placeholder 3">
            <a:extLst>
              <a:ext uri="{FF2B5EF4-FFF2-40B4-BE49-F238E27FC236}">
                <a16:creationId xmlns:a16="http://schemas.microsoft.com/office/drawing/2014/main" id="{3F3446B5-6360-4947-B444-A1DBFD655274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562922" y="2172243"/>
            <a:ext cx="5304733" cy="366873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24000" indent="0">
              <a:buFontTx/>
              <a:buNone/>
              <a:defRPr/>
            </a:lvl2pPr>
            <a:lvl3pPr marL="630000" indent="0">
              <a:buFontTx/>
              <a:buNone/>
              <a:defRPr/>
            </a:lvl3pPr>
            <a:lvl4pPr marL="1008000" indent="0">
              <a:buFontTx/>
              <a:buNone/>
              <a:defRPr/>
            </a:lvl4pPr>
            <a:lvl5pPr marL="1368000" indent="0">
              <a:buFontTx/>
              <a:buNone/>
              <a:defRPr/>
            </a:lvl5pPr>
          </a:lstStyle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endParaRPr lang="en-US" dirty="0"/>
          </a:p>
        </p:txBody>
      </p:sp>
      <p:sp>
        <p:nvSpPr>
          <p:cNvPr id="20" name="Rectangle 8">
            <a:extLst>
              <a:ext uri="{FF2B5EF4-FFF2-40B4-BE49-F238E27FC236}">
                <a16:creationId xmlns:a16="http://schemas.microsoft.com/office/drawing/2014/main" id="{D17306DB-EF2B-46DB-BE4C-67BA4581EC8A}"/>
              </a:ext>
            </a:extLst>
          </p:cNvPr>
          <p:cNvSpPr/>
          <p:nvPr userDrawn="1"/>
        </p:nvSpPr>
        <p:spPr>
          <a:xfrm>
            <a:off x="463550" y="1017025"/>
            <a:ext cx="3708400" cy="72000"/>
          </a:xfrm>
          <a:prstGeom prst="rect">
            <a:avLst/>
          </a:prstGeom>
          <a:solidFill>
            <a:srgbClr val="94263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Rectangle 10">
            <a:extLst>
              <a:ext uri="{FF2B5EF4-FFF2-40B4-BE49-F238E27FC236}">
                <a16:creationId xmlns:a16="http://schemas.microsoft.com/office/drawing/2014/main" id="{27663729-5A18-460D-BCC5-1C121255BEC2}"/>
              </a:ext>
            </a:extLst>
          </p:cNvPr>
          <p:cNvSpPr/>
          <p:nvPr userDrawn="1"/>
        </p:nvSpPr>
        <p:spPr>
          <a:xfrm>
            <a:off x="4251325" y="1017025"/>
            <a:ext cx="3706813" cy="72000"/>
          </a:xfrm>
          <a:prstGeom prst="rect">
            <a:avLst/>
          </a:prstGeom>
          <a:solidFill>
            <a:srgbClr val="CC2A2A">
              <a:alpha val="98824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9">
            <a:extLst>
              <a:ext uri="{FF2B5EF4-FFF2-40B4-BE49-F238E27FC236}">
                <a16:creationId xmlns:a16="http://schemas.microsoft.com/office/drawing/2014/main" id="{88AE038F-3265-4340-AFAF-203DBF97366C}"/>
              </a:ext>
            </a:extLst>
          </p:cNvPr>
          <p:cNvSpPr/>
          <p:nvPr userDrawn="1"/>
        </p:nvSpPr>
        <p:spPr>
          <a:xfrm>
            <a:off x="8037513" y="1017025"/>
            <a:ext cx="3708400" cy="72000"/>
          </a:xfrm>
          <a:prstGeom prst="rect">
            <a:avLst/>
          </a:prstGeom>
          <a:solidFill>
            <a:srgbClr val="7B7C7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25" name="Immagine 24">
            <a:extLst>
              <a:ext uri="{FF2B5EF4-FFF2-40B4-BE49-F238E27FC236}">
                <a16:creationId xmlns:a16="http://schemas.microsoft.com/office/drawing/2014/main" id="{5203E877-BB68-4C3E-A95D-262A3B3831F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8242" y="6402657"/>
            <a:ext cx="840882" cy="24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Footer Placeholder 4">
            <a:extLst>
              <a:ext uri="{FF2B5EF4-FFF2-40B4-BE49-F238E27FC236}">
                <a16:creationId xmlns:a16="http://schemas.microsoft.com/office/drawing/2014/main" id="{DDB77A0D-9AB4-48A1-82C5-A09A7D4F72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98588" y="6394753"/>
            <a:ext cx="9644444" cy="25996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9" name="Slide Number Placeholder 5">
            <a:extLst>
              <a:ext uri="{FF2B5EF4-FFF2-40B4-BE49-F238E27FC236}">
                <a16:creationId xmlns:a16="http://schemas.microsoft.com/office/drawing/2014/main" id="{ABB3C7F1-D02D-4858-A51B-B1211EF06EF0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323469" y="6405108"/>
            <a:ext cx="5016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8B4153A-D4C5-4CEF-8992-0D8815C829E3}" type="slidenum">
              <a:rPr lang="en-US" smtClean="0"/>
              <a:pPr>
                <a:defRPr/>
              </a:pPr>
              <a:t>‹N°›</a:t>
            </a:fld>
            <a:endParaRPr lang="en-US" dirty="0"/>
          </a:p>
        </p:txBody>
      </p:sp>
      <p:sp>
        <p:nvSpPr>
          <p:cNvPr id="30" name="Rettangolo 29">
            <a:extLst>
              <a:ext uri="{FF2B5EF4-FFF2-40B4-BE49-F238E27FC236}">
                <a16:creationId xmlns:a16="http://schemas.microsoft.com/office/drawing/2014/main" id="{2E11952F-B65E-4BC4-A306-BA5F2E5E1051}"/>
              </a:ext>
            </a:extLst>
          </p:cNvPr>
          <p:cNvSpPr/>
          <p:nvPr userDrawn="1"/>
        </p:nvSpPr>
        <p:spPr>
          <a:xfrm>
            <a:off x="6256216" y="1557338"/>
            <a:ext cx="5472000" cy="4392612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31" name="Text Placeholder 3">
            <a:extLst>
              <a:ext uri="{FF2B5EF4-FFF2-40B4-BE49-F238E27FC236}">
                <a16:creationId xmlns:a16="http://schemas.microsoft.com/office/drawing/2014/main" id="{10FF5994-804D-479E-8547-F402AE8DD1DD}"/>
              </a:ext>
            </a:extLst>
          </p:cNvPr>
          <p:cNvSpPr>
            <a:spLocks noGrp="1"/>
          </p:cNvSpPr>
          <p:nvPr>
            <p:ph type="body" sz="half" idx="11" hasCustomPrompt="1"/>
          </p:nvPr>
        </p:nvSpPr>
        <p:spPr>
          <a:xfrm>
            <a:off x="6376432" y="1684420"/>
            <a:ext cx="5231635" cy="457200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400">
                <a:solidFill>
                  <a:srgbClr val="CC2A2A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32" name="Content Placeholder 3">
            <a:extLst>
              <a:ext uri="{FF2B5EF4-FFF2-40B4-BE49-F238E27FC236}">
                <a16:creationId xmlns:a16="http://schemas.microsoft.com/office/drawing/2014/main" id="{4C0547B4-6D28-4C23-830C-984AB52D97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76432" y="2220577"/>
            <a:ext cx="5231636" cy="362039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24000" indent="0">
              <a:buFontTx/>
              <a:buNone/>
              <a:defRPr/>
            </a:lvl2pPr>
            <a:lvl3pPr marL="630000" indent="0">
              <a:buFontTx/>
              <a:buNone/>
              <a:defRPr/>
            </a:lvl3pPr>
            <a:lvl4pPr marL="1008000" indent="0">
              <a:buFontTx/>
              <a:buNone/>
              <a:defRPr/>
            </a:lvl4pPr>
            <a:lvl5pPr marL="1368000" indent="0">
              <a:buFontTx/>
              <a:buNone/>
              <a:defRPr/>
            </a:lvl5pPr>
          </a:lstStyle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endParaRPr lang="en-US" dirty="0"/>
          </a:p>
        </p:txBody>
      </p:sp>
      <p:sp>
        <p:nvSpPr>
          <p:cNvPr id="15" name="Title Placeholder 1">
            <a:extLst>
              <a:ext uri="{FF2B5EF4-FFF2-40B4-BE49-F238E27FC236}">
                <a16:creationId xmlns:a16="http://schemas.microsoft.com/office/drawing/2014/main" id="{385672B4-73ED-0645-AF4D-5916A1BEEC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8895" y="503475"/>
            <a:ext cx="11269308" cy="384721"/>
          </a:xfrm>
          <a:prstGeom prst="rect">
            <a:avLst/>
          </a:prstGeom>
        </p:spPr>
        <p:txBody>
          <a:bodyPr lIns="0" tIns="0" rIns="0" bIns="0" rtlCol="0">
            <a:spAutoFit/>
          </a:bodyPr>
          <a:lstStyle>
            <a:lvl1pPr>
              <a:lnSpc>
                <a:spcPts val="3000"/>
              </a:lnSpc>
              <a:defRPr sz="2800" cap="none" baseline="0"/>
            </a:lvl1pPr>
          </a:lstStyle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3205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81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dascalia+grafico o tavola gra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3786" y="1557338"/>
            <a:ext cx="11283042" cy="662557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786" y="2319687"/>
            <a:ext cx="11283042" cy="3630263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24000" indent="0">
              <a:buFontTx/>
              <a:buNone/>
              <a:defRPr/>
            </a:lvl2pPr>
            <a:lvl3pPr marL="630000" indent="0">
              <a:buFontTx/>
              <a:buNone/>
              <a:defRPr/>
            </a:lvl3pPr>
            <a:lvl4pPr marL="1008000" indent="0">
              <a:buFontTx/>
              <a:buNone/>
              <a:defRPr/>
            </a:lvl4pPr>
            <a:lvl5pPr marL="1368000" indent="0">
              <a:buFontTx/>
              <a:buNone/>
              <a:defRPr/>
            </a:lvl5pPr>
          </a:lstStyle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endParaRPr lang="en-US" dirty="0"/>
          </a:p>
        </p:txBody>
      </p:sp>
      <p:pic>
        <p:nvPicPr>
          <p:cNvPr id="13" name="Immagine 12">
            <a:extLst>
              <a:ext uri="{FF2B5EF4-FFF2-40B4-BE49-F238E27FC236}">
                <a16:creationId xmlns:a16="http://schemas.microsoft.com/office/drawing/2014/main" id="{D0FB10A6-C138-494B-9E13-24A27B8289F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8242" y="6402657"/>
            <a:ext cx="840882" cy="24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A4B33C25-F53C-40FF-87FE-5A1021509E5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98588" y="6394753"/>
            <a:ext cx="9644444" cy="25996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" name="Rectangle 8">
            <a:extLst>
              <a:ext uri="{FF2B5EF4-FFF2-40B4-BE49-F238E27FC236}">
                <a16:creationId xmlns:a16="http://schemas.microsoft.com/office/drawing/2014/main" id="{96897485-CF07-4D6A-ABB8-A29D7DC57109}"/>
              </a:ext>
            </a:extLst>
          </p:cNvPr>
          <p:cNvSpPr/>
          <p:nvPr userDrawn="1"/>
        </p:nvSpPr>
        <p:spPr>
          <a:xfrm>
            <a:off x="463550" y="1017025"/>
            <a:ext cx="3708400" cy="72000"/>
          </a:xfrm>
          <a:prstGeom prst="rect">
            <a:avLst/>
          </a:prstGeom>
          <a:solidFill>
            <a:srgbClr val="94263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Rectangle 10">
            <a:extLst>
              <a:ext uri="{FF2B5EF4-FFF2-40B4-BE49-F238E27FC236}">
                <a16:creationId xmlns:a16="http://schemas.microsoft.com/office/drawing/2014/main" id="{BC91E05A-8494-49B6-B257-61F68DA8B315}"/>
              </a:ext>
            </a:extLst>
          </p:cNvPr>
          <p:cNvSpPr/>
          <p:nvPr userDrawn="1"/>
        </p:nvSpPr>
        <p:spPr>
          <a:xfrm>
            <a:off x="4251325" y="1017025"/>
            <a:ext cx="3706813" cy="72000"/>
          </a:xfrm>
          <a:prstGeom prst="rect">
            <a:avLst/>
          </a:prstGeom>
          <a:solidFill>
            <a:srgbClr val="CC2A2A">
              <a:alpha val="98824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9">
            <a:extLst>
              <a:ext uri="{FF2B5EF4-FFF2-40B4-BE49-F238E27FC236}">
                <a16:creationId xmlns:a16="http://schemas.microsoft.com/office/drawing/2014/main" id="{422199A7-2A62-43D5-872A-CD0B9A3D6E61}"/>
              </a:ext>
            </a:extLst>
          </p:cNvPr>
          <p:cNvSpPr/>
          <p:nvPr userDrawn="1"/>
        </p:nvSpPr>
        <p:spPr>
          <a:xfrm>
            <a:off x="8037513" y="1017025"/>
            <a:ext cx="3708400" cy="72000"/>
          </a:xfrm>
          <a:prstGeom prst="rect">
            <a:avLst/>
          </a:prstGeom>
          <a:solidFill>
            <a:srgbClr val="7B7C7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1B2ED1D9-25D5-4BB7-87C2-D519D9336366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323469" y="6397225"/>
            <a:ext cx="5016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8B4153A-D4C5-4CEF-8992-0D8815C829E3}" type="slidenum">
              <a:rPr lang="en-US" smtClean="0"/>
              <a:pPr>
                <a:defRPr/>
              </a:pPr>
              <a:t>‹N°›</a:t>
            </a:fld>
            <a:endParaRPr lang="en-US" dirty="0"/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385672B4-73ED-0645-AF4D-5916A1BEEC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8895" y="503475"/>
            <a:ext cx="11269308" cy="384721"/>
          </a:xfrm>
          <a:prstGeom prst="rect">
            <a:avLst/>
          </a:prstGeom>
        </p:spPr>
        <p:txBody>
          <a:bodyPr lIns="0" tIns="0" rIns="0" bIns="0" rtlCol="0">
            <a:spAutoFit/>
          </a:bodyPr>
          <a:lstStyle>
            <a:lvl1pPr>
              <a:lnSpc>
                <a:spcPts val="3000"/>
              </a:lnSpc>
              <a:defRPr sz="2800" cap="none" baseline="0"/>
            </a:lvl1pPr>
          </a:lstStyle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9497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48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18A4B74D-95FF-4ECC-AED0-C183993F87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8242" y="6402657"/>
            <a:ext cx="840882" cy="24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8324380-A91B-40DB-8B06-87F1716A8EF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98588" y="6394753"/>
            <a:ext cx="9644444" cy="25996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376CEDB-6160-4575-AAD8-45EA5C0ED54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23469" y="6397225"/>
            <a:ext cx="5016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8B4153A-D4C5-4CEF-8992-0D8815C829E3}" type="slidenum">
              <a:rPr lang="en-US" smtClean="0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22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ngraziamen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3786" y="1796902"/>
            <a:ext cx="11283042" cy="1839433"/>
          </a:xfrm>
          <a:effectLst/>
        </p:spPr>
        <p:txBody>
          <a:bodyPr anchor="ctr">
            <a:noAutofit/>
          </a:bodyPr>
          <a:lstStyle>
            <a:lvl1pPr algn="ctr">
              <a:defRPr sz="7000" b="0" cap="none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05894EA2-4831-F84E-BBDE-8E89A35165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96093" y="3683529"/>
            <a:ext cx="5624623" cy="423612"/>
          </a:xfrm>
        </p:spPr>
        <p:txBody>
          <a:bodyPr spcCol="360000" anchor="ctr">
            <a:noAutofit/>
          </a:bodyPr>
          <a:lstStyle>
            <a:lvl1pPr marL="0" indent="0" algn="ctr">
              <a:buNone/>
              <a:defRPr sz="18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02837C0E-8F15-489B-800B-6F1CBBB23F06}"/>
              </a:ext>
            </a:extLst>
          </p:cNvPr>
          <p:cNvSpPr/>
          <p:nvPr userDrawn="1"/>
        </p:nvSpPr>
        <p:spPr>
          <a:xfrm>
            <a:off x="463550" y="5773825"/>
            <a:ext cx="3708400" cy="1089025"/>
          </a:xfrm>
          <a:prstGeom prst="rect">
            <a:avLst/>
          </a:prstGeom>
          <a:solidFill>
            <a:srgbClr val="94263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1C3885B9-D4F0-42E8-A6EE-EB419237E845}"/>
              </a:ext>
            </a:extLst>
          </p:cNvPr>
          <p:cNvSpPr/>
          <p:nvPr userDrawn="1"/>
        </p:nvSpPr>
        <p:spPr>
          <a:xfrm>
            <a:off x="4251325" y="5773825"/>
            <a:ext cx="3706813" cy="1089025"/>
          </a:xfrm>
          <a:prstGeom prst="rect">
            <a:avLst/>
          </a:prstGeom>
          <a:solidFill>
            <a:srgbClr val="CC2A2A">
              <a:alpha val="98824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1F54AFB7-6D67-44BA-975B-F9E2C29BB46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50841" y="6092375"/>
            <a:ext cx="2700000" cy="461927"/>
          </a:xfrm>
          <a:prstGeom prst="rect">
            <a:avLst/>
          </a:prstGeom>
        </p:spPr>
      </p:pic>
      <p:sp>
        <p:nvSpPr>
          <p:cNvPr id="12" name="Rectangle 9">
            <a:extLst>
              <a:ext uri="{FF2B5EF4-FFF2-40B4-BE49-F238E27FC236}">
                <a16:creationId xmlns:a16="http://schemas.microsoft.com/office/drawing/2014/main" id="{B4CD4512-1FFA-4544-ACEE-31F0A9CA9D05}"/>
              </a:ext>
            </a:extLst>
          </p:cNvPr>
          <p:cNvSpPr/>
          <p:nvPr userDrawn="1"/>
        </p:nvSpPr>
        <p:spPr>
          <a:xfrm>
            <a:off x="8037513" y="6790850"/>
            <a:ext cx="3708400" cy="72000"/>
          </a:xfrm>
          <a:prstGeom prst="rect">
            <a:avLst/>
          </a:prstGeom>
          <a:solidFill>
            <a:srgbClr val="7B7C7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4739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ice o elenco punt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8242" y="6402657"/>
            <a:ext cx="840882" cy="24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201" y="1557338"/>
            <a:ext cx="11264002" cy="4481153"/>
          </a:xfrm>
        </p:spPr>
        <p:txBody>
          <a:bodyPr lIns="0" tIns="0" rIns="0" bIns="0">
            <a:noAutofit/>
          </a:bodyPr>
          <a:lstStyle>
            <a:lvl1pPr marL="285750" indent="-285750">
              <a:spcAft>
                <a:spcPts val="1800"/>
              </a:spcAft>
              <a:buSzPct val="120000"/>
              <a:buFont typeface="Courier New" panose="02070309020205020404" pitchFamily="49" charset="0"/>
              <a:buChar char="o"/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385672B4-73ED-0645-AF4D-5916A1BEEC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8895" y="503475"/>
            <a:ext cx="11269308" cy="384721"/>
          </a:xfrm>
          <a:prstGeom prst="rect">
            <a:avLst/>
          </a:prstGeom>
        </p:spPr>
        <p:txBody>
          <a:bodyPr lIns="0" tIns="0" rIns="0" bIns="0" rtlCol="0">
            <a:spAutoFit/>
          </a:bodyPr>
          <a:lstStyle>
            <a:lvl1pPr>
              <a:lnSpc>
                <a:spcPts val="3000"/>
              </a:lnSpc>
              <a:defRPr sz="2800" cap="none" baseline="0"/>
            </a:lvl1pPr>
          </a:lstStyle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2053620-96AC-EF47-823B-D2E90BBCE58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98588" y="6394753"/>
            <a:ext cx="9644444" cy="25996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4E3F12-6C4D-C642-90EC-9F9AE3161A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23469" y="6397225"/>
            <a:ext cx="5016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8B4153A-D4C5-4CEF-8992-0D8815C829E3}" type="slidenum">
              <a:rPr lang="en-US" smtClean="0"/>
              <a:pPr>
                <a:defRPr/>
              </a:pPr>
              <a:t>‹N°›</a:t>
            </a:fld>
            <a:endParaRPr lang="en-US" dirty="0"/>
          </a:p>
        </p:txBody>
      </p:sp>
      <p:sp>
        <p:nvSpPr>
          <p:cNvPr id="11" name="Rectangle 8">
            <a:extLst>
              <a:ext uri="{FF2B5EF4-FFF2-40B4-BE49-F238E27FC236}">
                <a16:creationId xmlns:a16="http://schemas.microsoft.com/office/drawing/2014/main" id="{6BE73488-10D2-46C5-8886-B5262B4036E9}"/>
              </a:ext>
            </a:extLst>
          </p:cNvPr>
          <p:cNvSpPr/>
          <p:nvPr userDrawn="1"/>
        </p:nvSpPr>
        <p:spPr>
          <a:xfrm>
            <a:off x="463550" y="1017025"/>
            <a:ext cx="3708400" cy="72000"/>
          </a:xfrm>
          <a:prstGeom prst="rect">
            <a:avLst/>
          </a:prstGeom>
          <a:solidFill>
            <a:srgbClr val="94263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Rectangle 10">
            <a:extLst>
              <a:ext uri="{FF2B5EF4-FFF2-40B4-BE49-F238E27FC236}">
                <a16:creationId xmlns:a16="http://schemas.microsoft.com/office/drawing/2014/main" id="{9DFCC48B-BCC3-4AAB-8EE4-592BE912D5A8}"/>
              </a:ext>
            </a:extLst>
          </p:cNvPr>
          <p:cNvSpPr/>
          <p:nvPr userDrawn="1"/>
        </p:nvSpPr>
        <p:spPr>
          <a:xfrm>
            <a:off x="4251325" y="1017025"/>
            <a:ext cx="3706813" cy="72000"/>
          </a:xfrm>
          <a:prstGeom prst="rect">
            <a:avLst/>
          </a:prstGeom>
          <a:solidFill>
            <a:srgbClr val="CC2A2A">
              <a:alpha val="98824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02EE5703-F2FA-4A41-8927-030A564B0F80}"/>
              </a:ext>
            </a:extLst>
          </p:cNvPr>
          <p:cNvSpPr/>
          <p:nvPr userDrawn="1"/>
        </p:nvSpPr>
        <p:spPr>
          <a:xfrm>
            <a:off x="8037513" y="1017025"/>
            <a:ext cx="3708400" cy="72000"/>
          </a:xfrm>
          <a:prstGeom prst="rect">
            <a:avLst/>
          </a:prstGeom>
          <a:solidFill>
            <a:srgbClr val="7B7C7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390548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178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sto 1 colon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201" y="1557338"/>
            <a:ext cx="11264002" cy="4472526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86F2967F-3AC1-482F-9FA1-FB5058EEC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895" y="503475"/>
            <a:ext cx="11269308" cy="384721"/>
          </a:xfrm>
          <a:prstGeom prst="rect">
            <a:avLst/>
          </a:prstGeom>
        </p:spPr>
        <p:txBody>
          <a:bodyPr lIns="0" tIns="0" rIns="0" bIns="0" rtlCol="0">
            <a:spAutoFit/>
          </a:bodyPr>
          <a:lstStyle>
            <a:lvl1pPr>
              <a:lnSpc>
                <a:spcPts val="3000"/>
              </a:lnSpc>
              <a:defRPr sz="2800" cap="none"/>
            </a:lvl1pPr>
          </a:lstStyle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  <p:sp>
        <p:nvSpPr>
          <p:cNvPr id="13" name="Rectangle 8">
            <a:extLst>
              <a:ext uri="{FF2B5EF4-FFF2-40B4-BE49-F238E27FC236}">
                <a16:creationId xmlns:a16="http://schemas.microsoft.com/office/drawing/2014/main" id="{BB147208-B303-4867-B415-427BFDB712AA}"/>
              </a:ext>
            </a:extLst>
          </p:cNvPr>
          <p:cNvSpPr/>
          <p:nvPr userDrawn="1"/>
        </p:nvSpPr>
        <p:spPr>
          <a:xfrm>
            <a:off x="463550" y="1017025"/>
            <a:ext cx="3708400" cy="72000"/>
          </a:xfrm>
          <a:prstGeom prst="rect">
            <a:avLst/>
          </a:prstGeom>
          <a:solidFill>
            <a:srgbClr val="94263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Rectangle 10">
            <a:extLst>
              <a:ext uri="{FF2B5EF4-FFF2-40B4-BE49-F238E27FC236}">
                <a16:creationId xmlns:a16="http://schemas.microsoft.com/office/drawing/2014/main" id="{3AC1916D-DE81-4DEB-837D-9B1EBBEBAB9E}"/>
              </a:ext>
            </a:extLst>
          </p:cNvPr>
          <p:cNvSpPr/>
          <p:nvPr userDrawn="1"/>
        </p:nvSpPr>
        <p:spPr>
          <a:xfrm>
            <a:off x="4251325" y="1017025"/>
            <a:ext cx="3706813" cy="72000"/>
          </a:xfrm>
          <a:prstGeom prst="rect">
            <a:avLst/>
          </a:prstGeom>
          <a:solidFill>
            <a:srgbClr val="CC2A2A">
              <a:alpha val="98824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EA5C2815-3F5D-4F03-A9B8-AD61D140AB8F}"/>
              </a:ext>
            </a:extLst>
          </p:cNvPr>
          <p:cNvSpPr/>
          <p:nvPr userDrawn="1"/>
        </p:nvSpPr>
        <p:spPr>
          <a:xfrm>
            <a:off x="8037513" y="1017025"/>
            <a:ext cx="3708400" cy="72000"/>
          </a:xfrm>
          <a:prstGeom prst="rect">
            <a:avLst/>
          </a:prstGeom>
          <a:solidFill>
            <a:srgbClr val="7B7C7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6" name="Immagine 15">
            <a:extLst>
              <a:ext uri="{FF2B5EF4-FFF2-40B4-BE49-F238E27FC236}">
                <a16:creationId xmlns:a16="http://schemas.microsoft.com/office/drawing/2014/main" id="{211B9727-26D5-42C6-AA8E-16F0A955108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8242" y="6402657"/>
            <a:ext cx="840882" cy="24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3DB52600-6114-4FF8-A64F-1419078C066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98588" y="6394753"/>
            <a:ext cx="9644444" cy="25996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C98E623A-5D96-4DDD-91E6-E567C5082EF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23469" y="6397225"/>
            <a:ext cx="5016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8B4153A-D4C5-4CEF-8992-0D8815C829E3}" type="slidenum">
              <a:rPr lang="en-US" smtClean="0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0286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81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sto 2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3786" y="1557338"/>
            <a:ext cx="11276765" cy="4472526"/>
          </a:xfrm>
        </p:spPr>
        <p:txBody>
          <a:bodyPr lIns="0" tIns="0" rIns="0" bIns="0" numCol="2" spcCol="540000">
            <a:noAutofit/>
          </a:bodyPr>
          <a:lstStyle>
            <a:lvl1pPr marL="0" indent="0">
              <a:buNone/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13" name="Rectangle 8">
            <a:extLst>
              <a:ext uri="{FF2B5EF4-FFF2-40B4-BE49-F238E27FC236}">
                <a16:creationId xmlns:a16="http://schemas.microsoft.com/office/drawing/2014/main" id="{85F80FCE-DB62-4AE9-8E37-C5ECE83CEA2A}"/>
              </a:ext>
            </a:extLst>
          </p:cNvPr>
          <p:cNvSpPr/>
          <p:nvPr userDrawn="1"/>
        </p:nvSpPr>
        <p:spPr>
          <a:xfrm>
            <a:off x="463550" y="1017025"/>
            <a:ext cx="3708400" cy="72000"/>
          </a:xfrm>
          <a:prstGeom prst="rect">
            <a:avLst/>
          </a:prstGeom>
          <a:solidFill>
            <a:srgbClr val="94263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Rectangle 10">
            <a:extLst>
              <a:ext uri="{FF2B5EF4-FFF2-40B4-BE49-F238E27FC236}">
                <a16:creationId xmlns:a16="http://schemas.microsoft.com/office/drawing/2014/main" id="{5337BA55-D4F4-482D-9902-A7DF343CF4BD}"/>
              </a:ext>
            </a:extLst>
          </p:cNvPr>
          <p:cNvSpPr/>
          <p:nvPr userDrawn="1"/>
        </p:nvSpPr>
        <p:spPr>
          <a:xfrm>
            <a:off x="4251325" y="1017025"/>
            <a:ext cx="3706813" cy="72000"/>
          </a:xfrm>
          <a:prstGeom prst="rect">
            <a:avLst/>
          </a:prstGeom>
          <a:solidFill>
            <a:srgbClr val="CC2A2A">
              <a:alpha val="98824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1E77F523-A47D-4ED1-A730-DF5462674088}"/>
              </a:ext>
            </a:extLst>
          </p:cNvPr>
          <p:cNvSpPr/>
          <p:nvPr userDrawn="1"/>
        </p:nvSpPr>
        <p:spPr>
          <a:xfrm>
            <a:off x="8037513" y="1017025"/>
            <a:ext cx="3708400" cy="72000"/>
          </a:xfrm>
          <a:prstGeom prst="rect">
            <a:avLst/>
          </a:prstGeom>
          <a:solidFill>
            <a:srgbClr val="7B7C7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6" name="Immagine 15">
            <a:extLst>
              <a:ext uri="{FF2B5EF4-FFF2-40B4-BE49-F238E27FC236}">
                <a16:creationId xmlns:a16="http://schemas.microsoft.com/office/drawing/2014/main" id="{B35A5DA5-9B3D-430B-9B7D-12A49C89600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8242" y="6402657"/>
            <a:ext cx="840882" cy="24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BC87520E-C40B-4CBE-A2FA-D2587AA9999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98588" y="6394753"/>
            <a:ext cx="9644444" cy="25996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98ED1510-B77E-4E58-8FB2-F06301CA4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23469" y="6397225"/>
            <a:ext cx="5016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8B4153A-D4C5-4CEF-8992-0D8815C829E3}" type="slidenum">
              <a:rPr lang="en-US" smtClean="0"/>
              <a:pPr>
                <a:defRPr/>
              </a:pPr>
              <a:t>‹N°›</a:t>
            </a:fld>
            <a:endParaRPr lang="en-US" dirty="0"/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385672B4-73ED-0645-AF4D-5916A1BEEC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8895" y="503475"/>
            <a:ext cx="11269308" cy="384721"/>
          </a:xfrm>
          <a:prstGeom prst="rect">
            <a:avLst/>
          </a:prstGeom>
        </p:spPr>
        <p:txBody>
          <a:bodyPr lIns="0" tIns="0" rIns="0" bIns="0" rtlCol="0">
            <a:spAutoFit/>
          </a:bodyPr>
          <a:lstStyle>
            <a:lvl1pPr>
              <a:lnSpc>
                <a:spcPts val="3000"/>
              </a:lnSpc>
              <a:defRPr sz="2800" cap="none" baseline="0"/>
            </a:lvl1pPr>
          </a:lstStyle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5884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81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sto 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3787" y="1557337"/>
            <a:ext cx="11269308" cy="4392613"/>
          </a:xfrm>
        </p:spPr>
        <p:txBody>
          <a:bodyPr lIns="0" tIns="0" rIns="0" bIns="0" numCol="3" spcCol="432000">
            <a:noAutofit/>
          </a:bodyPr>
          <a:lstStyle>
            <a:lvl1pPr marL="0" indent="0">
              <a:buNone/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13" name="Rectangle 8">
            <a:extLst>
              <a:ext uri="{FF2B5EF4-FFF2-40B4-BE49-F238E27FC236}">
                <a16:creationId xmlns:a16="http://schemas.microsoft.com/office/drawing/2014/main" id="{A97EA33F-8FE6-43F7-B87B-F8A75881DC82}"/>
              </a:ext>
            </a:extLst>
          </p:cNvPr>
          <p:cNvSpPr/>
          <p:nvPr userDrawn="1"/>
        </p:nvSpPr>
        <p:spPr>
          <a:xfrm>
            <a:off x="463550" y="1017025"/>
            <a:ext cx="3708400" cy="72000"/>
          </a:xfrm>
          <a:prstGeom prst="rect">
            <a:avLst/>
          </a:prstGeom>
          <a:solidFill>
            <a:srgbClr val="94263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Rectangle 10">
            <a:extLst>
              <a:ext uri="{FF2B5EF4-FFF2-40B4-BE49-F238E27FC236}">
                <a16:creationId xmlns:a16="http://schemas.microsoft.com/office/drawing/2014/main" id="{4457ED34-8FD7-4334-B58D-DE5268F487BB}"/>
              </a:ext>
            </a:extLst>
          </p:cNvPr>
          <p:cNvSpPr/>
          <p:nvPr userDrawn="1"/>
        </p:nvSpPr>
        <p:spPr>
          <a:xfrm>
            <a:off x="4251325" y="1017025"/>
            <a:ext cx="3706813" cy="72000"/>
          </a:xfrm>
          <a:prstGeom prst="rect">
            <a:avLst/>
          </a:prstGeom>
          <a:solidFill>
            <a:srgbClr val="CC2A2A">
              <a:alpha val="98824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DE95361B-2753-4630-8435-D8D6DFA2E2B3}"/>
              </a:ext>
            </a:extLst>
          </p:cNvPr>
          <p:cNvSpPr/>
          <p:nvPr userDrawn="1"/>
        </p:nvSpPr>
        <p:spPr>
          <a:xfrm>
            <a:off x="8037513" y="1017025"/>
            <a:ext cx="3708400" cy="72000"/>
          </a:xfrm>
          <a:prstGeom prst="rect">
            <a:avLst/>
          </a:prstGeom>
          <a:solidFill>
            <a:srgbClr val="7B7C7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6" name="Immagine 15">
            <a:extLst>
              <a:ext uri="{FF2B5EF4-FFF2-40B4-BE49-F238E27FC236}">
                <a16:creationId xmlns:a16="http://schemas.microsoft.com/office/drawing/2014/main" id="{9953CB5C-8C23-4943-AA23-507887A04CC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8242" y="6402657"/>
            <a:ext cx="840882" cy="24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2EA2B975-3B1B-40A2-9512-420987E41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98588" y="6394753"/>
            <a:ext cx="9644444" cy="25996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2FD83117-18D4-4F50-B150-B24C3ADCCAF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23469" y="6397225"/>
            <a:ext cx="5016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8B4153A-D4C5-4CEF-8992-0D8815C829E3}" type="slidenum">
              <a:rPr lang="en-US" smtClean="0"/>
              <a:pPr>
                <a:defRPr/>
              </a:pPr>
              <a:t>‹N°›</a:t>
            </a:fld>
            <a:endParaRPr lang="en-US" dirty="0"/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385672B4-73ED-0645-AF4D-5916A1BEEC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8895" y="503475"/>
            <a:ext cx="11269308" cy="384721"/>
          </a:xfrm>
          <a:prstGeom prst="rect">
            <a:avLst/>
          </a:prstGeom>
        </p:spPr>
        <p:txBody>
          <a:bodyPr lIns="0" tIns="0" rIns="0" bIns="0" rtlCol="0">
            <a:spAutoFit/>
          </a:bodyPr>
          <a:lstStyle>
            <a:lvl1pPr>
              <a:lnSpc>
                <a:spcPts val="3000"/>
              </a:lnSpc>
              <a:defRPr sz="2800" cap="none" baseline="0"/>
            </a:lvl1pPr>
          </a:lstStyle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2070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48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sto+grafico picc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>
            <a:extLst>
              <a:ext uri="{FF2B5EF4-FFF2-40B4-BE49-F238E27FC236}">
                <a16:creationId xmlns:a16="http://schemas.microsoft.com/office/drawing/2014/main" id="{8FFAF148-8C21-EB4F-9093-19ADD1A51882}"/>
              </a:ext>
            </a:extLst>
          </p:cNvPr>
          <p:cNvSpPr/>
          <p:nvPr userDrawn="1"/>
        </p:nvSpPr>
        <p:spPr>
          <a:xfrm>
            <a:off x="8081963" y="1557338"/>
            <a:ext cx="3653783" cy="4392612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7519" y="1557338"/>
            <a:ext cx="7305513" cy="4392612"/>
          </a:xfrm>
        </p:spPr>
        <p:txBody>
          <a:bodyPr lIns="0" tIns="0" rIns="0" bIns="0" spcCol="360000">
            <a:noAutofit/>
          </a:bodyPr>
          <a:lstStyle>
            <a:lvl1pPr marL="0" indent="0">
              <a:buNone/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8FE997AC-2DEF-4982-9219-0DE8E80C2C1D}"/>
              </a:ext>
            </a:extLst>
          </p:cNvPr>
          <p:cNvSpPr>
            <a:spLocks noGrp="1"/>
          </p:cNvSpPr>
          <p:nvPr>
            <p:ph type="body" sz="half" idx="11" hasCustomPrompt="1"/>
          </p:nvPr>
        </p:nvSpPr>
        <p:spPr>
          <a:xfrm>
            <a:off x="8162224" y="1696688"/>
            <a:ext cx="3492000" cy="457200"/>
          </a:xfrm>
        </p:spPr>
        <p:txBody>
          <a:bodyPr lIns="0" tIns="0" rIns="0" bIns="0">
            <a:noAutofit/>
          </a:bodyPr>
          <a:lstStyle>
            <a:lvl1pPr marL="0" indent="0" algn="ctr">
              <a:buNone/>
              <a:defRPr sz="1400">
                <a:solidFill>
                  <a:srgbClr val="CC2A2A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dirty="0"/>
              <a:t>FARE CLIC PER MODIFICARE GLI STILI DEL TESTO</a:t>
            </a:r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5014FC49-70B3-48C6-AAEA-1B6DEB762B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162222" y="2261938"/>
            <a:ext cx="3492000" cy="36000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24000" indent="0">
              <a:buFontTx/>
              <a:buNone/>
              <a:defRPr/>
            </a:lvl2pPr>
            <a:lvl3pPr marL="630000" indent="0">
              <a:buFontTx/>
              <a:buNone/>
              <a:defRPr/>
            </a:lvl3pPr>
            <a:lvl4pPr marL="1008000" indent="0">
              <a:buFontTx/>
              <a:buNone/>
              <a:defRPr/>
            </a:lvl4pPr>
            <a:lvl5pPr marL="1368000" indent="0">
              <a:buFontTx/>
              <a:buNone/>
              <a:defRPr/>
            </a:lvl5pPr>
          </a:lstStyle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endParaRPr lang="en-US" dirty="0"/>
          </a:p>
        </p:txBody>
      </p:sp>
      <p:sp>
        <p:nvSpPr>
          <p:cNvPr id="18" name="Rectangle 8">
            <a:extLst>
              <a:ext uri="{FF2B5EF4-FFF2-40B4-BE49-F238E27FC236}">
                <a16:creationId xmlns:a16="http://schemas.microsoft.com/office/drawing/2014/main" id="{BFF0EAD9-FB2A-4B10-AC7E-2867676F5114}"/>
              </a:ext>
            </a:extLst>
          </p:cNvPr>
          <p:cNvSpPr/>
          <p:nvPr userDrawn="1"/>
        </p:nvSpPr>
        <p:spPr>
          <a:xfrm>
            <a:off x="463550" y="1017025"/>
            <a:ext cx="3708400" cy="72000"/>
          </a:xfrm>
          <a:prstGeom prst="rect">
            <a:avLst/>
          </a:prstGeom>
          <a:solidFill>
            <a:srgbClr val="94263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0">
            <a:extLst>
              <a:ext uri="{FF2B5EF4-FFF2-40B4-BE49-F238E27FC236}">
                <a16:creationId xmlns:a16="http://schemas.microsoft.com/office/drawing/2014/main" id="{4DE85F56-C820-4265-A4F2-F29B8154D702}"/>
              </a:ext>
            </a:extLst>
          </p:cNvPr>
          <p:cNvSpPr/>
          <p:nvPr userDrawn="1"/>
        </p:nvSpPr>
        <p:spPr>
          <a:xfrm>
            <a:off x="4251325" y="1017025"/>
            <a:ext cx="3706813" cy="72000"/>
          </a:xfrm>
          <a:prstGeom prst="rect">
            <a:avLst/>
          </a:prstGeom>
          <a:solidFill>
            <a:srgbClr val="CC2A2A">
              <a:alpha val="98824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Rectangle 9">
            <a:extLst>
              <a:ext uri="{FF2B5EF4-FFF2-40B4-BE49-F238E27FC236}">
                <a16:creationId xmlns:a16="http://schemas.microsoft.com/office/drawing/2014/main" id="{6D6C4BEC-89CF-43B7-9CD5-49EE71B27928}"/>
              </a:ext>
            </a:extLst>
          </p:cNvPr>
          <p:cNvSpPr/>
          <p:nvPr userDrawn="1"/>
        </p:nvSpPr>
        <p:spPr>
          <a:xfrm>
            <a:off x="8037513" y="1017025"/>
            <a:ext cx="3708400" cy="72000"/>
          </a:xfrm>
          <a:prstGeom prst="rect">
            <a:avLst/>
          </a:prstGeom>
          <a:solidFill>
            <a:srgbClr val="7B7C7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21" name="Immagine 20">
            <a:extLst>
              <a:ext uri="{FF2B5EF4-FFF2-40B4-BE49-F238E27FC236}">
                <a16:creationId xmlns:a16="http://schemas.microsoft.com/office/drawing/2014/main" id="{665B96CC-8D49-494F-9C8A-BD85351377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8242" y="6402657"/>
            <a:ext cx="840882" cy="24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C1DD249C-FFFA-4674-9CB5-ABEFDF50413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98588" y="6394753"/>
            <a:ext cx="9644444" cy="25996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4" name="Slide Number Placeholder 5">
            <a:extLst>
              <a:ext uri="{FF2B5EF4-FFF2-40B4-BE49-F238E27FC236}">
                <a16:creationId xmlns:a16="http://schemas.microsoft.com/office/drawing/2014/main" id="{48756CF5-11CA-40E9-BF7A-4F15C16E3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23469" y="6397225"/>
            <a:ext cx="5016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8B4153A-D4C5-4CEF-8992-0D8815C829E3}" type="slidenum">
              <a:rPr lang="en-US" smtClean="0"/>
              <a:pPr>
                <a:defRPr/>
              </a:pPr>
              <a:t>‹N°›</a:t>
            </a:fld>
            <a:endParaRPr lang="en-US" dirty="0"/>
          </a:p>
        </p:txBody>
      </p:sp>
      <p:sp>
        <p:nvSpPr>
          <p:cNvPr id="15" name="Title Placeholder 1">
            <a:extLst>
              <a:ext uri="{FF2B5EF4-FFF2-40B4-BE49-F238E27FC236}">
                <a16:creationId xmlns:a16="http://schemas.microsoft.com/office/drawing/2014/main" id="{385672B4-73ED-0645-AF4D-5916A1BEEC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8895" y="503475"/>
            <a:ext cx="11269308" cy="384721"/>
          </a:xfrm>
          <a:prstGeom prst="rect">
            <a:avLst/>
          </a:prstGeom>
        </p:spPr>
        <p:txBody>
          <a:bodyPr lIns="0" tIns="0" rIns="0" bIns="0" rtlCol="0">
            <a:spAutoFit/>
          </a:bodyPr>
          <a:lstStyle>
            <a:lvl1pPr>
              <a:lnSpc>
                <a:spcPts val="3000"/>
              </a:lnSpc>
              <a:defRPr sz="2800" cap="none" baseline="0"/>
            </a:lvl1pPr>
          </a:lstStyle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52171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48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sto piccolo+gra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>
            <a:extLst>
              <a:ext uri="{FF2B5EF4-FFF2-40B4-BE49-F238E27FC236}">
                <a16:creationId xmlns:a16="http://schemas.microsoft.com/office/drawing/2014/main" id="{8FFAF148-8C21-EB4F-9093-19ADD1A51882}"/>
              </a:ext>
            </a:extLst>
          </p:cNvPr>
          <p:cNvSpPr/>
          <p:nvPr userDrawn="1"/>
        </p:nvSpPr>
        <p:spPr>
          <a:xfrm>
            <a:off x="4251325" y="1557338"/>
            <a:ext cx="7485063" cy="4392612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895" y="1557338"/>
            <a:ext cx="3528947" cy="4392612"/>
          </a:xfrm>
        </p:spPr>
        <p:txBody>
          <a:bodyPr lIns="0" tIns="0" rIns="0" bIns="0" spcCol="360000">
            <a:noAutofit/>
          </a:bodyPr>
          <a:lstStyle>
            <a:lvl1pPr marL="0" indent="0">
              <a:buNone/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10E25EF9-674A-4A68-B7E8-41ACE37CAFAA}"/>
              </a:ext>
            </a:extLst>
          </p:cNvPr>
          <p:cNvSpPr>
            <a:spLocks noGrp="1"/>
          </p:cNvSpPr>
          <p:nvPr>
            <p:ph type="body" sz="half" idx="11" hasCustomPrompt="1"/>
          </p:nvPr>
        </p:nvSpPr>
        <p:spPr>
          <a:xfrm>
            <a:off x="4366950" y="1679423"/>
            <a:ext cx="7253812" cy="457386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400">
                <a:solidFill>
                  <a:srgbClr val="CC2A2A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dirty="0"/>
              <a:t>FARE CLIC PER MODIFICARE GLI STILI DEL TESTO</a:t>
            </a:r>
          </a:p>
        </p:txBody>
      </p:sp>
      <p:sp>
        <p:nvSpPr>
          <p:cNvPr id="21" name="Content Placeholder 3">
            <a:extLst>
              <a:ext uri="{FF2B5EF4-FFF2-40B4-BE49-F238E27FC236}">
                <a16:creationId xmlns:a16="http://schemas.microsoft.com/office/drawing/2014/main" id="{9BCFAF2C-DE26-450A-8C7B-A22A26FF43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66949" y="2165685"/>
            <a:ext cx="7253813" cy="3704166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24000" indent="0">
              <a:buFontTx/>
              <a:buNone/>
              <a:defRPr/>
            </a:lvl2pPr>
            <a:lvl3pPr marL="630000" indent="0">
              <a:buFontTx/>
              <a:buNone/>
              <a:defRPr/>
            </a:lvl3pPr>
            <a:lvl4pPr marL="1008000" indent="0">
              <a:buFontTx/>
              <a:buNone/>
              <a:defRPr/>
            </a:lvl4pPr>
            <a:lvl5pPr marL="1368000" indent="0">
              <a:buFontTx/>
              <a:buNone/>
              <a:defRPr/>
            </a:lvl5pPr>
          </a:lstStyle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endParaRPr lang="en-US" dirty="0"/>
          </a:p>
        </p:txBody>
      </p:sp>
      <p:sp>
        <p:nvSpPr>
          <p:cNvPr id="15" name="Rectangle 8">
            <a:extLst>
              <a:ext uri="{FF2B5EF4-FFF2-40B4-BE49-F238E27FC236}">
                <a16:creationId xmlns:a16="http://schemas.microsoft.com/office/drawing/2014/main" id="{D9D4E6DC-14B8-4843-AA1D-57AA39AE5B3E}"/>
              </a:ext>
            </a:extLst>
          </p:cNvPr>
          <p:cNvSpPr/>
          <p:nvPr userDrawn="1"/>
        </p:nvSpPr>
        <p:spPr>
          <a:xfrm>
            <a:off x="463550" y="1017025"/>
            <a:ext cx="3708400" cy="72000"/>
          </a:xfrm>
          <a:prstGeom prst="rect">
            <a:avLst/>
          </a:prstGeom>
          <a:solidFill>
            <a:srgbClr val="94263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Rectangle 10">
            <a:extLst>
              <a:ext uri="{FF2B5EF4-FFF2-40B4-BE49-F238E27FC236}">
                <a16:creationId xmlns:a16="http://schemas.microsoft.com/office/drawing/2014/main" id="{91CC3821-0B1E-41AB-852F-4CB74E2EA3CC}"/>
              </a:ext>
            </a:extLst>
          </p:cNvPr>
          <p:cNvSpPr/>
          <p:nvPr userDrawn="1"/>
        </p:nvSpPr>
        <p:spPr>
          <a:xfrm>
            <a:off x="4251325" y="1017025"/>
            <a:ext cx="3706813" cy="72000"/>
          </a:xfrm>
          <a:prstGeom prst="rect">
            <a:avLst/>
          </a:prstGeom>
          <a:solidFill>
            <a:srgbClr val="CC2A2A">
              <a:alpha val="98824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7" name="Rectangle 9">
            <a:extLst>
              <a:ext uri="{FF2B5EF4-FFF2-40B4-BE49-F238E27FC236}">
                <a16:creationId xmlns:a16="http://schemas.microsoft.com/office/drawing/2014/main" id="{75FDA81B-88AF-4AF4-8B43-18134CE8E446}"/>
              </a:ext>
            </a:extLst>
          </p:cNvPr>
          <p:cNvSpPr/>
          <p:nvPr userDrawn="1"/>
        </p:nvSpPr>
        <p:spPr>
          <a:xfrm>
            <a:off x="8037513" y="1017025"/>
            <a:ext cx="3708400" cy="72000"/>
          </a:xfrm>
          <a:prstGeom prst="rect">
            <a:avLst/>
          </a:prstGeom>
          <a:solidFill>
            <a:srgbClr val="7B7C7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8" name="Immagine 17">
            <a:extLst>
              <a:ext uri="{FF2B5EF4-FFF2-40B4-BE49-F238E27FC236}">
                <a16:creationId xmlns:a16="http://schemas.microsoft.com/office/drawing/2014/main" id="{A12972DC-41D2-4C0E-AD61-A73383B821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8242" y="6402657"/>
            <a:ext cx="840882" cy="24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51A03A1C-8D78-4F26-8F73-B711C52ED0D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98588" y="6394753"/>
            <a:ext cx="9644444" cy="25996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4" name="Slide Number Placeholder 5">
            <a:extLst>
              <a:ext uri="{FF2B5EF4-FFF2-40B4-BE49-F238E27FC236}">
                <a16:creationId xmlns:a16="http://schemas.microsoft.com/office/drawing/2014/main" id="{6C03E07E-3B47-479C-ADF1-A58628B5A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23469" y="6397225"/>
            <a:ext cx="5016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8B4153A-D4C5-4CEF-8992-0D8815C829E3}" type="slidenum">
              <a:rPr lang="en-US" smtClean="0"/>
              <a:pPr>
                <a:defRPr/>
              </a:pPr>
              <a:t>‹N°›</a:t>
            </a:fld>
            <a:endParaRPr lang="en-US" dirty="0"/>
          </a:p>
        </p:txBody>
      </p:sp>
      <p:sp>
        <p:nvSpPr>
          <p:cNvPr id="13" name="Title Placeholder 1">
            <a:extLst>
              <a:ext uri="{FF2B5EF4-FFF2-40B4-BE49-F238E27FC236}">
                <a16:creationId xmlns:a16="http://schemas.microsoft.com/office/drawing/2014/main" id="{385672B4-73ED-0645-AF4D-5916A1BEEC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8895" y="503475"/>
            <a:ext cx="11269308" cy="384721"/>
          </a:xfrm>
          <a:prstGeom prst="rect">
            <a:avLst/>
          </a:prstGeom>
        </p:spPr>
        <p:txBody>
          <a:bodyPr lIns="0" tIns="0" rIns="0" bIns="0" rtlCol="0">
            <a:spAutoFit/>
          </a:bodyPr>
          <a:lstStyle>
            <a:lvl1pPr>
              <a:lnSpc>
                <a:spcPts val="3000"/>
              </a:lnSpc>
              <a:defRPr sz="2800" cap="none" baseline="0"/>
            </a:lvl1pPr>
          </a:lstStyle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0569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48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fico + colonna libera a dest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>
            <a:extLst>
              <a:ext uri="{FF2B5EF4-FFF2-40B4-BE49-F238E27FC236}">
                <a16:creationId xmlns:a16="http://schemas.microsoft.com/office/drawing/2014/main" id="{8FFAF148-8C21-EB4F-9093-19ADD1A51882}"/>
              </a:ext>
            </a:extLst>
          </p:cNvPr>
          <p:cNvSpPr/>
          <p:nvPr userDrawn="1"/>
        </p:nvSpPr>
        <p:spPr>
          <a:xfrm>
            <a:off x="473075" y="1557338"/>
            <a:ext cx="7485063" cy="4392612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07439" y="1560749"/>
            <a:ext cx="3528947" cy="4392612"/>
          </a:xfrm>
        </p:spPr>
        <p:txBody>
          <a:bodyPr lIns="0" tIns="0" rIns="0" bIns="0" spcCol="360000">
            <a:noAutofit/>
          </a:bodyPr>
          <a:lstStyle>
            <a:lvl1pPr marL="0" indent="0">
              <a:buNone/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10E25EF9-674A-4A68-B7E8-41ACE37CAFAA}"/>
              </a:ext>
            </a:extLst>
          </p:cNvPr>
          <p:cNvSpPr>
            <a:spLocks noGrp="1"/>
          </p:cNvSpPr>
          <p:nvPr>
            <p:ph type="body" sz="half" idx="11" hasCustomPrompt="1"/>
          </p:nvPr>
        </p:nvSpPr>
        <p:spPr>
          <a:xfrm>
            <a:off x="588700" y="1679423"/>
            <a:ext cx="7253812" cy="457386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400">
                <a:solidFill>
                  <a:srgbClr val="CC2A2A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dirty="0"/>
              <a:t>FARE CLIC PER MODIFICARE GLI STILI DEL TESTO</a:t>
            </a:r>
          </a:p>
        </p:txBody>
      </p:sp>
      <p:sp>
        <p:nvSpPr>
          <p:cNvPr id="21" name="Content Placeholder 3">
            <a:extLst>
              <a:ext uri="{FF2B5EF4-FFF2-40B4-BE49-F238E27FC236}">
                <a16:creationId xmlns:a16="http://schemas.microsoft.com/office/drawing/2014/main" id="{9BCFAF2C-DE26-450A-8C7B-A22A26FF43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8699" y="2165685"/>
            <a:ext cx="7253813" cy="3704166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24000" indent="0">
              <a:buFontTx/>
              <a:buNone/>
              <a:defRPr/>
            </a:lvl2pPr>
            <a:lvl3pPr marL="630000" indent="0">
              <a:buFontTx/>
              <a:buNone/>
              <a:defRPr/>
            </a:lvl3pPr>
            <a:lvl4pPr marL="1008000" indent="0">
              <a:buFontTx/>
              <a:buNone/>
              <a:defRPr/>
            </a:lvl4pPr>
            <a:lvl5pPr marL="1368000" indent="0">
              <a:buFontTx/>
              <a:buNone/>
              <a:defRPr/>
            </a:lvl5pPr>
          </a:lstStyle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endParaRPr lang="en-US" dirty="0"/>
          </a:p>
        </p:txBody>
      </p:sp>
      <p:sp>
        <p:nvSpPr>
          <p:cNvPr id="15" name="Rectangle 8">
            <a:extLst>
              <a:ext uri="{FF2B5EF4-FFF2-40B4-BE49-F238E27FC236}">
                <a16:creationId xmlns:a16="http://schemas.microsoft.com/office/drawing/2014/main" id="{D9D4E6DC-14B8-4843-AA1D-57AA39AE5B3E}"/>
              </a:ext>
            </a:extLst>
          </p:cNvPr>
          <p:cNvSpPr/>
          <p:nvPr userDrawn="1"/>
        </p:nvSpPr>
        <p:spPr>
          <a:xfrm>
            <a:off x="463550" y="1017025"/>
            <a:ext cx="3708400" cy="72000"/>
          </a:xfrm>
          <a:prstGeom prst="rect">
            <a:avLst/>
          </a:prstGeom>
          <a:solidFill>
            <a:srgbClr val="94263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Rectangle 10">
            <a:extLst>
              <a:ext uri="{FF2B5EF4-FFF2-40B4-BE49-F238E27FC236}">
                <a16:creationId xmlns:a16="http://schemas.microsoft.com/office/drawing/2014/main" id="{91CC3821-0B1E-41AB-852F-4CB74E2EA3CC}"/>
              </a:ext>
            </a:extLst>
          </p:cNvPr>
          <p:cNvSpPr/>
          <p:nvPr userDrawn="1"/>
        </p:nvSpPr>
        <p:spPr>
          <a:xfrm>
            <a:off x="4251325" y="1017025"/>
            <a:ext cx="3706813" cy="72000"/>
          </a:xfrm>
          <a:prstGeom prst="rect">
            <a:avLst/>
          </a:prstGeom>
          <a:solidFill>
            <a:srgbClr val="CC2A2A">
              <a:alpha val="98824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7" name="Rectangle 9">
            <a:extLst>
              <a:ext uri="{FF2B5EF4-FFF2-40B4-BE49-F238E27FC236}">
                <a16:creationId xmlns:a16="http://schemas.microsoft.com/office/drawing/2014/main" id="{75FDA81B-88AF-4AF4-8B43-18134CE8E446}"/>
              </a:ext>
            </a:extLst>
          </p:cNvPr>
          <p:cNvSpPr/>
          <p:nvPr userDrawn="1"/>
        </p:nvSpPr>
        <p:spPr>
          <a:xfrm>
            <a:off x="8037513" y="1017025"/>
            <a:ext cx="3708400" cy="72000"/>
          </a:xfrm>
          <a:prstGeom prst="rect">
            <a:avLst/>
          </a:prstGeom>
          <a:solidFill>
            <a:srgbClr val="7B7C7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8" name="Immagine 17">
            <a:extLst>
              <a:ext uri="{FF2B5EF4-FFF2-40B4-BE49-F238E27FC236}">
                <a16:creationId xmlns:a16="http://schemas.microsoft.com/office/drawing/2014/main" id="{A12972DC-41D2-4C0E-AD61-A73383B821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8242" y="6402657"/>
            <a:ext cx="840882" cy="24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51A03A1C-8D78-4F26-8F73-B711C52ED0D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98588" y="6394753"/>
            <a:ext cx="9644444" cy="25996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FB3668A3-50F9-4865-BCB1-15BD808B5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23469" y="6397225"/>
            <a:ext cx="5016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8B4153A-D4C5-4CEF-8992-0D8815C829E3}" type="slidenum">
              <a:rPr lang="en-US" smtClean="0"/>
              <a:pPr>
                <a:defRPr/>
              </a:pPr>
              <a:t>‹N°›</a:t>
            </a:fld>
            <a:endParaRPr lang="en-US" dirty="0"/>
          </a:p>
        </p:txBody>
      </p:sp>
      <p:sp>
        <p:nvSpPr>
          <p:cNvPr id="22" name="Title Placeholder 1">
            <a:extLst>
              <a:ext uri="{FF2B5EF4-FFF2-40B4-BE49-F238E27FC236}">
                <a16:creationId xmlns:a16="http://schemas.microsoft.com/office/drawing/2014/main" id="{385672B4-73ED-0645-AF4D-5916A1BEEC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8895" y="503475"/>
            <a:ext cx="11269308" cy="384721"/>
          </a:xfrm>
          <a:prstGeom prst="rect">
            <a:avLst/>
          </a:prstGeom>
        </p:spPr>
        <p:txBody>
          <a:bodyPr lIns="0" tIns="0" rIns="0" bIns="0" rtlCol="0">
            <a:spAutoFit/>
          </a:bodyPr>
          <a:lstStyle>
            <a:lvl1pPr>
              <a:lnSpc>
                <a:spcPts val="3000"/>
              </a:lnSpc>
              <a:defRPr sz="2800" cap="none" baseline="0"/>
            </a:lvl1pPr>
          </a:lstStyle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57046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48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tà testo+metà gra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>
            <a:extLst>
              <a:ext uri="{FF2B5EF4-FFF2-40B4-BE49-F238E27FC236}">
                <a16:creationId xmlns:a16="http://schemas.microsoft.com/office/drawing/2014/main" id="{8FFAF148-8C21-EB4F-9093-19ADD1A51882}"/>
              </a:ext>
            </a:extLst>
          </p:cNvPr>
          <p:cNvSpPr/>
          <p:nvPr userDrawn="1"/>
        </p:nvSpPr>
        <p:spPr>
          <a:xfrm>
            <a:off x="6256216" y="1557338"/>
            <a:ext cx="5472000" cy="4392612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3786" y="1557338"/>
            <a:ext cx="5472000" cy="4392612"/>
          </a:xfrm>
        </p:spPr>
        <p:txBody>
          <a:bodyPr lIns="0" tIns="0" rIns="0" bIns="0" spcCol="360000">
            <a:noAutofit/>
          </a:bodyPr>
          <a:lstStyle>
            <a:lvl1pPr marL="0" indent="0">
              <a:buNone/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1BE1843A-CB5F-4920-B032-23C22AAE931F}"/>
              </a:ext>
            </a:extLst>
          </p:cNvPr>
          <p:cNvSpPr>
            <a:spLocks noGrp="1"/>
          </p:cNvSpPr>
          <p:nvPr>
            <p:ph type="body" sz="half" idx="11" hasCustomPrompt="1"/>
          </p:nvPr>
        </p:nvSpPr>
        <p:spPr>
          <a:xfrm>
            <a:off x="6376432" y="1684420"/>
            <a:ext cx="5231635" cy="457200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400">
                <a:solidFill>
                  <a:srgbClr val="CC2A2A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21" name="Content Placeholder 3">
            <a:extLst>
              <a:ext uri="{FF2B5EF4-FFF2-40B4-BE49-F238E27FC236}">
                <a16:creationId xmlns:a16="http://schemas.microsoft.com/office/drawing/2014/main" id="{22E57A97-B19C-4884-84CD-94CF8F6244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76432" y="2220577"/>
            <a:ext cx="5231636" cy="362039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24000" indent="0">
              <a:buFontTx/>
              <a:buNone/>
              <a:defRPr/>
            </a:lvl2pPr>
            <a:lvl3pPr marL="630000" indent="0">
              <a:buFontTx/>
              <a:buNone/>
              <a:defRPr/>
            </a:lvl3pPr>
            <a:lvl4pPr marL="1008000" indent="0">
              <a:buFontTx/>
              <a:buNone/>
              <a:defRPr/>
            </a:lvl4pPr>
            <a:lvl5pPr marL="1368000" indent="0">
              <a:buFontTx/>
              <a:buNone/>
              <a:defRPr/>
            </a:lvl5pPr>
          </a:lstStyle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endParaRPr lang="en-US" dirty="0"/>
          </a:p>
        </p:txBody>
      </p:sp>
      <p:sp>
        <p:nvSpPr>
          <p:cNvPr id="15" name="Rectangle 8">
            <a:extLst>
              <a:ext uri="{FF2B5EF4-FFF2-40B4-BE49-F238E27FC236}">
                <a16:creationId xmlns:a16="http://schemas.microsoft.com/office/drawing/2014/main" id="{EBDED907-CBCE-4C48-8974-1732296AB56B}"/>
              </a:ext>
            </a:extLst>
          </p:cNvPr>
          <p:cNvSpPr/>
          <p:nvPr userDrawn="1"/>
        </p:nvSpPr>
        <p:spPr>
          <a:xfrm>
            <a:off x="463550" y="1017025"/>
            <a:ext cx="3708400" cy="72000"/>
          </a:xfrm>
          <a:prstGeom prst="rect">
            <a:avLst/>
          </a:prstGeom>
          <a:solidFill>
            <a:srgbClr val="94263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Rectangle 10">
            <a:extLst>
              <a:ext uri="{FF2B5EF4-FFF2-40B4-BE49-F238E27FC236}">
                <a16:creationId xmlns:a16="http://schemas.microsoft.com/office/drawing/2014/main" id="{F1D4BD23-7064-4A1A-B3B8-22936DC971AB}"/>
              </a:ext>
            </a:extLst>
          </p:cNvPr>
          <p:cNvSpPr/>
          <p:nvPr userDrawn="1"/>
        </p:nvSpPr>
        <p:spPr>
          <a:xfrm>
            <a:off x="4251325" y="1017025"/>
            <a:ext cx="3706813" cy="72000"/>
          </a:xfrm>
          <a:prstGeom prst="rect">
            <a:avLst/>
          </a:prstGeom>
          <a:solidFill>
            <a:srgbClr val="CC2A2A">
              <a:alpha val="98824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7" name="Rectangle 9">
            <a:extLst>
              <a:ext uri="{FF2B5EF4-FFF2-40B4-BE49-F238E27FC236}">
                <a16:creationId xmlns:a16="http://schemas.microsoft.com/office/drawing/2014/main" id="{45DD4428-CB25-4CE0-B3BD-9E45A9B024CE}"/>
              </a:ext>
            </a:extLst>
          </p:cNvPr>
          <p:cNvSpPr/>
          <p:nvPr userDrawn="1"/>
        </p:nvSpPr>
        <p:spPr>
          <a:xfrm>
            <a:off x="8037513" y="1017025"/>
            <a:ext cx="3708400" cy="72000"/>
          </a:xfrm>
          <a:prstGeom prst="rect">
            <a:avLst/>
          </a:prstGeom>
          <a:solidFill>
            <a:srgbClr val="7B7C7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8" name="Immagine 17">
            <a:extLst>
              <a:ext uri="{FF2B5EF4-FFF2-40B4-BE49-F238E27FC236}">
                <a16:creationId xmlns:a16="http://schemas.microsoft.com/office/drawing/2014/main" id="{ACFFE7A2-271E-4180-8862-1207E565D1F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8242" y="6402657"/>
            <a:ext cx="840882" cy="24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0A34ABB8-E594-41C5-B46B-F19275F5E59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98588" y="6394753"/>
            <a:ext cx="9644444" cy="25996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4" name="Slide Number Placeholder 5">
            <a:extLst>
              <a:ext uri="{FF2B5EF4-FFF2-40B4-BE49-F238E27FC236}">
                <a16:creationId xmlns:a16="http://schemas.microsoft.com/office/drawing/2014/main" id="{EB9757BE-24B5-4D77-9B24-FA598161B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23469" y="6397225"/>
            <a:ext cx="5016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8B4153A-D4C5-4CEF-8992-0D8815C829E3}" type="slidenum">
              <a:rPr lang="en-US" smtClean="0"/>
              <a:pPr>
                <a:defRPr/>
              </a:pPr>
              <a:t>‹N°›</a:t>
            </a:fld>
            <a:endParaRPr lang="en-US" dirty="0"/>
          </a:p>
        </p:txBody>
      </p:sp>
      <p:sp>
        <p:nvSpPr>
          <p:cNvPr id="13" name="Title Placeholder 1">
            <a:extLst>
              <a:ext uri="{FF2B5EF4-FFF2-40B4-BE49-F238E27FC236}">
                <a16:creationId xmlns:a16="http://schemas.microsoft.com/office/drawing/2014/main" id="{385672B4-73ED-0645-AF4D-5916A1BEEC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8895" y="503475"/>
            <a:ext cx="11269308" cy="384721"/>
          </a:xfrm>
          <a:prstGeom prst="rect">
            <a:avLst/>
          </a:prstGeom>
        </p:spPr>
        <p:txBody>
          <a:bodyPr lIns="0" tIns="0" rIns="0" bIns="0" rtlCol="0">
            <a:spAutoFit/>
          </a:bodyPr>
          <a:lstStyle>
            <a:lvl1pPr>
              <a:lnSpc>
                <a:spcPts val="3000"/>
              </a:lnSpc>
              <a:defRPr sz="2800" cap="none" baseline="0"/>
            </a:lvl1pPr>
          </a:lstStyle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1476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81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08000" y="939800"/>
            <a:ext cx="11204575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 dello schema</a:t>
            </a:r>
            <a:endParaRPr lang="en-US" altLang="it-IT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8000" y="2103438"/>
            <a:ext cx="11204575" cy="356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20" r:id="rId8"/>
    <p:sldLayoutId id="2147483714" r:id="rId9"/>
    <p:sldLayoutId id="2147483716" r:id="rId10"/>
    <p:sldLayoutId id="2147483715" r:id="rId11"/>
    <p:sldLayoutId id="2147483717" r:id="rId12"/>
    <p:sldLayoutId id="2147483718" r:id="rId13"/>
  </p:sldLayoutIdLst>
  <p:hf hdr="0" dt="0"/>
  <p:txStyles>
    <p:titleStyle>
      <a:lvl1pPr algn="l" defTabSz="457200" rtl="0" fontAlgn="base">
        <a:spcBef>
          <a:spcPct val="0"/>
        </a:spcBef>
        <a:spcAft>
          <a:spcPct val="0"/>
        </a:spcAft>
        <a:defRPr sz="2400" b="1" kern="1200">
          <a:solidFill>
            <a:srgbClr val="595959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defTabSz="457200" rtl="0" fontAlgn="base">
        <a:spcBef>
          <a:spcPct val="0"/>
        </a:spcBef>
        <a:spcAft>
          <a:spcPct val="0"/>
        </a:spcAft>
        <a:defRPr sz="2400" b="1">
          <a:solidFill>
            <a:srgbClr val="595959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2400" b="1">
          <a:solidFill>
            <a:srgbClr val="595959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2400" b="1">
          <a:solidFill>
            <a:srgbClr val="595959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2400" b="1">
          <a:solidFill>
            <a:srgbClr val="595959"/>
          </a:solidFill>
          <a:latin typeface="Arial" panose="020B0604020202020204" pitchFamily="34" charset="0"/>
          <a:cs typeface="Arial" panose="020B0604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algn="l" defTabSz="457200" rtl="0" fontAlgn="t">
        <a:spcBef>
          <a:spcPct val="0"/>
        </a:spcBef>
        <a:spcAft>
          <a:spcPts val="1200"/>
        </a:spcAft>
        <a:buClr>
          <a:srgbClr val="CC2A2A"/>
        </a:buClr>
        <a:buSzPct val="100000"/>
        <a:defRPr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323850" algn="l" defTabSz="457200" rtl="0" fontAlgn="base">
        <a:spcBef>
          <a:spcPct val="20000"/>
        </a:spcBef>
        <a:spcAft>
          <a:spcPts val="600"/>
        </a:spcAft>
        <a:buClr>
          <a:srgbClr val="CC2A2A"/>
        </a:buClr>
        <a:buSzPct val="100000"/>
        <a:defRPr sz="16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628650" algn="l" defTabSz="457200" rtl="0" fontAlgn="base">
        <a:spcBef>
          <a:spcPct val="20000"/>
        </a:spcBef>
        <a:spcAft>
          <a:spcPts val="600"/>
        </a:spcAft>
        <a:buClr>
          <a:srgbClr val="CC2A2A"/>
        </a:buClr>
        <a:buSzPct val="100000"/>
        <a:defRPr sz="14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006475" algn="l" defTabSz="457200" rtl="0" fontAlgn="base">
        <a:spcBef>
          <a:spcPct val="20000"/>
        </a:spcBef>
        <a:spcAft>
          <a:spcPts val="600"/>
        </a:spcAft>
        <a:buClr>
          <a:srgbClr val="CC2A2A"/>
        </a:buClr>
        <a:buSzPct val="100000"/>
        <a:defRPr sz="12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366838" algn="l" defTabSz="457200" rtl="0" fontAlgn="base">
        <a:spcBef>
          <a:spcPct val="20000"/>
        </a:spcBef>
        <a:spcAft>
          <a:spcPts val="600"/>
        </a:spcAft>
        <a:buClr>
          <a:srgbClr val="CC2A2A"/>
        </a:buClr>
        <a:buSzPct val="100000"/>
        <a:defRPr sz="12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1.xml"/><Relationship Id="rId1" Type="http://schemas.openxmlformats.org/officeDocument/2006/relationships/tags" Target="../tags/tag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60BFAD7-8051-44E7-952E-F8647A1CBD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1070" y="2621956"/>
            <a:ext cx="9823303" cy="2782819"/>
          </a:xfrm>
        </p:spPr>
        <p:txBody>
          <a:bodyPr>
            <a:normAutofit/>
          </a:bodyPr>
          <a:lstStyle/>
          <a:p>
            <a:pPr>
              <a:lnSpc>
                <a:spcPts val="3000"/>
              </a:lnSpc>
            </a:pPr>
            <a:r>
              <a:rPr lang="en-US" sz="4400" dirty="0"/>
              <a:t>Measuring intangibles in firms: past experiences</a:t>
            </a:r>
            <a:br>
              <a:rPr lang="en-US" sz="4400" dirty="0"/>
            </a:br>
            <a:br>
              <a:rPr lang="en-US" sz="4400" dirty="0"/>
            </a:br>
            <a:r>
              <a:rPr lang="en-US" sz="4400" dirty="0"/>
              <a:t>and future prospects of voluntary surveys</a:t>
            </a:r>
            <a:endParaRPr lang="it-IT" sz="4400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DFE67CC-0EAE-4BEC-A961-535FE506AA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9184" y="6495314"/>
            <a:ext cx="7481115" cy="203902"/>
          </a:xfrm>
        </p:spPr>
        <p:txBody>
          <a:bodyPr/>
          <a:lstStyle/>
          <a:p>
            <a:r>
              <a:rPr lang="it-IT" sz="1800" dirty="0"/>
              <a:t>Istat | DIPS/PSS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7353B436-6816-4A46-BDBE-42E64EB27CB6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469184" y="1522956"/>
            <a:ext cx="8031004" cy="1080000"/>
          </a:xfrm>
        </p:spPr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CONFERENCE ON NEW TECHNIQUES AND TECHNOLOGIES FOR STATISTICS</a:t>
            </a:r>
          </a:p>
          <a:p>
            <a:r>
              <a:rPr lang="en-US" b="1" dirty="0">
                <a:solidFill>
                  <a:srgbClr val="C00000"/>
                </a:solidFill>
              </a:rPr>
              <a:t>9 March 2021 - 11 March 2021</a:t>
            </a:r>
          </a:p>
          <a:p>
            <a:r>
              <a:rPr lang="en-US" b="1" dirty="0">
                <a:solidFill>
                  <a:srgbClr val="00B0F0"/>
                </a:solidFill>
              </a:rPr>
              <a:t>#NTTS2021</a:t>
            </a:r>
            <a:endParaRPr lang="it-IT" b="1" dirty="0">
              <a:solidFill>
                <a:srgbClr val="00B0F0"/>
              </a:solidFill>
            </a:endParaRPr>
          </a:p>
        </p:txBody>
      </p:sp>
      <p:sp>
        <p:nvSpPr>
          <p:cNvPr id="6" name="Segnaposto testo 5">
            <a:extLst>
              <a:ext uri="{FF2B5EF4-FFF2-40B4-BE49-F238E27FC236}">
                <a16:creationId xmlns:a16="http://schemas.microsoft.com/office/drawing/2014/main" id="{1D87B255-EFEE-4DEF-9FE3-EB4831764892}"/>
              </a:ext>
            </a:extLst>
          </p:cNvPr>
          <p:cNvSpPr>
            <a:spLocks noGrp="1"/>
          </p:cNvSpPr>
          <p:nvPr>
            <p:ph type="body" idx="12"/>
          </p:nvPr>
        </p:nvSpPr>
        <p:spPr>
          <a:xfrm>
            <a:off x="469184" y="6167044"/>
            <a:ext cx="7481115" cy="203902"/>
          </a:xfrm>
        </p:spPr>
        <p:txBody>
          <a:bodyPr/>
          <a:lstStyle/>
          <a:p>
            <a:r>
              <a:rPr lang="it-IT" sz="1800" b="1" dirty="0"/>
              <a:t>GIULIO PERANI</a:t>
            </a:r>
          </a:p>
        </p:txBody>
      </p:sp>
    </p:spTree>
    <p:extLst>
      <p:ext uri="{BB962C8B-B14F-4D97-AF65-F5344CB8AC3E}">
        <p14:creationId xmlns:p14="http://schemas.microsoft.com/office/powerpoint/2010/main" val="27307022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753"/>
    </mc:Choice>
    <mc:Fallback>
      <p:transition spd="slow" advTm="5753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idx="1"/>
          </p:nvPr>
        </p:nvSpPr>
        <p:spPr>
          <a:xfrm>
            <a:off x="474201" y="1557338"/>
            <a:ext cx="11434264" cy="4481153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  <a:defRPr/>
            </a:pPr>
            <a:r>
              <a:rPr lang="it-IT" altLang="it-IT" sz="2800" dirty="0"/>
              <a:t> In </a:t>
            </a:r>
            <a:r>
              <a:rPr lang="it-IT" altLang="it-IT" sz="2800" dirty="0" err="1"/>
              <a:t>official</a:t>
            </a:r>
            <a:r>
              <a:rPr lang="it-IT" altLang="it-IT" sz="2800" dirty="0"/>
              <a:t> </a:t>
            </a:r>
            <a:r>
              <a:rPr lang="it-IT" altLang="it-IT" sz="2800" dirty="0" err="1"/>
              <a:t>statistics</a:t>
            </a:r>
            <a:r>
              <a:rPr lang="it-IT" altLang="it-IT" sz="2800" dirty="0"/>
              <a:t>, business surveys </a:t>
            </a:r>
            <a:r>
              <a:rPr lang="it-IT" altLang="it-IT" sz="2800" dirty="0" err="1"/>
              <a:t>become</a:t>
            </a:r>
            <a:r>
              <a:rPr lang="it-IT" altLang="it-IT" sz="2800" dirty="0"/>
              <a:t> «</a:t>
            </a:r>
            <a:r>
              <a:rPr lang="it-IT" altLang="it-IT" sz="2800" dirty="0" err="1"/>
              <a:t>mandatory</a:t>
            </a:r>
            <a:r>
              <a:rPr lang="it-IT" altLang="it-IT" sz="2800" dirty="0"/>
              <a:t>» </a:t>
            </a:r>
            <a:r>
              <a:rPr lang="it-IT" altLang="it-IT" sz="2800" dirty="0" err="1"/>
              <a:t>as</a:t>
            </a:r>
            <a:r>
              <a:rPr lang="it-IT" altLang="it-IT" sz="2800" dirty="0"/>
              <a:t> a </a:t>
            </a:r>
            <a:r>
              <a:rPr lang="it-IT" altLang="it-IT" sz="2800" dirty="0" err="1"/>
              <a:t>result</a:t>
            </a:r>
            <a:r>
              <a:rPr lang="it-IT" altLang="it-IT" sz="2800" dirty="0"/>
              <a:t> of a </a:t>
            </a:r>
            <a:r>
              <a:rPr lang="it-IT" altLang="it-IT" sz="2800" dirty="0" err="1"/>
              <a:t>process</a:t>
            </a:r>
            <a:r>
              <a:rPr lang="it-IT" altLang="it-IT" sz="2800" dirty="0"/>
              <a:t> of </a:t>
            </a:r>
            <a:r>
              <a:rPr lang="it-IT" altLang="it-IT" sz="2800" dirty="0" err="1"/>
              <a:t>selection</a:t>
            </a:r>
            <a:r>
              <a:rPr lang="it-IT" altLang="it-IT" sz="2800" dirty="0"/>
              <a:t> </a:t>
            </a:r>
            <a:r>
              <a:rPr lang="it-IT" altLang="it-IT" sz="2800" dirty="0" err="1"/>
              <a:t>where</a:t>
            </a:r>
            <a:r>
              <a:rPr lang="it-IT" altLang="it-IT" sz="2800" dirty="0"/>
              <a:t> a </a:t>
            </a:r>
            <a:r>
              <a:rPr lang="it-IT" altLang="it-IT" sz="2800" dirty="0" err="1"/>
              <a:t>few</a:t>
            </a:r>
            <a:r>
              <a:rPr lang="it-IT" altLang="it-IT" sz="2800" dirty="0"/>
              <a:t> key </a:t>
            </a:r>
            <a:r>
              <a:rPr lang="it-IT" altLang="it-IT" sz="2800" dirty="0" err="1"/>
              <a:t>criteria</a:t>
            </a:r>
            <a:r>
              <a:rPr lang="it-IT" altLang="it-IT" sz="2800" dirty="0"/>
              <a:t> </a:t>
            </a:r>
            <a:r>
              <a:rPr lang="it-IT" altLang="it-IT" sz="2800" dirty="0" err="1"/>
              <a:t>have</a:t>
            </a:r>
            <a:r>
              <a:rPr lang="it-IT" altLang="it-IT" sz="2800" dirty="0"/>
              <a:t> to be </a:t>
            </a:r>
            <a:r>
              <a:rPr lang="it-IT" altLang="it-IT" sz="2800" dirty="0" err="1"/>
              <a:t>met</a:t>
            </a:r>
            <a:r>
              <a:rPr lang="it-IT" altLang="it-IT" sz="2800" dirty="0"/>
              <a:t>:</a:t>
            </a:r>
          </a:p>
          <a:p>
            <a:pPr marL="914400" lvl="1" indent="-457200">
              <a:spcBef>
                <a:spcPts val="0"/>
              </a:spcBef>
              <a:buFontTx/>
              <a:buChar char="-"/>
              <a:defRPr/>
            </a:pPr>
            <a:r>
              <a:rPr lang="it-IT" altLang="it-IT" sz="3000" b="0" dirty="0"/>
              <a:t>A high demand by users (from </a:t>
            </a:r>
            <a:r>
              <a:rPr lang="it-IT" altLang="it-IT" sz="3000" b="0" dirty="0" err="1"/>
              <a:t>various</a:t>
            </a:r>
            <a:r>
              <a:rPr lang="it-IT" altLang="it-IT" sz="3000" b="0" dirty="0"/>
              <a:t> communities)</a:t>
            </a:r>
          </a:p>
          <a:p>
            <a:pPr marL="914400" lvl="1" indent="-457200">
              <a:spcBef>
                <a:spcPts val="0"/>
              </a:spcBef>
              <a:buFontTx/>
              <a:buChar char="-"/>
              <a:defRPr/>
            </a:pPr>
            <a:r>
              <a:rPr lang="it-IT" altLang="it-IT" sz="3000" b="0" dirty="0"/>
              <a:t>A good </a:t>
            </a:r>
            <a:r>
              <a:rPr lang="it-IT" altLang="it-IT" sz="3000" b="0" dirty="0" err="1"/>
              <a:t>understandability</a:t>
            </a:r>
            <a:r>
              <a:rPr lang="it-IT" altLang="it-IT" sz="3000" b="0" dirty="0"/>
              <a:t> of survey </a:t>
            </a:r>
            <a:r>
              <a:rPr lang="it-IT" altLang="it-IT" sz="3000" b="0" dirty="0" err="1"/>
              <a:t>results</a:t>
            </a:r>
            <a:endParaRPr lang="it-IT" altLang="it-IT" sz="3000" b="0" dirty="0"/>
          </a:p>
          <a:p>
            <a:pPr marL="914400" lvl="1" indent="-457200">
              <a:spcBef>
                <a:spcPts val="0"/>
              </a:spcBef>
              <a:buFontTx/>
              <a:buChar char="-"/>
              <a:defRPr/>
            </a:pPr>
            <a:r>
              <a:rPr lang="it-IT" altLang="it-IT" sz="3000" b="0" dirty="0"/>
              <a:t>Use of </a:t>
            </a:r>
            <a:r>
              <a:rPr lang="it-IT" altLang="it-IT" sz="3000" b="0" dirty="0" err="1"/>
              <a:t>established</a:t>
            </a:r>
            <a:r>
              <a:rPr lang="it-IT" altLang="it-IT" sz="3000" b="0" dirty="0"/>
              <a:t> concepts and </a:t>
            </a:r>
            <a:r>
              <a:rPr lang="it-IT" altLang="it-IT" sz="3000" b="0" dirty="0" err="1"/>
              <a:t>broadly-tested</a:t>
            </a:r>
            <a:r>
              <a:rPr lang="it-IT" altLang="it-IT" sz="3000" b="0" dirty="0"/>
              <a:t> </a:t>
            </a:r>
            <a:r>
              <a:rPr lang="it-IT" altLang="it-IT" sz="3000" b="0" dirty="0" err="1"/>
              <a:t>wording</a:t>
            </a:r>
            <a:endParaRPr lang="it-IT" altLang="it-IT" sz="3000" b="0" dirty="0"/>
          </a:p>
          <a:p>
            <a:pPr marL="914400" lvl="1" indent="-457200">
              <a:spcBef>
                <a:spcPts val="0"/>
              </a:spcBef>
              <a:buFontTx/>
              <a:buChar char="-"/>
              <a:defRPr/>
            </a:pPr>
            <a:r>
              <a:rPr lang="it-IT" altLang="it-IT" sz="3000" b="0" dirty="0"/>
              <a:t>Low burden on </a:t>
            </a:r>
            <a:r>
              <a:rPr lang="it-IT" altLang="it-IT" sz="3000" b="0" dirty="0" err="1"/>
              <a:t>respondents</a:t>
            </a:r>
            <a:endParaRPr lang="it-IT" altLang="it-IT" sz="3000" b="0" dirty="0"/>
          </a:p>
          <a:p>
            <a:pPr lvl="1">
              <a:spcBef>
                <a:spcPts val="0"/>
              </a:spcBef>
              <a:defRPr/>
            </a:pPr>
            <a:r>
              <a:rPr lang="it-IT" altLang="it-IT" sz="1800" b="0" dirty="0"/>
              <a:t> </a:t>
            </a:r>
          </a:p>
          <a:p>
            <a:pPr>
              <a:spcBef>
                <a:spcPts val="0"/>
              </a:spcBef>
              <a:defRPr/>
            </a:pPr>
            <a:r>
              <a:rPr lang="it-IT" altLang="it-IT" sz="2800" dirty="0"/>
              <a:t> </a:t>
            </a:r>
            <a:r>
              <a:rPr lang="it-IT" altLang="it-IT" sz="2800" b="1" dirty="0" err="1"/>
              <a:t>Most</a:t>
            </a:r>
            <a:r>
              <a:rPr lang="it-IT" altLang="it-IT" sz="2800" b="1" dirty="0"/>
              <a:t>, or </a:t>
            </a:r>
            <a:r>
              <a:rPr lang="it-IT" altLang="it-IT" sz="2800" b="1" dirty="0" err="1"/>
              <a:t>all</a:t>
            </a:r>
            <a:r>
              <a:rPr lang="it-IT" altLang="it-IT" sz="2800" b="1" dirty="0"/>
              <a:t>, of </a:t>
            </a:r>
            <a:r>
              <a:rPr lang="it-IT" altLang="it-IT" sz="2800" b="1" dirty="0" err="1"/>
              <a:t>these</a:t>
            </a:r>
            <a:r>
              <a:rPr lang="it-IT" altLang="it-IT" sz="2800" b="1" dirty="0"/>
              <a:t> </a:t>
            </a:r>
            <a:r>
              <a:rPr lang="it-IT" altLang="it-IT" sz="2800" b="1" dirty="0" err="1"/>
              <a:t>requisites</a:t>
            </a:r>
            <a:r>
              <a:rPr lang="it-IT" altLang="it-IT" sz="2800" b="1" dirty="0"/>
              <a:t> </a:t>
            </a:r>
            <a:r>
              <a:rPr lang="it-IT" altLang="it-IT" sz="2800" b="1" dirty="0" err="1"/>
              <a:t>lack</a:t>
            </a:r>
            <a:r>
              <a:rPr lang="it-IT" altLang="it-IT" sz="2800" b="1" dirty="0"/>
              <a:t> for </a:t>
            </a:r>
            <a:r>
              <a:rPr lang="it-IT" altLang="it-IT" sz="2800" b="1" dirty="0" err="1"/>
              <a:t>Intangible</a:t>
            </a:r>
            <a:r>
              <a:rPr lang="it-IT" altLang="it-IT" sz="2800" b="1" dirty="0"/>
              <a:t> assets surveys</a:t>
            </a:r>
          </a:p>
          <a:p>
            <a:endParaRPr lang="it-IT" sz="2800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68895" y="494562"/>
            <a:ext cx="11269308" cy="393634"/>
          </a:xfrm>
        </p:spPr>
        <p:txBody>
          <a:bodyPr/>
          <a:lstStyle/>
          <a:p>
            <a:r>
              <a:rPr lang="it-IT" altLang="it-IT" sz="3600" dirty="0" err="1"/>
              <a:t>Why</a:t>
            </a:r>
            <a:r>
              <a:rPr lang="it-IT" altLang="it-IT" sz="3600" dirty="0"/>
              <a:t> </a:t>
            </a:r>
            <a:r>
              <a:rPr lang="it-IT" altLang="it-IT" sz="3600" dirty="0" err="1"/>
              <a:t>intangible</a:t>
            </a:r>
            <a:r>
              <a:rPr lang="it-IT" altLang="it-IT" sz="3600" dirty="0"/>
              <a:t> assets surveys </a:t>
            </a:r>
            <a:r>
              <a:rPr lang="it-IT" altLang="it-IT" sz="3600" dirty="0" err="1"/>
              <a:t>as</a:t>
            </a:r>
            <a:r>
              <a:rPr lang="it-IT" altLang="it-IT" sz="3600" dirty="0"/>
              <a:t> a case study?</a:t>
            </a:r>
            <a:endParaRPr lang="it-IT" sz="3600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8B4153A-D4C5-4CEF-8992-0D8815C829E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118274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4267"/>
    </mc:Choice>
    <mc:Fallback>
      <p:transition spd="slow" advTm="4426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idx="1"/>
          </p:nvPr>
        </p:nvSpPr>
        <p:spPr>
          <a:xfrm>
            <a:off x="474201" y="1344678"/>
            <a:ext cx="5917268" cy="4481153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it-IT" altLang="it-IT" sz="2800" dirty="0"/>
              <a:t> </a:t>
            </a:r>
            <a:r>
              <a:rPr lang="it-IT" altLang="it-IT" sz="2800" dirty="0" err="1"/>
              <a:t>Intangibles</a:t>
            </a:r>
            <a:r>
              <a:rPr lang="it-IT" altLang="it-IT" sz="2800" dirty="0"/>
              <a:t> are </a:t>
            </a:r>
            <a:r>
              <a:rPr lang="it-IT" altLang="it-IT" sz="2800" dirty="0" err="1"/>
              <a:t>intangible</a:t>
            </a:r>
            <a:endParaRPr lang="it-IT" altLang="it-IT" sz="2800" dirty="0"/>
          </a:p>
          <a:p>
            <a:pPr>
              <a:spcBef>
                <a:spcPts val="0"/>
              </a:spcBef>
              <a:defRPr/>
            </a:pPr>
            <a:r>
              <a:rPr lang="it-IT" altLang="it-IT" sz="2800" dirty="0"/>
              <a:t> </a:t>
            </a:r>
            <a:r>
              <a:rPr lang="it-IT" altLang="it-IT" sz="2800" dirty="0" err="1"/>
              <a:t>Mostly</a:t>
            </a:r>
            <a:r>
              <a:rPr lang="it-IT" altLang="it-IT" sz="2800" dirty="0"/>
              <a:t>, </a:t>
            </a:r>
            <a:r>
              <a:rPr lang="it-IT" altLang="it-IT" sz="2800" dirty="0" err="1"/>
              <a:t>own</a:t>
            </a:r>
            <a:r>
              <a:rPr lang="it-IT" altLang="it-IT" sz="2800" dirty="0"/>
              <a:t>-account 	investments</a:t>
            </a:r>
          </a:p>
          <a:p>
            <a:pPr>
              <a:spcBef>
                <a:spcPts val="0"/>
              </a:spcBef>
              <a:defRPr/>
            </a:pPr>
            <a:r>
              <a:rPr lang="it-IT" altLang="it-IT" sz="2800" dirty="0"/>
              <a:t> Who </a:t>
            </a:r>
            <a:r>
              <a:rPr lang="it-IT" altLang="it-IT" sz="2800" dirty="0" err="1"/>
              <a:t>knows</a:t>
            </a:r>
            <a:r>
              <a:rPr lang="it-IT" altLang="it-IT" sz="2800" dirty="0"/>
              <a:t> </a:t>
            </a:r>
            <a:r>
              <a:rPr lang="it-IT" altLang="it-IT" sz="2800" dirty="0" err="1"/>
              <a:t>about</a:t>
            </a:r>
            <a:r>
              <a:rPr lang="it-IT" altLang="it-IT" sz="2800" dirty="0"/>
              <a:t> </a:t>
            </a:r>
            <a:r>
              <a:rPr lang="it-IT" altLang="it-IT" sz="2800" dirty="0" err="1"/>
              <a:t>them</a:t>
            </a:r>
            <a:r>
              <a:rPr lang="it-IT" altLang="it-IT" sz="2800" dirty="0"/>
              <a:t>?             (in </a:t>
            </a:r>
            <a:r>
              <a:rPr lang="it-IT" altLang="it-IT" sz="2800" dirty="0" err="1"/>
              <a:t>firms</a:t>
            </a:r>
            <a:r>
              <a:rPr lang="it-IT" altLang="it-IT" sz="2800" dirty="0"/>
              <a:t>)</a:t>
            </a:r>
          </a:p>
          <a:p>
            <a:pPr>
              <a:spcBef>
                <a:spcPts val="0"/>
              </a:spcBef>
              <a:defRPr/>
            </a:pPr>
            <a:r>
              <a:rPr lang="it-IT" altLang="it-IT" sz="2800" dirty="0"/>
              <a:t> The timing </a:t>
            </a:r>
            <a:r>
              <a:rPr lang="it-IT" altLang="it-IT" sz="2800" dirty="0" err="1"/>
              <a:t>issue</a:t>
            </a:r>
            <a:endParaRPr lang="it-IT" altLang="it-IT" sz="2800" dirty="0"/>
          </a:p>
          <a:p>
            <a:pPr>
              <a:spcBef>
                <a:spcPts val="0"/>
              </a:spcBef>
              <a:defRPr/>
            </a:pPr>
            <a:r>
              <a:rPr lang="it-IT" altLang="it-IT" sz="2800" dirty="0"/>
              <a:t> </a:t>
            </a:r>
            <a:r>
              <a:rPr lang="it-IT" altLang="it-IT" sz="2800" dirty="0" err="1"/>
              <a:t>Consistency</a:t>
            </a:r>
            <a:r>
              <a:rPr lang="it-IT" altLang="it-IT" sz="2800" dirty="0"/>
              <a:t> </a:t>
            </a:r>
            <a:r>
              <a:rPr lang="it-IT" altLang="it-IT" sz="2800" dirty="0" err="1"/>
              <a:t>among</a:t>
            </a:r>
            <a:r>
              <a:rPr lang="it-IT" altLang="it-IT" sz="2800" dirty="0"/>
              <a:t> data    sources?</a:t>
            </a:r>
          </a:p>
          <a:p>
            <a:pPr>
              <a:spcBef>
                <a:spcPts val="0"/>
              </a:spcBef>
              <a:defRPr/>
            </a:pPr>
            <a:endParaRPr lang="it-IT" altLang="it-IT" sz="2800" dirty="0"/>
          </a:p>
          <a:p>
            <a:endParaRPr lang="it-IT" sz="2800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68895" y="494562"/>
            <a:ext cx="11269308" cy="393634"/>
          </a:xfrm>
        </p:spPr>
        <p:txBody>
          <a:bodyPr/>
          <a:lstStyle/>
          <a:p>
            <a:r>
              <a:rPr lang="it-IT" altLang="it-IT" sz="3600" dirty="0"/>
              <a:t>The nature of </a:t>
            </a:r>
            <a:r>
              <a:rPr lang="it-IT" altLang="it-IT" sz="3600" dirty="0" err="1"/>
              <a:t>intangible</a:t>
            </a:r>
            <a:r>
              <a:rPr lang="it-IT" altLang="it-IT" sz="3600" dirty="0"/>
              <a:t> assets data*</a:t>
            </a:r>
            <a:endParaRPr lang="it-IT" sz="3600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8B4153A-D4C5-4CEF-8992-0D8815C829E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B015D608-731D-4793-ABA9-A16D5675DCBB}"/>
              </a:ext>
            </a:extLst>
          </p:cNvPr>
          <p:cNvGrpSpPr/>
          <p:nvPr/>
        </p:nvGrpSpPr>
        <p:grpSpPr>
          <a:xfrm>
            <a:off x="5136118" y="1410893"/>
            <a:ext cx="6808649" cy="4786106"/>
            <a:chOff x="5136118" y="1793681"/>
            <a:chExt cx="6808649" cy="4786106"/>
          </a:xfrm>
        </p:grpSpPr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00FDB0C1-EE7D-4D9F-9342-7AC216A9C22A}"/>
                </a:ext>
              </a:extLst>
            </p:cNvPr>
            <p:cNvSpPr txBox="1"/>
            <p:nvPr/>
          </p:nvSpPr>
          <p:spPr>
            <a:xfrm>
              <a:off x="7742982" y="3253662"/>
              <a:ext cx="2592000" cy="1138773"/>
            </a:xfrm>
            <a:custGeom>
              <a:avLst/>
              <a:gdLst>
                <a:gd name="connsiteX0" fmla="*/ 0 w 2592000"/>
                <a:gd name="connsiteY0" fmla="*/ 0 h 1138773"/>
                <a:gd name="connsiteX1" fmla="*/ 673920 w 2592000"/>
                <a:gd name="connsiteY1" fmla="*/ 0 h 1138773"/>
                <a:gd name="connsiteX2" fmla="*/ 1296000 w 2592000"/>
                <a:gd name="connsiteY2" fmla="*/ 0 h 1138773"/>
                <a:gd name="connsiteX3" fmla="*/ 1918080 w 2592000"/>
                <a:gd name="connsiteY3" fmla="*/ 0 h 1138773"/>
                <a:gd name="connsiteX4" fmla="*/ 2592000 w 2592000"/>
                <a:gd name="connsiteY4" fmla="*/ 0 h 1138773"/>
                <a:gd name="connsiteX5" fmla="*/ 2592000 w 2592000"/>
                <a:gd name="connsiteY5" fmla="*/ 557999 h 1138773"/>
                <a:gd name="connsiteX6" fmla="*/ 2592000 w 2592000"/>
                <a:gd name="connsiteY6" fmla="*/ 1138773 h 1138773"/>
                <a:gd name="connsiteX7" fmla="*/ 1995840 w 2592000"/>
                <a:gd name="connsiteY7" fmla="*/ 1138773 h 1138773"/>
                <a:gd name="connsiteX8" fmla="*/ 1347840 w 2592000"/>
                <a:gd name="connsiteY8" fmla="*/ 1138773 h 1138773"/>
                <a:gd name="connsiteX9" fmla="*/ 725760 w 2592000"/>
                <a:gd name="connsiteY9" fmla="*/ 1138773 h 1138773"/>
                <a:gd name="connsiteX10" fmla="*/ 0 w 2592000"/>
                <a:gd name="connsiteY10" fmla="*/ 1138773 h 1138773"/>
                <a:gd name="connsiteX11" fmla="*/ 0 w 2592000"/>
                <a:gd name="connsiteY11" fmla="*/ 557999 h 1138773"/>
                <a:gd name="connsiteX12" fmla="*/ 0 w 2592000"/>
                <a:gd name="connsiteY12" fmla="*/ 0 h 11387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592000" h="1138773" fill="none" extrusionOk="0">
                  <a:moveTo>
                    <a:pt x="0" y="0"/>
                  </a:moveTo>
                  <a:cubicBezTo>
                    <a:pt x="136775" y="-8131"/>
                    <a:pt x="342053" y="30110"/>
                    <a:pt x="673920" y="0"/>
                  </a:cubicBezTo>
                  <a:cubicBezTo>
                    <a:pt x="1005787" y="-30110"/>
                    <a:pt x="1002001" y="-26468"/>
                    <a:pt x="1296000" y="0"/>
                  </a:cubicBezTo>
                  <a:cubicBezTo>
                    <a:pt x="1589999" y="26468"/>
                    <a:pt x="1759379" y="6102"/>
                    <a:pt x="1918080" y="0"/>
                  </a:cubicBezTo>
                  <a:cubicBezTo>
                    <a:pt x="2076781" y="-6102"/>
                    <a:pt x="2287706" y="-32696"/>
                    <a:pt x="2592000" y="0"/>
                  </a:cubicBezTo>
                  <a:cubicBezTo>
                    <a:pt x="2595563" y="174944"/>
                    <a:pt x="2603340" y="429097"/>
                    <a:pt x="2592000" y="557999"/>
                  </a:cubicBezTo>
                  <a:cubicBezTo>
                    <a:pt x="2580660" y="686901"/>
                    <a:pt x="2574041" y="933610"/>
                    <a:pt x="2592000" y="1138773"/>
                  </a:cubicBezTo>
                  <a:cubicBezTo>
                    <a:pt x="2298474" y="1133913"/>
                    <a:pt x="2273829" y="1161208"/>
                    <a:pt x="1995840" y="1138773"/>
                  </a:cubicBezTo>
                  <a:cubicBezTo>
                    <a:pt x="1717851" y="1116338"/>
                    <a:pt x="1632674" y="1113977"/>
                    <a:pt x="1347840" y="1138773"/>
                  </a:cubicBezTo>
                  <a:cubicBezTo>
                    <a:pt x="1063006" y="1163569"/>
                    <a:pt x="1009875" y="1166321"/>
                    <a:pt x="725760" y="1138773"/>
                  </a:cubicBezTo>
                  <a:cubicBezTo>
                    <a:pt x="441645" y="1111225"/>
                    <a:pt x="240561" y="1164799"/>
                    <a:pt x="0" y="1138773"/>
                  </a:cubicBezTo>
                  <a:cubicBezTo>
                    <a:pt x="17625" y="884408"/>
                    <a:pt x="22019" y="791830"/>
                    <a:pt x="0" y="557999"/>
                  </a:cubicBezTo>
                  <a:cubicBezTo>
                    <a:pt x="-22019" y="324168"/>
                    <a:pt x="23117" y="256609"/>
                    <a:pt x="0" y="0"/>
                  </a:cubicBezTo>
                  <a:close/>
                </a:path>
                <a:path w="2592000" h="1138773" stroke="0" extrusionOk="0">
                  <a:moveTo>
                    <a:pt x="0" y="0"/>
                  </a:moveTo>
                  <a:cubicBezTo>
                    <a:pt x="251729" y="14469"/>
                    <a:pt x="384756" y="-7260"/>
                    <a:pt x="673920" y="0"/>
                  </a:cubicBezTo>
                  <a:cubicBezTo>
                    <a:pt x="963084" y="7260"/>
                    <a:pt x="1036411" y="14197"/>
                    <a:pt x="1373760" y="0"/>
                  </a:cubicBezTo>
                  <a:cubicBezTo>
                    <a:pt x="1711109" y="-14197"/>
                    <a:pt x="1790634" y="-3895"/>
                    <a:pt x="2021760" y="0"/>
                  </a:cubicBezTo>
                  <a:cubicBezTo>
                    <a:pt x="2252886" y="3895"/>
                    <a:pt x="2470890" y="7658"/>
                    <a:pt x="2592000" y="0"/>
                  </a:cubicBezTo>
                  <a:cubicBezTo>
                    <a:pt x="2575289" y="115442"/>
                    <a:pt x="2585483" y="369678"/>
                    <a:pt x="2592000" y="546611"/>
                  </a:cubicBezTo>
                  <a:cubicBezTo>
                    <a:pt x="2598517" y="723544"/>
                    <a:pt x="2581011" y="1019759"/>
                    <a:pt x="2592000" y="1138773"/>
                  </a:cubicBezTo>
                  <a:cubicBezTo>
                    <a:pt x="2425576" y="1163627"/>
                    <a:pt x="2157245" y="1156948"/>
                    <a:pt x="1995840" y="1138773"/>
                  </a:cubicBezTo>
                  <a:cubicBezTo>
                    <a:pt x="1834435" y="1120598"/>
                    <a:pt x="1549512" y="1152997"/>
                    <a:pt x="1425600" y="1138773"/>
                  </a:cubicBezTo>
                  <a:cubicBezTo>
                    <a:pt x="1301688" y="1124549"/>
                    <a:pt x="983418" y="1168432"/>
                    <a:pt x="751680" y="1138773"/>
                  </a:cubicBezTo>
                  <a:cubicBezTo>
                    <a:pt x="519942" y="1109114"/>
                    <a:pt x="175980" y="1140347"/>
                    <a:pt x="0" y="1138773"/>
                  </a:cubicBezTo>
                  <a:cubicBezTo>
                    <a:pt x="-5709" y="1000450"/>
                    <a:pt x="6274" y="776229"/>
                    <a:pt x="0" y="546611"/>
                  </a:cubicBezTo>
                  <a:cubicBezTo>
                    <a:pt x="-6274" y="316993"/>
                    <a:pt x="23655" y="180776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1124184483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it-IT" sz="28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Ink Free" panose="03080402000500000000" pitchFamily="66" charset="0"/>
                </a:rPr>
                <a:t>INTANGIBLE</a:t>
              </a:r>
            </a:p>
            <a:p>
              <a:pPr algn="ctr"/>
              <a:r>
                <a:rPr lang="it-IT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Ink Free" panose="03080402000500000000" pitchFamily="66" charset="0"/>
                </a:rPr>
                <a:t>ASSETS</a:t>
              </a:r>
            </a:p>
          </p:txBody>
        </p:sp>
        <p:sp>
          <p:nvSpPr>
            <p:cNvPr id="7" name="Ellipse 6">
              <a:extLst>
                <a:ext uri="{FF2B5EF4-FFF2-40B4-BE49-F238E27FC236}">
                  <a16:creationId xmlns:a16="http://schemas.microsoft.com/office/drawing/2014/main" id="{F1EB84FB-961F-4572-B2E1-4DA68F7ABD8F}"/>
                </a:ext>
              </a:extLst>
            </p:cNvPr>
            <p:cNvSpPr/>
            <p:nvPr/>
          </p:nvSpPr>
          <p:spPr>
            <a:xfrm>
              <a:off x="6604348" y="1793681"/>
              <a:ext cx="2016000" cy="1044000"/>
            </a:xfrm>
            <a:custGeom>
              <a:avLst/>
              <a:gdLst>
                <a:gd name="connsiteX0" fmla="*/ 0 w 2016000"/>
                <a:gd name="connsiteY0" fmla="*/ 522000 h 1044000"/>
                <a:gd name="connsiteX1" fmla="*/ 1008000 w 2016000"/>
                <a:gd name="connsiteY1" fmla="*/ 0 h 1044000"/>
                <a:gd name="connsiteX2" fmla="*/ 2016000 w 2016000"/>
                <a:gd name="connsiteY2" fmla="*/ 522000 h 1044000"/>
                <a:gd name="connsiteX3" fmla="*/ 1008000 w 2016000"/>
                <a:gd name="connsiteY3" fmla="*/ 1044000 h 1044000"/>
                <a:gd name="connsiteX4" fmla="*/ 0 w 2016000"/>
                <a:gd name="connsiteY4" fmla="*/ 522000 h 104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16000" h="1044000" fill="none" extrusionOk="0">
                  <a:moveTo>
                    <a:pt x="0" y="522000"/>
                  </a:moveTo>
                  <a:cubicBezTo>
                    <a:pt x="95417" y="153668"/>
                    <a:pt x="495557" y="-49753"/>
                    <a:pt x="1008000" y="0"/>
                  </a:cubicBezTo>
                  <a:cubicBezTo>
                    <a:pt x="1527025" y="52500"/>
                    <a:pt x="1992567" y="186122"/>
                    <a:pt x="2016000" y="522000"/>
                  </a:cubicBezTo>
                  <a:cubicBezTo>
                    <a:pt x="1997248" y="838097"/>
                    <a:pt x="1554486" y="1034818"/>
                    <a:pt x="1008000" y="1044000"/>
                  </a:cubicBezTo>
                  <a:cubicBezTo>
                    <a:pt x="492816" y="1071964"/>
                    <a:pt x="-64569" y="794563"/>
                    <a:pt x="0" y="522000"/>
                  </a:cubicBezTo>
                  <a:close/>
                </a:path>
                <a:path w="2016000" h="1044000" stroke="0" extrusionOk="0">
                  <a:moveTo>
                    <a:pt x="0" y="522000"/>
                  </a:moveTo>
                  <a:cubicBezTo>
                    <a:pt x="84339" y="232351"/>
                    <a:pt x="418211" y="95824"/>
                    <a:pt x="1008000" y="0"/>
                  </a:cubicBezTo>
                  <a:cubicBezTo>
                    <a:pt x="1538737" y="43076"/>
                    <a:pt x="2023107" y="225967"/>
                    <a:pt x="2016000" y="522000"/>
                  </a:cubicBezTo>
                  <a:cubicBezTo>
                    <a:pt x="2033721" y="893282"/>
                    <a:pt x="1530802" y="978763"/>
                    <a:pt x="1008000" y="1044000"/>
                  </a:cubicBezTo>
                  <a:cubicBezTo>
                    <a:pt x="464515" y="1007926"/>
                    <a:pt x="31987" y="813662"/>
                    <a:pt x="0" y="522000"/>
                  </a:cubicBezTo>
                  <a:close/>
                </a:path>
              </a:pathLst>
            </a:custGeom>
            <a:solidFill>
              <a:schemeClr val="bg1"/>
            </a:solidFill>
            <a:ln>
              <a:extLst>
                <a:ext uri="{C807C97D-BFC1-408E-A445-0C87EB9F89A2}">
                  <ask:lineSketchStyleProps xmlns:ask="http://schemas.microsoft.com/office/drawing/2018/sketchyshapes" sd="3122635363">
                    <a:prstGeom prst="ellipse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3200" b="1" dirty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Ink Free" panose="03080402000500000000" pitchFamily="66" charset="0"/>
                </a:rPr>
                <a:t>Brands</a:t>
              </a:r>
            </a:p>
          </p:txBody>
        </p:sp>
        <p:sp>
          <p:nvSpPr>
            <p:cNvPr id="8" name="Ellipse 7">
              <a:extLst>
                <a:ext uri="{FF2B5EF4-FFF2-40B4-BE49-F238E27FC236}">
                  <a16:creationId xmlns:a16="http://schemas.microsoft.com/office/drawing/2014/main" id="{0B3CF594-67C9-49E3-906A-28A3134E05F8}"/>
                </a:ext>
              </a:extLst>
            </p:cNvPr>
            <p:cNvSpPr/>
            <p:nvPr/>
          </p:nvSpPr>
          <p:spPr>
            <a:xfrm>
              <a:off x="9617264" y="1793681"/>
              <a:ext cx="2016000" cy="1044000"/>
            </a:xfrm>
            <a:custGeom>
              <a:avLst/>
              <a:gdLst>
                <a:gd name="connsiteX0" fmla="*/ 0 w 2016000"/>
                <a:gd name="connsiteY0" fmla="*/ 522000 h 1044000"/>
                <a:gd name="connsiteX1" fmla="*/ 1008000 w 2016000"/>
                <a:gd name="connsiteY1" fmla="*/ 0 h 1044000"/>
                <a:gd name="connsiteX2" fmla="*/ 2016000 w 2016000"/>
                <a:gd name="connsiteY2" fmla="*/ 522000 h 1044000"/>
                <a:gd name="connsiteX3" fmla="*/ 1008000 w 2016000"/>
                <a:gd name="connsiteY3" fmla="*/ 1044000 h 1044000"/>
                <a:gd name="connsiteX4" fmla="*/ 0 w 2016000"/>
                <a:gd name="connsiteY4" fmla="*/ 522000 h 104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16000" h="1044000" fill="none" extrusionOk="0">
                  <a:moveTo>
                    <a:pt x="0" y="522000"/>
                  </a:moveTo>
                  <a:cubicBezTo>
                    <a:pt x="95417" y="153668"/>
                    <a:pt x="495557" y="-49753"/>
                    <a:pt x="1008000" y="0"/>
                  </a:cubicBezTo>
                  <a:cubicBezTo>
                    <a:pt x="1527025" y="52500"/>
                    <a:pt x="1992567" y="186122"/>
                    <a:pt x="2016000" y="522000"/>
                  </a:cubicBezTo>
                  <a:cubicBezTo>
                    <a:pt x="1997248" y="838097"/>
                    <a:pt x="1554486" y="1034818"/>
                    <a:pt x="1008000" y="1044000"/>
                  </a:cubicBezTo>
                  <a:cubicBezTo>
                    <a:pt x="492816" y="1071964"/>
                    <a:pt x="-64569" y="794563"/>
                    <a:pt x="0" y="522000"/>
                  </a:cubicBezTo>
                  <a:close/>
                </a:path>
                <a:path w="2016000" h="1044000" stroke="0" extrusionOk="0">
                  <a:moveTo>
                    <a:pt x="0" y="522000"/>
                  </a:moveTo>
                  <a:cubicBezTo>
                    <a:pt x="84339" y="232351"/>
                    <a:pt x="418211" y="95824"/>
                    <a:pt x="1008000" y="0"/>
                  </a:cubicBezTo>
                  <a:cubicBezTo>
                    <a:pt x="1538737" y="43076"/>
                    <a:pt x="2023107" y="225967"/>
                    <a:pt x="2016000" y="522000"/>
                  </a:cubicBezTo>
                  <a:cubicBezTo>
                    <a:pt x="2033721" y="893282"/>
                    <a:pt x="1530802" y="978763"/>
                    <a:pt x="1008000" y="1044000"/>
                  </a:cubicBezTo>
                  <a:cubicBezTo>
                    <a:pt x="464515" y="1007926"/>
                    <a:pt x="31987" y="813662"/>
                    <a:pt x="0" y="522000"/>
                  </a:cubicBezTo>
                  <a:close/>
                </a:path>
              </a:pathLst>
            </a:custGeom>
            <a:solidFill>
              <a:schemeClr val="bg1"/>
            </a:solidFill>
            <a:ln>
              <a:extLst>
                <a:ext uri="{C807C97D-BFC1-408E-A445-0C87EB9F89A2}">
                  <ask:lineSketchStyleProps xmlns:ask="http://schemas.microsoft.com/office/drawing/2018/sketchyshapes" sd="3122635363">
                    <a:prstGeom prst="ellipse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2800" b="1" dirty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Ink Free" panose="03080402000500000000" pitchFamily="66" charset="0"/>
                </a:rPr>
                <a:t>Goodwill</a:t>
              </a:r>
            </a:p>
          </p:txBody>
        </p:sp>
        <p:sp>
          <p:nvSpPr>
            <p:cNvPr id="9" name="Ellipse 8">
              <a:extLst>
                <a:ext uri="{FF2B5EF4-FFF2-40B4-BE49-F238E27FC236}">
                  <a16:creationId xmlns:a16="http://schemas.microsoft.com/office/drawing/2014/main" id="{88A94E48-DAA3-4757-8710-7084573CA770}"/>
                </a:ext>
              </a:extLst>
            </p:cNvPr>
            <p:cNvSpPr/>
            <p:nvPr/>
          </p:nvSpPr>
          <p:spPr>
            <a:xfrm>
              <a:off x="9928767" y="4600422"/>
              <a:ext cx="2016000" cy="1044000"/>
            </a:xfrm>
            <a:custGeom>
              <a:avLst/>
              <a:gdLst>
                <a:gd name="connsiteX0" fmla="*/ 0 w 2016000"/>
                <a:gd name="connsiteY0" fmla="*/ 522000 h 1044000"/>
                <a:gd name="connsiteX1" fmla="*/ 1008000 w 2016000"/>
                <a:gd name="connsiteY1" fmla="*/ 0 h 1044000"/>
                <a:gd name="connsiteX2" fmla="*/ 2016000 w 2016000"/>
                <a:gd name="connsiteY2" fmla="*/ 522000 h 1044000"/>
                <a:gd name="connsiteX3" fmla="*/ 1008000 w 2016000"/>
                <a:gd name="connsiteY3" fmla="*/ 1044000 h 1044000"/>
                <a:gd name="connsiteX4" fmla="*/ 0 w 2016000"/>
                <a:gd name="connsiteY4" fmla="*/ 522000 h 104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16000" h="1044000" fill="none" extrusionOk="0">
                  <a:moveTo>
                    <a:pt x="0" y="522000"/>
                  </a:moveTo>
                  <a:cubicBezTo>
                    <a:pt x="95417" y="153668"/>
                    <a:pt x="495557" y="-49753"/>
                    <a:pt x="1008000" y="0"/>
                  </a:cubicBezTo>
                  <a:cubicBezTo>
                    <a:pt x="1527025" y="52500"/>
                    <a:pt x="1992567" y="186122"/>
                    <a:pt x="2016000" y="522000"/>
                  </a:cubicBezTo>
                  <a:cubicBezTo>
                    <a:pt x="1997248" y="838097"/>
                    <a:pt x="1554486" y="1034818"/>
                    <a:pt x="1008000" y="1044000"/>
                  </a:cubicBezTo>
                  <a:cubicBezTo>
                    <a:pt x="492816" y="1071964"/>
                    <a:pt x="-64569" y="794563"/>
                    <a:pt x="0" y="522000"/>
                  </a:cubicBezTo>
                  <a:close/>
                </a:path>
                <a:path w="2016000" h="1044000" stroke="0" extrusionOk="0">
                  <a:moveTo>
                    <a:pt x="0" y="522000"/>
                  </a:moveTo>
                  <a:cubicBezTo>
                    <a:pt x="84339" y="232351"/>
                    <a:pt x="418211" y="95824"/>
                    <a:pt x="1008000" y="0"/>
                  </a:cubicBezTo>
                  <a:cubicBezTo>
                    <a:pt x="1538737" y="43076"/>
                    <a:pt x="2023107" y="225967"/>
                    <a:pt x="2016000" y="522000"/>
                  </a:cubicBezTo>
                  <a:cubicBezTo>
                    <a:pt x="2033721" y="893282"/>
                    <a:pt x="1530802" y="978763"/>
                    <a:pt x="1008000" y="1044000"/>
                  </a:cubicBezTo>
                  <a:cubicBezTo>
                    <a:pt x="464515" y="1007926"/>
                    <a:pt x="31987" y="813662"/>
                    <a:pt x="0" y="522000"/>
                  </a:cubicBezTo>
                  <a:close/>
                </a:path>
              </a:pathLst>
            </a:custGeom>
            <a:solidFill>
              <a:schemeClr val="bg1"/>
            </a:solidFill>
            <a:ln>
              <a:extLst>
                <a:ext uri="{C807C97D-BFC1-408E-A445-0C87EB9F89A2}">
                  <ask:lineSketchStyleProps xmlns:ask="http://schemas.microsoft.com/office/drawing/2018/sketchyshapes" sd="3122635363">
                    <a:prstGeom prst="ellipse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2800" b="1" dirty="0" err="1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Ink Free" panose="03080402000500000000" pitchFamily="66" charset="0"/>
                </a:rPr>
                <a:t>Patents</a:t>
              </a:r>
              <a:endParaRPr lang="it-IT" sz="2800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</a:endParaRPr>
            </a:p>
          </p:txBody>
        </p:sp>
        <p:sp>
          <p:nvSpPr>
            <p:cNvPr id="10" name="Ellipse 9">
              <a:extLst>
                <a:ext uri="{FF2B5EF4-FFF2-40B4-BE49-F238E27FC236}">
                  <a16:creationId xmlns:a16="http://schemas.microsoft.com/office/drawing/2014/main" id="{0CB5E4F8-856B-4682-9A6B-2646992C16FE}"/>
                </a:ext>
              </a:extLst>
            </p:cNvPr>
            <p:cNvSpPr/>
            <p:nvPr/>
          </p:nvSpPr>
          <p:spPr>
            <a:xfrm>
              <a:off x="5136118" y="3429000"/>
              <a:ext cx="2016000" cy="1044000"/>
            </a:xfrm>
            <a:custGeom>
              <a:avLst/>
              <a:gdLst>
                <a:gd name="connsiteX0" fmla="*/ 0 w 2016000"/>
                <a:gd name="connsiteY0" fmla="*/ 522000 h 1044000"/>
                <a:gd name="connsiteX1" fmla="*/ 1008000 w 2016000"/>
                <a:gd name="connsiteY1" fmla="*/ 0 h 1044000"/>
                <a:gd name="connsiteX2" fmla="*/ 2016000 w 2016000"/>
                <a:gd name="connsiteY2" fmla="*/ 522000 h 1044000"/>
                <a:gd name="connsiteX3" fmla="*/ 1008000 w 2016000"/>
                <a:gd name="connsiteY3" fmla="*/ 1044000 h 1044000"/>
                <a:gd name="connsiteX4" fmla="*/ 0 w 2016000"/>
                <a:gd name="connsiteY4" fmla="*/ 522000 h 104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16000" h="1044000" fill="none" extrusionOk="0">
                  <a:moveTo>
                    <a:pt x="0" y="522000"/>
                  </a:moveTo>
                  <a:cubicBezTo>
                    <a:pt x="95417" y="153668"/>
                    <a:pt x="495557" y="-49753"/>
                    <a:pt x="1008000" y="0"/>
                  </a:cubicBezTo>
                  <a:cubicBezTo>
                    <a:pt x="1527025" y="52500"/>
                    <a:pt x="1992567" y="186122"/>
                    <a:pt x="2016000" y="522000"/>
                  </a:cubicBezTo>
                  <a:cubicBezTo>
                    <a:pt x="1997248" y="838097"/>
                    <a:pt x="1554486" y="1034818"/>
                    <a:pt x="1008000" y="1044000"/>
                  </a:cubicBezTo>
                  <a:cubicBezTo>
                    <a:pt x="492816" y="1071964"/>
                    <a:pt x="-64569" y="794563"/>
                    <a:pt x="0" y="522000"/>
                  </a:cubicBezTo>
                  <a:close/>
                </a:path>
                <a:path w="2016000" h="1044000" stroke="0" extrusionOk="0">
                  <a:moveTo>
                    <a:pt x="0" y="522000"/>
                  </a:moveTo>
                  <a:cubicBezTo>
                    <a:pt x="84339" y="232351"/>
                    <a:pt x="418211" y="95824"/>
                    <a:pt x="1008000" y="0"/>
                  </a:cubicBezTo>
                  <a:cubicBezTo>
                    <a:pt x="1538737" y="43076"/>
                    <a:pt x="2023107" y="225967"/>
                    <a:pt x="2016000" y="522000"/>
                  </a:cubicBezTo>
                  <a:cubicBezTo>
                    <a:pt x="2033721" y="893282"/>
                    <a:pt x="1530802" y="978763"/>
                    <a:pt x="1008000" y="1044000"/>
                  </a:cubicBezTo>
                  <a:cubicBezTo>
                    <a:pt x="464515" y="1007926"/>
                    <a:pt x="31987" y="813662"/>
                    <a:pt x="0" y="522000"/>
                  </a:cubicBezTo>
                  <a:close/>
                </a:path>
              </a:pathLst>
            </a:custGeom>
            <a:solidFill>
              <a:schemeClr val="bg1"/>
            </a:solidFill>
            <a:ln>
              <a:extLst>
                <a:ext uri="{C807C97D-BFC1-408E-A445-0C87EB9F89A2}">
                  <ask:lineSketchStyleProps xmlns:ask="http://schemas.microsoft.com/office/drawing/2018/sketchyshapes" sd="3122635363">
                    <a:prstGeom prst="ellipse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2200" b="1" dirty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Ink Free" panose="03080402000500000000" pitchFamily="66" charset="0"/>
                </a:rPr>
                <a:t>Knowledge</a:t>
              </a:r>
            </a:p>
          </p:txBody>
        </p:sp>
        <p:sp>
          <p:nvSpPr>
            <p:cNvPr id="11" name="Ellipse 10">
              <a:extLst>
                <a:ext uri="{FF2B5EF4-FFF2-40B4-BE49-F238E27FC236}">
                  <a16:creationId xmlns:a16="http://schemas.microsoft.com/office/drawing/2014/main" id="{4ED9298C-01EA-4BAD-AC84-C0E5A851B805}"/>
                </a:ext>
              </a:extLst>
            </p:cNvPr>
            <p:cNvSpPr/>
            <p:nvPr/>
          </p:nvSpPr>
          <p:spPr>
            <a:xfrm>
              <a:off x="6144118" y="5019289"/>
              <a:ext cx="3328967" cy="1560498"/>
            </a:xfrm>
            <a:custGeom>
              <a:avLst/>
              <a:gdLst>
                <a:gd name="connsiteX0" fmla="*/ 0 w 3328967"/>
                <a:gd name="connsiteY0" fmla="*/ 780249 h 1560498"/>
                <a:gd name="connsiteX1" fmla="*/ 1664484 w 3328967"/>
                <a:gd name="connsiteY1" fmla="*/ 0 h 1560498"/>
                <a:gd name="connsiteX2" fmla="*/ 3328968 w 3328967"/>
                <a:gd name="connsiteY2" fmla="*/ 780249 h 1560498"/>
                <a:gd name="connsiteX3" fmla="*/ 1664484 w 3328967"/>
                <a:gd name="connsiteY3" fmla="*/ 1560498 h 1560498"/>
                <a:gd name="connsiteX4" fmla="*/ 0 w 3328967"/>
                <a:gd name="connsiteY4" fmla="*/ 780249 h 15604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28967" h="1560498" fill="none" extrusionOk="0">
                  <a:moveTo>
                    <a:pt x="0" y="780249"/>
                  </a:moveTo>
                  <a:cubicBezTo>
                    <a:pt x="69850" y="290736"/>
                    <a:pt x="860174" y="-129227"/>
                    <a:pt x="1664484" y="0"/>
                  </a:cubicBezTo>
                  <a:cubicBezTo>
                    <a:pt x="2537298" y="64730"/>
                    <a:pt x="3282398" y="254759"/>
                    <a:pt x="3328968" y="780249"/>
                  </a:cubicBezTo>
                  <a:cubicBezTo>
                    <a:pt x="3314928" y="1231987"/>
                    <a:pt x="2549472" y="1529691"/>
                    <a:pt x="1664484" y="1560498"/>
                  </a:cubicBezTo>
                  <a:cubicBezTo>
                    <a:pt x="806843" y="1602006"/>
                    <a:pt x="-20919" y="1206073"/>
                    <a:pt x="0" y="780249"/>
                  </a:cubicBezTo>
                  <a:close/>
                </a:path>
                <a:path w="3328967" h="1560498" stroke="0" extrusionOk="0">
                  <a:moveTo>
                    <a:pt x="0" y="780249"/>
                  </a:moveTo>
                  <a:cubicBezTo>
                    <a:pt x="102747" y="347677"/>
                    <a:pt x="682776" y="180834"/>
                    <a:pt x="1664484" y="0"/>
                  </a:cubicBezTo>
                  <a:cubicBezTo>
                    <a:pt x="2556614" y="45023"/>
                    <a:pt x="3394430" y="278039"/>
                    <a:pt x="3328968" y="780249"/>
                  </a:cubicBezTo>
                  <a:cubicBezTo>
                    <a:pt x="3353232" y="1324802"/>
                    <a:pt x="2572994" y="1539794"/>
                    <a:pt x="1664484" y="1560498"/>
                  </a:cubicBezTo>
                  <a:cubicBezTo>
                    <a:pt x="773456" y="1483424"/>
                    <a:pt x="104062" y="1222129"/>
                    <a:pt x="0" y="780249"/>
                  </a:cubicBezTo>
                  <a:close/>
                </a:path>
              </a:pathLst>
            </a:custGeom>
            <a:solidFill>
              <a:schemeClr val="bg1"/>
            </a:solidFill>
            <a:ln>
              <a:extLst>
                <a:ext uri="{C807C97D-BFC1-408E-A445-0C87EB9F89A2}">
                  <ask:lineSketchStyleProps xmlns:ask="http://schemas.microsoft.com/office/drawing/2018/sketchyshapes" sd="3122635363">
                    <a:prstGeom prst="ellipse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3200" b="1" dirty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Ink Free" panose="03080402000500000000" pitchFamily="66" charset="0"/>
                </a:rPr>
                <a:t>Trademarks</a:t>
              </a:r>
            </a:p>
          </p:txBody>
        </p:sp>
        <p:cxnSp>
          <p:nvCxnSpPr>
            <p:cNvPr id="13" name="Connecteur droit avec flèche 12">
              <a:extLst>
                <a:ext uri="{FF2B5EF4-FFF2-40B4-BE49-F238E27FC236}">
                  <a16:creationId xmlns:a16="http://schemas.microsoft.com/office/drawing/2014/main" id="{F8533E76-B9FE-44C9-B5B2-364DD72A05A8}"/>
                </a:ext>
              </a:extLst>
            </p:cNvPr>
            <p:cNvCxnSpPr>
              <a:cxnSpLocks/>
            </p:cNvCxnSpPr>
            <p:nvPr/>
          </p:nvCxnSpPr>
          <p:spPr>
            <a:xfrm>
              <a:off x="9741155" y="4545390"/>
              <a:ext cx="132620" cy="23899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Connecteur droit avec flèche 14">
              <a:extLst>
                <a:ext uri="{FF2B5EF4-FFF2-40B4-BE49-F238E27FC236}">
                  <a16:creationId xmlns:a16="http://schemas.microsoft.com/office/drawing/2014/main" id="{9F13D249-9AD5-4651-95E1-0C7C65FF82F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304244" y="4524617"/>
              <a:ext cx="83974" cy="4320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Connecteur droit avec flèche 19">
              <a:extLst>
                <a:ext uri="{FF2B5EF4-FFF2-40B4-BE49-F238E27FC236}">
                  <a16:creationId xmlns:a16="http://schemas.microsoft.com/office/drawing/2014/main" id="{A370CA55-EF69-4A4A-98F4-A18322E179A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201108" y="2853190"/>
              <a:ext cx="93805" cy="30342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Connecteur droit avec flèche 22">
              <a:extLst>
                <a:ext uri="{FF2B5EF4-FFF2-40B4-BE49-F238E27FC236}">
                  <a16:creationId xmlns:a16="http://schemas.microsoft.com/office/drawing/2014/main" id="{6FCE15A2-0A22-4888-A7CC-9C39E963692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873775" y="2853190"/>
              <a:ext cx="156633" cy="34075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Connecteur droit avec flèche 25">
              <a:extLst>
                <a:ext uri="{FF2B5EF4-FFF2-40B4-BE49-F238E27FC236}">
                  <a16:creationId xmlns:a16="http://schemas.microsoft.com/office/drawing/2014/main" id="{EE697434-F115-45FC-B3C6-CD8CA96A58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230713" y="3872116"/>
              <a:ext cx="432000" cy="1900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" name="ZoneTexte 3">
            <a:extLst>
              <a:ext uri="{FF2B5EF4-FFF2-40B4-BE49-F238E27FC236}">
                <a16:creationId xmlns:a16="http://schemas.microsoft.com/office/drawing/2014/main" id="{361DA558-5391-43A8-B68C-E519C0FEEC3A}"/>
              </a:ext>
            </a:extLst>
          </p:cNvPr>
          <p:cNvSpPr txBox="1"/>
          <p:nvPr/>
        </p:nvSpPr>
        <p:spPr>
          <a:xfrm>
            <a:off x="468895" y="5742196"/>
            <a:ext cx="4809175" cy="738664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0" i="1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* </a:t>
            </a:r>
            <a:r>
              <a:rPr lang="en-US" sz="1400" b="0" i="1" dirty="0" err="1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Bavdaž</a:t>
            </a:r>
            <a:r>
              <a:rPr lang="en-US" sz="1400" b="0" i="1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 et al. (forthcoming). Measuring investment in intangible assets. In </a:t>
            </a:r>
            <a:r>
              <a:rPr lang="en-US" sz="1400" b="0" i="1" dirty="0" err="1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Snijkers</a:t>
            </a:r>
            <a:r>
              <a:rPr lang="en-US" sz="1400" b="0" i="1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 et al. (eds) Advances in Business Statistics, Methods and Data Collection. Wiley.</a:t>
            </a:r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val="36311319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41651"/>
    </mc:Choice>
    <mc:Fallback>
      <p:transition spd="slow" advTm="14165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id="{4B93E2C1-4360-4BBF-A268-29611CDE1E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895" y="494562"/>
            <a:ext cx="11269308" cy="393634"/>
          </a:xfrm>
        </p:spPr>
        <p:txBody>
          <a:bodyPr/>
          <a:lstStyle/>
          <a:p>
            <a:r>
              <a:rPr lang="it-IT" altLang="it-IT" sz="3600" dirty="0"/>
              <a:t>Data sources on </a:t>
            </a:r>
            <a:r>
              <a:rPr lang="it-IT" altLang="it-IT" sz="3600" dirty="0" err="1"/>
              <a:t>intangible</a:t>
            </a:r>
            <a:r>
              <a:rPr lang="it-IT" altLang="it-IT" sz="3600" dirty="0"/>
              <a:t> assets</a:t>
            </a:r>
            <a:endParaRPr lang="it-IT" sz="3600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71519E4-395A-4D55-9392-6FE6D4A052FD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8B4153A-D4C5-4CEF-8992-0D8815C829E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55404F29-BF52-4E77-A528-EAEFA501AEB7}"/>
              </a:ext>
            </a:extLst>
          </p:cNvPr>
          <p:cNvSpPr txBox="1"/>
          <p:nvPr/>
        </p:nvSpPr>
        <p:spPr>
          <a:xfrm>
            <a:off x="2817846" y="2724543"/>
            <a:ext cx="2192694" cy="1200329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/>
              <a:t>Standard </a:t>
            </a:r>
            <a:r>
              <a:rPr lang="it-IT" dirty="0" err="1"/>
              <a:t>financial</a:t>
            </a:r>
            <a:r>
              <a:rPr lang="it-IT" dirty="0"/>
              <a:t> reporting</a:t>
            </a:r>
          </a:p>
          <a:p>
            <a:pPr algn="ctr"/>
            <a:r>
              <a:rPr lang="it-IT" dirty="0"/>
              <a:t>(Cost </a:t>
            </a:r>
            <a:r>
              <a:rPr lang="it-IT" dirty="0" err="1"/>
              <a:t>statements</a:t>
            </a:r>
            <a:r>
              <a:rPr lang="it-IT" dirty="0"/>
              <a:t>, Balance </a:t>
            </a:r>
            <a:r>
              <a:rPr lang="it-IT" dirty="0" err="1"/>
              <a:t>sheets</a:t>
            </a:r>
            <a:r>
              <a:rPr lang="it-IT" dirty="0"/>
              <a:t>, etc.)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8464139C-81B9-4072-BA62-0C873149574A}"/>
              </a:ext>
            </a:extLst>
          </p:cNvPr>
          <p:cNvSpPr txBox="1"/>
          <p:nvPr/>
        </p:nvSpPr>
        <p:spPr>
          <a:xfrm>
            <a:off x="7197002" y="2230016"/>
            <a:ext cx="2192694" cy="175432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err="1"/>
              <a:t>Official</a:t>
            </a:r>
            <a:r>
              <a:rPr lang="it-IT" dirty="0"/>
              <a:t> business surveys</a:t>
            </a:r>
          </a:p>
          <a:p>
            <a:pPr algn="ctr"/>
            <a:r>
              <a:rPr lang="it-IT" dirty="0"/>
              <a:t>(R&amp;D survey, Innovation survey, </a:t>
            </a:r>
            <a:r>
              <a:rPr lang="it-IT" dirty="0" err="1"/>
              <a:t>Vocational</a:t>
            </a:r>
            <a:r>
              <a:rPr lang="it-IT" dirty="0"/>
              <a:t> training survey, etc.)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227CA385-56FE-4AAB-95A7-F0CFD545A1C4}"/>
              </a:ext>
            </a:extLst>
          </p:cNvPr>
          <p:cNvSpPr txBox="1"/>
          <p:nvPr/>
        </p:nvSpPr>
        <p:spPr>
          <a:xfrm>
            <a:off x="2817846" y="4589384"/>
            <a:ext cx="2192694" cy="646331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/>
              <a:t>‘</a:t>
            </a:r>
            <a:r>
              <a:rPr lang="it-IT" dirty="0" err="1"/>
              <a:t>Voluntary</a:t>
            </a:r>
            <a:r>
              <a:rPr lang="it-IT" dirty="0"/>
              <a:t> </a:t>
            </a:r>
            <a:r>
              <a:rPr lang="it-IT" dirty="0" err="1"/>
              <a:t>disclosure</a:t>
            </a:r>
            <a:r>
              <a:rPr lang="it-IT" dirty="0"/>
              <a:t>’ reporting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82CCB6AB-CD4B-4B41-91F8-5D6581A49FDF}"/>
              </a:ext>
            </a:extLst>
          </p:cNvPr>
          <p:cNvSpPr txBox="1"/>
          <p:nvPr/>
        </p:nvSpPr>
        <p:spPr>
          <a:xfrm>
            <a:off x="7197002" y="4589384"/>
            <a:ext cx="2192694" cy="646331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 err="1"/>
              <a:t>Intangible</a:t>
            </a:r>
            <a:r>
              <a:rPr lang="it-IT" dirty="0"/>
              <a:t> assets surveys</a:t>
            </a:r>
          </a:p>
        </p:txBody>
      </p:sp>
      <p:cxnSp>
        <p:nvCxnSpPr>
          <p:cNvPr id="14" name="Connecteur droit avec flèche 13">
            <a:extLst>
              <a:ext uri="{FF2B5EF4-FFF2-40B4-BE49-F238E27FC236}">
                <a16:creationId xmlns:a16="http://schemas.microsoft.com/office/drawing/2014/main" id="{1B7A93B6-B881-4FFC-A858-4D618F052F25}"/>
              </a:ext>
            </a:extLst>
          </p:cNvPr>
          <p:cNvCxnSpPr/>
          <p:nvPr/>
        </p:nvCxnSpPr>
        <p:spPr>
          <a:xfrm>
            <a:off x="6096000" y="1698171"/>
            <a:ext cx="0" cy="425177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>
            <a:extLst>
              <a:ext uri="{FF2B5EF4-FFF2-40B4-BE49-F238E27FC236}">
                <a16:creationId xmlns:a16="http://schemas.microsoft.com/office/drawing/2014/main" id="{09AE53DE-B18E-4B4D-8128-0252D3DC3BD5}"/>
              </a:ext>
            </a:extLst>
          </p:cNvPr>
          <p:cNvCxnSpPr>
            <a:cxnSpLocks/>
          </p:cNvCxnSpPr>
          <p:nvPr/>
        </p:nvCxnSpPr>
        <p:spPr>
          <a:xfrm flipH="1">
            <a:off x="1920000" y="4301542"/>
            <a:ext cx="835200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ZoneTexte 16">
            <a:extLst>
              <a:ext uri="{FF2B5EF4-FFF2-40B4-BE49-F238E27FC236}">
                <a16:creationId xmlns:a16="http://schemas.microsoft.com/office/drawing/2014/main" id="{1FCF81AF-A552-4386-A9A3-523F84F1B85D}"/>
              </a:ext>
            </a:extLst>
          </p:cNvPr>
          <p:cNvSpPr txBox="1"/>
          <p:nvPr/>
        </p:nvSpPr>
        <p:spPr>
          <a:xfrm>
            <a:off x="5010540" y="5966140"/>
            <a:ext cx="2123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err="1"/>
              <a:t>Voluntary</a:t>
            </a:r>
            <a:endParaRPr lang="it-IT" dirty="0"/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ED5F6044-1BA3-4941-A025-A48CBA805C91}"/>
              </a:ext>
            </a:extLst>
          </p:cNvPr>
          <p:cNvSpPr txBox="1"/>
          <p:nvPr/>
        </p:nvSpPr>
        <p:spPr>
          <a:xfrm>
            <a:off x="5010540" y="1238618"/>
            <a:ext cx="2123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err="1"/>
              <a:t>Mandatory</a:t>
            </a:r>
            <a:endParaRPr lang="it-IT" dirty="0"/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8EDBA1CB-D420-4781-B047-7D9B55211D71}"/>
              </a:ext>
            </a:extLst>
          </p:cNvPr>
          <p:cNvSpPr txBox="1"/>
          <p:nvPr/>
        </p:nvSpPr>
        <p:spPr>
          <a:xfrm>
            <a:off x="236379" y="4106234"/>
            <a:ext cx="158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Non-statistical (administrative, business and other)</a:t>
            </a:r>
            <a:r>
              <a:rPr lang="it-IT" dirty="0"/>
              <a:t> sources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E3879A01-70DA-4704-A926-E16B48052AD6}"/>
              </a:ext>
            </a:extLst>
          </p:cNvPr>
          <p:cNvSpPr txBox="1"/>
          <p:nvPr/>
        </p:nvSpPr>
        <p:spPr>
          <a:xfrm>
            <a:off x="10241900" y="4106234"/>
            <a:ext cx="158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Statistical sources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4266B7C4-935A-45F6-86DC-93E49F8988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556662">
            <a:off x="6208011" y="3301772"/>
            <a:ext cx="4725272" cy="314310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3128871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7881"/>
    </mc:Choice>
    <mc:Fallback>
      <p:transition spd="slow" advTm="6788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68895" y="494562"/>
            <a:ext cx="11269308" cy="393634"/>
          </a:xfrm>
        </p:spPr>
        <p:txBody>
          <a:bodyPr/>
          <a:lstStyle/>
          <a:p>
            <a:r>
              <a:rPr lang="it-IT" altLang="it-IT" sz="3600"/>
              <a:t>Surveying intangibles: the search for a model</a:t>
            </a:r>
            <a:endParaRPr lang="it-IT" sz="3600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8B4153A-D4C5-4CEF-8992-0D8815C829E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3D720F27-BE54-4845-BB1E-65555787EC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5149980"/>
              </p:ext>
            </p:extLst>
          </p:nvPr>
        </p:nvGraphicFramePr>
        <p:xfrm>
          <a:off x="468895" y="1287624"/>
          <a:ext cx="11269308" cy="49339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14445">
                  <a:extLst>
                    <a:ext uri="{9D8B030D-6E8A-4147-A177-3AD203B41FA5}">
                      <a16:colId xmlns:a16="http://schemas.microsoft.com/office/drawing/2014/main" val="4085976393"/>
                    </a:ext>
                  </a:extLst>
                </a:gridCol>
                <a:gridCol w="1814445">
                  <a:extLst>
                    <a:ext uri="{9D8B030D-6E8A-4147-A177-3AD203B41FA5}">
                      <a16:colId xmlns:a16="http://schemas.microsoft.com/office/drawing/2014/main" val="3011312708"/>
                    </a:ext>
                  </a:extLst>
                </a:gridCol>
                <a:gridCol w="1962563">
                  <a:extLst>
                    <a:ext uri="{9D8B030D-6E8A-4147-A177-3AD203B41FA5}">
                      <a16:colId xmlns:a16="http://schemas.microsoft.com/office/drawing/2014/main" val="1673628114"/>
                    </a:ext>
                  </a:extLst>
                </a:gridCol>
                <a:gridCol w="1900847">
                  <a:extLst>
                    <a:ext uri="{9D8B030D-6E8A-4147-A177-3AD203B41FA5}">
                      <a16:colId xmlns:a16="http://schemas.microsoft.com/office/drawing/2014/main" val="2104270890"/>
                    </a:ext>
                  </a:extLst>
                </a:gridCol>
                <a:gridCol w="2107838">
                  <a:extLst>
                    <a:ext uri="{9D8B030D-6E8A-4147-A177-3AD203B41FA5}">
                      <a16:colId xmlns:a16="http://schemas.microsoft.com/office/drawing/2014/main" val="3734487651"/>
                    </a:ext>
                  </a:extLst>
                </a:gridCol>
                <a:gridCol w="1669170">
                  <a:extLst>
                    <a:ext uri="{9D8B030D-6E8A-4147-A177-3AD203B41FA5}">
                      <a16:colId xmlns:a16="http://schemas.microsoft.com/office/drawing/2014/main" val="2772107738"/>
                    </a:ext>
                  </a:extLst>
                </a:gridCol>
              </a:tblGrid>
              <a:tr h="19491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2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French survey on «</a:t>
                      </a:r>
                      <a:r>
                        <a:rPr lang="fr-FR" sz="2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Moyens et modes de gestion de l’immatériel</a:t>
                      </a:r>
                      <a:r>
                        <a:rPr lang="it-IT" sz="2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»</a:t>
                      </a:r>
                    </a:p>
                  </a:txBody>
                  <a:tcPr marL="50800" marR="508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2200" dirty="0">
                          <a:effectLst/>
                        </a:rPr>
                        <a:t>UK </a:t>
                      </a:r>
                      <a:r>
                        <a:rPr lang="it-IT" sz="2200" dirty="0" err="1">
                          <a:effectLst/>
                        </a:rPr>
                        <a:t>Intangible</a:t>
                      </a:r>
                      <a:r>
                        <a:rPr lang="it-IT" sz="2200" dirty="0">
                          <a:effectLst/>
                        </a:rPr>
                        <a:t> Assets Surveys</a:t>
                      </a:r>
                      <a:endParaRPr lang="it-IT" sz="2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0800" marR="508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2200" dirty="0" err="1">
                          <a:effectLst/>
                        </a:rPr>
                        <a:t>Italian</a:t>
                      </a:r>
                      <a:r>
                        <a:rPr lang="it-IT" sz="2200" dirty="0">
                          <a:effectLst/>
                        </a:rPr>
                        <a:t> </a:t>
                      </a:r>
                      <a:r>
                        <a:rPr lang="it-IT" sz="2200" dirty="0" err="1">
                          <a:effectLst/>
                        </a:rPr>
                        <a:t>Intangible</a:t>
                      </a:r>
                      <a:r>
                        <a:rPr lang="it-IT" sz="2200" dirty="0">
                          <a:effectLst/>
                        </a:rPr>
                        <a:t> Assets Survey</a:t>
                      </a:r>
                      <a:endParaRPr lang="it-IT" sz="2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0800" marR="508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2200" dirty="0">
                          <a:effectLst/>
                        </a:rPr>
                        <a:t>Surveys by the University of </a:t>
                      </a:r>
                      <a:r>
                        <a:rPr lang="it-IT" sz="2200" dirty="0" err="1">
                          <a:effectLst/>
                        </a:rPr>
                        <a:t>Ljubljana</a:t>
                      </a:r>
                      <a:endParaRPr lang="it-IT" sz="2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0800" marR="508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2200" dirty="0" err="1">
                          <a:effectLst/>
                        </a:rPr>
                        <a:t>Eurobarometer</a:t>
                      </a:r>
                      <a:r>
                        <a:rPr lang="it-IT" sz="2200" dirty="0">
                          <a:effectLst/>
                        </a:rPr>
                        <a:t> survey</a:t>
                      </a:r>
                      <a:endParaRPr lang="it-IT" sz="2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0800" marR="508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2200" dirty="0" err="1">
                          <a:effectLst/>
                        </a:rPr>
                        <a:t>Globalinto</a:t>
                      </a:r>
                      <a:r>
                        <a:rPr lang="it-IT" sz="2200" dirty="0">
                          <a:effectLst/>
                        </a:rPr>
                        <a:t> survey</a:t>
                      </a:r>
                      <a:endParaRPr lang="it-IT" sz="2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0800" marR="508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1531594"/>
                  </a:ext>
                </a:extLst>
              </a:tr>
              <a:tr h="29088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2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France (2005)</a:t>
                      </a:r>
                    </a:p>
                  </a:txBody>
                  <a:tcPr marL="50800" marR="508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2200" dirty="0">
                          <a:effectLst/>
                        </a:rPr>
                        <a:t>UK (2009 and 2010)</a:t>
                      </a:r>
                      <a:endParaRPr lang="it-IT" sz="2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0800" marR="508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2200" dirty="0" err="1">
                          <a:effectLst/>
                        </a:rPr>
                        <a:t>Italy</a:t>
                      </a:r>
                      <a:r>
                        <a:rPr lang="it-IT" sz="2200" dirty="0">
                          <a:effectLst/>
                        </a:rPr>
                        <a:t> (2013)</a:t>
                      </a:r>
                      <a:endParaRPr lang="it-IT" sz="2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0800" marR="508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2200" dirty="0">
                          <a:effectLst/>
                        </a:rPr>
                        <a:t>Slovenia (2010-2011, 2015), </a:t>
                      </a:r>
                      <a:r>
                        <a:rPr lang="it-IT" sz="2200" dirty="0" err="1">
                          <a:effectLst/>
                        </a:rPr>
                        <a:t>BiH</a:t>
                      </a:r>
                      <a:r>
                        <a:rPr lang="it-IT" sz="2200" dirty="0">
                          <a:effectLst/>
                        </a:rPr>
                        <a:t> (2012), Albania (2012)</a:t>
                      </a:r>
                      <a:endParaRPr lang="it-IT" sz="2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0800" marR="508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2200" dirty="0">
                          <a:effectLst/>
                        </a:rPr>
                        <a:t>27 EU countries, </a:t>
                      </a:r>
                      <a:r>
                        <a:rPr lang="it-IT" sz="2200" dirty="0" err="1">
                          <a:effectLst/>
                        </a:rPr>
                        <a:t>Croatia</a:t>
                      </a:r>
                      <a:r>
                        <a:rPr lang="it-IT" sz="2200" dirty="0">
                          <a:effectLst/>
                        </a:rPr>
                        <a:t>, Iceland, Japan, </a:t>
                      </a:r>
                      <a:r>
                        <a:rPr lang="it-IT" sz="2200" dirty="0" err="1">
                          <a:effectLst/>
                        </a:rPr>
                        <a:t>Norway</a:t>
                      </a:r>
                      <a:r>
                        <a:rPr lang="it-IT" sz="2200" dirty="0">
                          <a:effectLst/>
                        </a:rPr>
                        <a:t>, Serbia, </a:t>
                      </a:r>
                      <a:r>
                        <a:rPr lang="it-IT" sz="2200" dirty="0" err="1">
                          <a:effectLst/>
                        </a:rPr>
                        <a:t>Switzerland</a:t>
                      </a:r>
                      <a:r>
                        <a:rPr lang="it-IT" sz="2200" dirty="0">
                          <a:effectLst/>
                        </a:rPr>
                        <a:t>, </a:t>
                      </a:r>
                      <a:r>
                        <a:rPr lang="it-IT" sz="2200" dirty="0" err="1">
                          <a:effectLst/>
                        </a:rPr>
                        <a:t>Turkey</a:t>
                      </a:r>
                      <a:r>
                        <a:rPr lang="it-IT" sz="2200" dirty="0">
                          <a:effectLst/>
                        </a:rPr>
                        <a:t>, FYRM, US (2013)</a:t>
                      </a:r>
                      <a:endParaRPr lang="it-IT" sz="2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0800" marR="508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2200" dirty="0" err="1">
                          <a:effectLst/>
                        </a:rPr>
                        <a:t>Denmark</a:t>
                      </a:r>
                      <a:r>
                        <a:rPr lang="it-IT" sz="2200" dirty="0">
                          <a:effectLst/>
                        </a:rPr>
                        <a:t>, </a:t>
                      </a:r>
                      <a:r>
                        <a:rPr lang="it-IT" sz="2200" dirty="0" err="1">
                          <a:effectLst/>
                        </a:rPr>
                        <a:t>Finland</a:t>
                      </a:r>
                      <a:r>
                        <a:rPr lang="it-IT" sz="2200" dirty="0">
                          <a:effectLst/>
                        </a:rPr>
                        <a:t>, France, Germany, </a:t>
                      </a:r>
                      <a:r>
                        <a:rPr lang="it-IT" sz="2200" dirty="0" err="1">
                          <a:effectLst/>
                        </a:rPr>
                        <a:t>Greece</a:t>
                      </a:r>
                      <a:r>
                        <a:rPr lang="it-IT" sz="2200" dirty="0">
                          <a:effectLst/>
                        </a:rPr>
                        <a:t>, Slovenia, UK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22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(2020)</a:t>
                      </a:r>
                    </a:p>
                  </a:txBody>
                  <a:tcPr marL="50800" marR="50800" marT="63500" marB="63500"/>
                </a:tc>
                <a:extLst>
                  <a:ext uri="{0D108BD9-81ED-4DB2-BD59-A6C34878D82A}">
                    <a16:rowId xmlns:a16="http://schemas.microsoft.com/office/drawing/2014/main" val="2960370401"/>
                  </a:ext>
                </a:extLst>
              </a:tr>
            </a:tbl>
          </a:graphicData>
        </a:graphic>
      </p:graphicFrame>
      <p:sp>
        <p:nvSpPr>
          <p:cNvPr id="8" name="Flèche : droite 7">
            <a:extLst>
              <a:ext uri="{FF2B5EF4-FFF2-40B4-BE49-F238E27FC236}">
                <a16:creationId xmlns:a16="http://schemas.microsoft.com/office/drawing/2014/main" id="{60A9E1DB-04BE-49F3-BFA9-49FA110BCB9B}"/>
              </a:ext>
            </a:extLst>
          </p:cNvPr>
          <p:cNvSpPr/>
          <p:nvPr/>
        </p:nvSpPr>
        <p:spPr>
          <a:xfrm rot="20643829">
            <a:off x="454752" y="4722154"/>
            <a:ext cx="5248997" cy="1158949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</a:rPr>
              <a:t>From national to international surveys</a:t>
            </a:r>
          </a:p>
        </p:txBody>
      </p:sp>
    </p:spTree>
    <p:extLst>
      <p:ext uri="{BB962C8B-B14F-4D97-AF65-F5344CB8AC3E}">
        <p14:creationId xmlns:p14="http://schemas.microsoft.com/office/powerpoint/2010/main" val="554099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2850"/>
    </mc:Choice>
    <mc:Fallback>
      <p:transition spd="slow" advTm="4285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id="{4B93E2C1-4360-4BBF-A268-29611CDE1E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895" y="494562"/>
            <a:ext cx="11269308" cy="393634"/>
          </a:xfrm>
        </p:spPr>
        <p:txBody>
          <a:bodyPr/>
          <a:lstStyle/>
          <a:p>
            <a:r>
              <a:rPr lang="it-IT" altLang="it-IT" sz="3600" dirty="0"/>
              <a:t>Three IA surveys </a:t>
            </a:r>
            <a:r>
              <a:rPr lang="it-IT" altLang="it-IT" sz="3600" dirty="0" err="1"/>
              <a:t>compared</a:t>
            </a:r>
            <a:endParaRPr lang="it-IT" sz="3600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71519E4-395A-4D55-9392-6FE6D4A052FD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8B4153A-D4C5-4CEF-8992-0D8815C829E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graphicFrame>
        <p:nvGraphicFramePr>
          <p:cNvPr id="9" name="Tabella 7">
            <a:extLst>
              <a:ext uri="{FF2B5EF4-FFF2-40B4-BE49-F238E27FC236}">
                <a16:creationId xmlns:a16="http://schemas.microsoft.com/office/drawing/2014/main" id="{A58D0993-0A73-4BDE-A491-C3B9C1B0591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1955238"/>
              </p:ext>
            </p:extLst>
          </p:nvPr>
        </p:nvGraphicFramePr>
        <p:xfrm>
          <a:off x="494715" y="1310636"/>
          <a:ext cx="7704000" cy="4368502"/>
        </p:xfrm>
        <a:graphic>
          <a:graphicData uri="http://schemas.openxmlformats.org/drawingml/2006/table">
            <a:tbl>
              <a:tblPr bandRow="1">
                <a:tableStyleId>{E8034E78-7F5D-4C2E-B375-FC64B27BC917}</a:tableStyleId>
              </a:tblPr>
              <a:tblGrid>
                <a:gridCol w="1656000">
                  <a:extLst>
                    <a:ext uri="{9D8B030D-6E8A-4147-A177-3AD203B41FA5}">
                      <a16:colId xmlns:a16="http://schemas.microsoft.com/office/drawing/2014/main" val="1070796585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2749663016"/>
                    </a:ext>
                  </a:extLst>
                </a:gridCol>
                <a:gridCol w="2376000">
                  <a:extLst>
                    <a:ext uri="{9D8B030D-6E8A-4147-A177-3AD203B41FA5}">
                      <a16:colId xmlns:a16="http://schemas.microsoft.com/office/drawing/2014/main" val="1030082800"/>
                    </a:ext>
                  </a:extLst>
                </a:gridCol>
                <a:gridCol w="2052000">
                  <a:extLst>
                    <a:ext uri="{9D8B030D-6E8A-4147-A177-3AD203B41FA5}">
                      <a16:colId xmlns:a16="http://schemas.microsoft.com/office/drawing/2014/main" val="1577946922"/>
                    </a:ext>
                  </a:extLst>
                </a:gridCol>
              </a:tblGrid>
              <a:tr h="809850">
                <a:tc>
                  <a:txBody>
                    <a:bodyPr/>
                    <a:lstStyle/>
                    <a:p>
                      <a:endParaRPr lang="it-IT" sz="24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6" marB="45716" anchor="ctr">
                    <a:lnL>
                      <a:noFill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ONS 2009</a:t>
                      </a:r>
                      <a:endParaRPr lang="it-IT" sz="24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endParaRPr lang="it-IT" sz="24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6" marB="45716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Eurobarometer 2013</a:t>
                      </a:r>
                      <a:endParaRPr lang="it-IT" sz="24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INAPP/ISTAT 2013</a:t>
                      </a:r>
                      <a:endParaRPr lang="it-IT" sz="24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0329158"/>
                  </a:ext>
                </a:extLst>
              </a:tr>
              <a:tr h="1116000"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Countries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UK</a:t>
                      </a:r>
                      <a:endParaRPr lang="it-IT" sz="24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36 countries (mostly EU)</a:t>
                      </a:r>
                      <a:endParaRPr lang="it-IT" sz="24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Italy</a:t>
                      </a:r>
                      <a:endParaRPr lang="it-IT" sz="24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167478"/>
                  </a:ext>
                </a:extLst>
              </a:tr>
              <a:tr h="809850"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Sampling method</a:t>
                      </a:r>
                      <a:endParaRPr lang="it-IT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Register based</a:t>
                      </a:r>
                      <a:endParaRPr lang="it-IT" sz="24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Random digit dial (RDD)</a:t>
                      </a:r>
                      <a:endParaRPr lang="it-IT" sz="24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Register based</a:t>
                      </a:r>
                      <a:endParaRPr lang="it-IT" sz="24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6019118"/>
                  </a:ext>
                </a:extLst>
              </a:tr>
              <a:tr h="809850"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Realised sample</a:t>
                      </a:r>
                      <a:endParaRPr lang="it-IT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838</a:t>
                      </a:r>
                      <a:endParaRPr lang="it-IT" sz="24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11,317</a:t>
                      </a:r>
                      <a:endParaRPr lang="it-IT" sz="24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10,631</a:t>
                      </a:r>
                      <a:endParaRPr lang="it-IT" sz="24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5085414"/>
                  </a:ext>
                </a:extLst>
              </a:tr>
              <a:tr h="809850"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Response rate</a:t>
                      </a:r>
                      <a:endParaRPr lang="it-IT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42%</a:t>
                      </a:r>
                      <a:endParaRPr lang="it-IT" sz="24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 to 69%</a:t>
                      </a:r>
                      <a:endParaRPr lang="it-IT" sz="24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37.5%</a:t>
                      </a:r>
                      <a:endParaRPr lang="it-IT" sz="24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0180938"/>
                  </a:ext>
                </a:extLst>
              </a:tr>
            </a:tbl>
          </a:graphicData>
        </a:graphic>
      </p:graphicFrame>
      <p:grpSp>
        <p:nvGrpSpPr>
          <p:cNvPr id="10" name="Groupe 9">
            <a:extLst>
              <a:ext uri="{FF2B5EF4-FFF2-40B4-BE49-F238E27FC236}">
                <a16:creationId xmlns:a16="http://schemas.microsoft.com/office/drawing/2014/main" id="{8F887F98-E8C9-42A6-ACFD-271CEF23EC04}"/>
              </a:ext>
            </a:extLst>
          </p:cNvPr>
          <p:cNvGrpSpPr/>
          <p:nvPr/>
        </p:nvGrpSpPr>
        <p:grpSpPr>
          <a:xfrm>
            <a:off x="6177516" y="1310636"/>
            <a:ext cx="5531125" cy="4368502"/>
            <a:chOff x="6123573" y="1310636"/>
            <a:chExt cx="5585179" cy="4368502"/>
          </a:xfrm>
        </p:grpSpPr>
        <p:graphicFrame>
          <p:nvGraphicFramePr>
            <p:cNvPr id="7" name="Tabella 7">
              <a:extLst>
                <a:ext uri="{FF2B5EF4-FFF2-40B4-BE49-F238E27FC236}">
                  <a16:creationId xmlns:a16="http://schemas.microsoft.com/office/drawing/2014/main" id="{8D6725BE-C230-4037-BE6D-877ED3C09F0A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557099092"/>
                </p:ext>
              </p:extLst>
            </p:nvPr>
          </p:nvGraphicFramePr>
          <p:xfrm>
            <a:off x="8437088" y="1550887"/>
            <a:ext cx="3271664" cy="3888000"/>
          </p:xfrm>
          <a:graphic>
            <a:graphicData uri="http://schemas.openxmlformats.org/drawingml/2006/table">
              <a:tbl>
                <a:tblPr firstRow="1" bandRow="1">
                  <a:tableStyleId>{E8034E78-7F5D-4C2E-B375-FC64B27BC917}</a:tableStyleId>
                </a:tblPr>
                <a:tblGrid>
                  <a:gridCol w="1800000">
                    <a:extLst>
                      <a:ext uri="{9D8B030D-6E8A-4147-A177-3AD203B41FA5}">
                        <a16:colId xmlns:a16="http://schemas.microsoft.com/office/drawing/2014/main" val="2749663016"/>
                      </a:ext>
                    </a:extLst>
                  </a:gridCol>
                  <a:gridCol w="1440000">
                    <a:extLst>
                      <a:ext uri="{9D8B030D-6E8A-4147-A177-3AD203B41FA5}">
                        <a16:colId xmlns:a16="http://schemas.microsoft.com/office/drawing/2014/main" val="188368810"/>
                      </a:ext>
                    </a:extLst>
                  </a:gridCol>
                </a:tblGrid>
                <a:tr h="864000">
                  <a:tc>
                    <a:txBody>
                      <a:bodyPr/>
                      <a:lstStyle/>
                      <a:p>
                        <a:pPr algn="l">
                          <a:spcAft>
                            <a:spcPts val="1200"/>
                          </a:spcAft>
                        </a:pPr>
                        <a:r>
                          <a:rPr lang="en-GB" sz="2200" dirty="0"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a:t>Size classes (employees)</a:t>
                        </a:r>
                        <a:endParaRPr lang="it-IT" sz="2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endParaRPr>
                      </a:p>
                    </a:txBody>
                    <a:tcPr marL="44450" marR="44450" marT="0" marB="0" anchor="ctr">
                      <a:lnL>
                        <a:noFill/>
                      </a:lnL>
                      <a:lnR w="9525" cap="flat" cmpd="sng" algn="ctr">
                        <a:solidFill>
                          <a:schemeClr val="bg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>
                        <a:noFill/>
                      </a:lnT>
                      <a:lnB w="9525" cap="flat" cmpd="sng" algn="ctr">
                        <a:solidFill>
                          <a:schemeClr val="bg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solidFill>
                        <a:schemeClr val="bg1">
                          <a:lumMod val="50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r">
                          <a:spcAft>
                            <a:spcPts val="1200"/>
                          </a:spcAft>
                        </a:pPr>
                        <a:r>
                          <a:rPr lang="en-GB" sz="2200" dirty="0"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a:t>Response rates (%)</a:t>
                        </a:r>
                        <a:endParaRPr lang="it-IT" sz="2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endParaRPr>
                      </a:p>
                    </a:txBody>
                    <a:tcPr marL="44450" marR="44450" marT="0" marB="0" anchor="ctr">
                      <a:lnL w="9525" cap="flat" cmpd="sng" algn="ctr">
                        <a:solidFill>
                          <a:schemeClr val="bg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bg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>
                        <a:noFill/>
                      </a:lnT>
                      <a:lnB w="9525" cap="flat" cmpd="sng" algn="ctr">
                        <a:solidFill>
                          <a:schemeClr val="bg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solidFill>
                        <a:schemeClr val="bg1">
                          <a:lumMod val="50000"/>
                        </a:schemeClr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910329158"/>
                    </a:ext>
                  </a:extLst>
                </a:tr>
                <a:tr h="504000">
                  <a:tc>
                    <a:txBody>
                      <a:bodyPr/>
                      <a:lstStyle/>
                      <a:p>
                        <a:pPr algn="l">
                          <a:spcAft>
                            <a:spcPts val="1200"/>
                          </a:spcAft>
                        </a:pPr>
                        <a:r>
                          <a:rPr lang="en-GB" sz="2200" dirty="0">
                            <a:solidFill>
                              <a:schemeClr val="accent4">
                                <a:lumMod val="75000"/>
                              </a:schemeClr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a:t>10-49</a:t>
                        </a:r>
                        <a:endParaRPr lang="it-IT" sz="22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endParaRPr>
                      </a:p>
                    </a:txBody>
                    <a:tcPr marL="44450" marR="44450" marT="0" marB="0" anchor="ctr">
                      <a:lnL>
                        <a:noFill/>
                      </a:lnL>
                      <a:lnR w="9525" cap="flat" cmpd="sng" algn="ctr">
                        <a:solidFill>
                          <a:schemeClr val="bg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bg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bg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solidFill>
                        <a:schemeClr val="bg1">
                          <a:lumMod val="85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r">
                          <a:spcAft>
                            <a:spcPts val="1200"/>
                          </a:spcAft>
                        </a:pPr>
                        <a:r>
                          <a:rPr lang="en-GB" sz="2200">
                            <a:solidFill>
                              <a:schemeClr val="accent4">
                                <a:lumMod val="75000"/>
                              </a:schemeClr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a:t>32.4</a:t>
                        </a:r>
                        <a:endParaRPr lang="it-IT" sz="220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endParaRPr>
                      </a:p>
                    </a:txBody>
                    <a:tcPr marL="44450" marR="44450" marT="0" marB="0" anchor="ctr">
                      <a:lnL w="9525" cap="flat" cmpd="sng" algn="ctr">
                        <a:solidFill>
                          <a:schemeClr val="bg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bg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bg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bg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solidFill>
                        <a:schemeClr val="bg1">
                          <a:lumMod val="85000"/>
                        </a:schemeClr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318167478"/>
                    </a:ext>
                  </a:extLst>
                </a:tr>
                <a:tr h="504000">
                  <a:tc>
                    <a:txBody>
                      <a:bodyPr/>
                      <a:lstStyle/>
                      <a:p>
                        <a:pPr algn="l">
                          <a:spcAft>
                            <a:spcPts val="1200"/>
                          </a:spcAft>
                        </a:pPr>
                        <a:r>
                          <a:rPr lang="en-GB" sz="2200" dirty="0">
                            <a:solidFill>
                              <a:schemeClr val="accent4">
                                <a:lumMod val="75000"/>
                              </a:schemeClr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a:t>50-99</a:t>
                        </a:r>
                        <a:endParaRPr lang="it-IT" sz="22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endParaRPr>
                      </a:p>
                    </a:txBody>
                    <a:tcPr marL="44450" marR="44450" marT="0" marB="0" anchor="ctr">
                      <a:lnL>
                        <a:noFill/>
                      </a:lnL>
                      <a:lnR w="9525" cap="flat" cmpd="sng" algn="ctr">
                        <a:solidFill>
                          <a:schemeClr val="bg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bg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bg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solidFill>
                        <a:schemeClr val="bg1">
                          <a:lumMod val="95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r">
                          <a:spcAft>
                            <a:spcPts val="1200"/>
                          </a:spcAft>
                        </a:pPr>
                        <a:r>
                          <a:rPr lang="en-GB" sz="2200">
                            <a:solidFill>
                              <a:schemeClr val="accent4">
                                <a:lumMod val="75000"/>
                              </a:schemeClr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a:t>39.9</a:t>
                        </a:r>
                        <a:endParaRPr lang="it-IT" sz="220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endParaRPr>
                      </a:p>
                    </a:txBody>
                    <a:tcPr marL="44450" marR="44450" marT="0" marB="0" anchor="ctr">
                      <a:lnL w="9525" cap="flat" cmpd="sng" algn="ctr">
                        <a:solidFill>
                          <a:schemeClr val="bg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bg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bg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bg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solidFill>
                        <a:schemeClr val="bg1">
                          <a:lumMod val="95000"/>
                        </a:schemeClr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4036019118"/>
                    </a:ext>
                  </a:extLst>
                </a:tr>
                <a:tr h="504000">
                  <a:tc>
                    <a:txBody>
                      <a:bodyPr/>
                      <a:lstStyle/>
                      <a:p>
                        <a:pPr algn="l">
                          <a:spcAft>
                            <a:spcPts val="1200"/>
                          </a:spcAft>
                        </a:pPr>
                        <a:r>
                          <a:rPr lang="en-GB" sz="2200" dirty="0">
                            <a:solidFill>
                              <a:schemeClr val="accent4">
                                <a:lumMod val="75000"/>
                              </a:schemeClr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a:t>100-250</a:t>
                        </a:r>
                        <a:endParaRPr lang="it-IT" sz="22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endParaRPr>
                      </a:p>
                    </a:txBody>
                    <a:tcPr marL="44450" marR="44450" marT="0" marB="0" anchor="ctr">
                      <a:lnL>
                        <a:noFill/>
                      </a:lnL>
                      <a:lnR w="9525" cap="flat" cmpd="sng" algn="ctr">
                        <a:solidFill>
                          <a:schemeClr val="bg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bg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bg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solidFill>
                        <a:schemeClr val="bg1">
                          <a:lumMod val="85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r">
                          <a:spcAft>
                            <a:spcPts val="1200"/>
                          </a:spcAft>
                        </a:pPr>
                        <a:r>
                          <a:rPr lang="en-GB" sz="2200">
                            <a:solidFill>
                              <a:schemeClr val="accent4">
                                <a:lumMod val="75000"/>
                              </a:schemeClr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a:t>40.2</a:t>
                        </a:r>
                        <a:endParaRPr lang="it-IT" sz="220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endParaRPr>
                      </a:p>
                    </a:txBody>
                    <a:tcPr marL="44450" marR="44450" marT="0" marB="0" anchor="ctr">
                      <a:lnL w="9525" cap="flat" cmpd="sng" algn="ctr">
                        <a:solidFill>
                          <a:schemeClr val="bg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bg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bg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bg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solidFill>
                        <a:schemeClr val="bg1">
                          <a:lumMod val="85000"/>
                        </a:schemeClr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3615085414"/>
                    </a:ext>
                  </a:extLst>
                </a:tr>
                <a:tr h="504000">
                  <a:tc>
                    <a:txBody>
                      <a:bodyPr/>
                      <a:lstStyle/>
                      <a:p>
                        <a:pPr algn="l">
                          <a:spcAft>
                            <a:spcPts val="1200"/>
                          </a:spcAft>
                        </a:pPr>
                        <a:r>
                          <a:rPr lang="en-GB" sz="2200" kern="1200" dirty="0">
                            <a:solidFill>
                              <a:schemeClr val="accent4">
                                <a:lumMod val="75000"/>
                              </a:schemeClr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a:t>250-499</a:t>
                        </a:r>
                        <a:endParaRPr lang="it-IT" sz="2200" kern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endParaRPr>
                      </a:p>
                    </a:txBody>
                    <a:tcPr marL="44450" marR="44450" marT="0" marB="0" anchor="ctr">
                      <a:lnL>
                        <a:noFill/>
                      </a:lnL>
                      <a:lnR w="9525" cap="flat" cmpd="sng" algn="ctr">
                        <a:solidFill>
                          <a:schemeClr val="bg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bg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bg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r">
                          <a:spcAft>
                            <a:spcPts val="1200"/>
                          </a:spcAft>
                        </a:pPr>
                        <a:r>
                          <a:rPr lang="en-GB" sz="2200" kern="1200" dirty="0">
                            <a:solidFill>
                              <a:schemeClr val="accent4">
                                <a:lumMod val="75000"/>
                              </a:schemeClr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a:t>45.4</a:t>
                        </a:r>
                        <a:endParaRPr lang="it-IT" sz="2200" kern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endParaRPr>
                      </a:p>
                    </a:txBody>
                    <a:tcPr marL="44450" marR="44450" marT="0" marB="0" anchor="ctr">
                      <a:lnL w="9525" cap="flat" cmpd="sng" algn="ctr">
                        <a:solidFill>
                          <a:schemeClr val="bg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bg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bg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bg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635588517"/>
                    </a:ext>
                  </a:extLst>
                </a:tr>
                <a:tr h="504000">
                  <a:tc>
                    <a:txBody>
                      <a:bodyPr/>
                      <a:lstStyle/>
                      <a:p>
                        <a:pPr algn="l">
                          <a:spcAft>
                            <a:spcPts val="1200"/>
                          </a:spcAft>
                        </a:pPr>
                        <a:r>
                          <a:rPr lang="en-GB" sz="2200">
                            <a:solidFill>
                              <a:schemeClr val="accent4">
                                <a:lumMod val="75000"/>
                              </a:schemeClr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a:t>500+</a:t>
                        </a:r>
                        <a:endParaRPr lang="it-IT" sz="220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endParaRPr>
                      </a:p>
                    </a:txBody>
                    <a:tcPr marL="44450" marR="44450" marT="0" marB="0" anchor="ctr">
                      <a:lnL>
                        <a:noFill/>
                      </a:lnL>
                      <a:lnR w="9525" cap="flat" cmpd="sng" algn="ctr">
                        <a:solidFill>
                          <a:schemeClr val="bg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bg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bg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solidFill>
                        <a:schemeClr val="bg1">
                          <a:lumMod val="85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r">
                          <a:spcAft>
                            <a:spcPts val="1200"/>
                          </a:spcAft>
                        </a:pPr>
                        <a:r>
                          <a:rPr lang="en-GB" sz="2200" dirty="0">
                            <a:solidFill>
                              <a:schemeClr val="accent4">
                                <a:lumMod val="75000"/>
                              </a:schemeClr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a:t>49.9</a:t>
                        </a:r>
                        <a:endParaRPr lang="it-IT" sz="22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endParaRPr>
                      </a:p>
                    </a:txBody>
                    <a:tcPr marL="44450" marR="44450" marT="0" marB="0" anchor="ctr">
                      <a:lnL w="9525" cap="flat" cmpd="sng" algn="ctr">
                        <a:solidFill>
                          <a:schemeClr val="bg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bg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bg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bg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solidFill>
                        <a:schemeClr val="bg1">
                          <a:lumMod val="85000"/>
                        </a:schemeClr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9324232"/>
                    </a:ext>
                  </a:extLst>
                </a:tr>
                <a:tr h="504000">
                  <a:tc>
                    <a:txBody>
                      <a:bodyPr/>
                      <a:lstStyle/>
                      <a:p>
                        <a:pPr algn="l">
                          <a:spcAft>
                            <a:spcPts val="1200"/>
                          </a:spcAft>
                        </a:pPr>
                        <a:r>
                          <a:rPr lang="en-GB" sz="2200" dirty="0">
                            <a:solidFill>
                              <a:schemeClr val="accent4">
                                <a:lumMod val="75000"/>
                              </a:schemeClr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a:t>TOTAL</a:t>
                        </a:r>
                        <a:endParaRPr lang="it-IT" sz="22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endParaRPr>
                      </a:p>
                    </a:txBody>
                    <a:tcPr marL="44450" marR="44450" marT="0" marB="0" anchor="ctr">
                      <a:lnL>
                        <a:noFill/>
                      </a:lnL>
                      <a:lnR w="9525" cap="flat" cmpd="sng" algn="ctr">
                        <a:solidFill>
                          <a:schemeClr val="bg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bg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bg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r">
                          <a:spcAft>
                            <a:spcPts val="1200"/>
                          </a:spcAft>
                        </a:pPr>
                        <a:r>
                          <a:rPr lang="en-GB" sz="2200" dirty="0">
                            <a:solidFill>
                              <a:schemeClr val="accent4">
                                <a:lumMod val="75000"/>
                              </a:schemeClr>
                            </a:solidFill>
                            <a:effectLst/>
                            <a:latin typeface="Arial" panose="020B0604020202020204" pitchFamily="34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a:t>37.5</a:t>
                        </a:r>
                        <a:endParaRPr lang="it-IT" sz="22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endParaRPr>
                      </a:p>
                    </a:txBody>
                    <a:tcPr marL="44450" marR="44450" marT="0" marB="0" anchor="ctr">
                      <a:lnL w="9525" cap="flat" cmpd="sng" algn="ctr">
                        <a:solidFill>
                          <a:schemeClr val="bg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bg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bg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bg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2949768115"/>
                    </a:ext>
                  </a:extLst>
                </a:tr>
              </a:tbl>
            </a:graphicData>
          </a:graphic>
        </p:graphicFrame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85CCEC03-F2D8-4D54-BA08-3743ABC81A3B}"/>
                </a:ext>
              </a:extLst>
            </p:cNvPr>
            <p:cNvSpPr/>
            <p:nvPr/>
          </p:nvSpPr>
          <p:spPr>
            <a:xfrm>
              <a:off x="6123573" y="1310636"/>
              <a:ext cx="2052000" cy="4368502"/>
            </a:xfrm>
            <a:prstGeom prst="rect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C036BFD-D679-4AD0-9A8E-AA38EEFE4E86}"/>
                </a:ext>
              </a:extLst>
            </p:cNvPr>
            <p:cNvSpPr/>
            <p:nvPr/>
          </p:nvSpPr>
          <p:spPr>
            <a:xfrm>
              <a:off x="8424997" y="1526834"/>
              <a:ext cx="3272288" cy="3912053"/>
            </a:xfrm>
            <a:prstGeom prst="rect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4" name="Connecteur droit 3">
              <a:extLst>
                <a:ext uri="{FF2B5EF4-FFF2-40B4-BE49-F238E27FC236}">
                  <a16:creationId xmlns:a16="http://schemas.microsoft.com/office/drawing/2014/main" id="{8DDE1E11-84CF-49FC-9939-DB38D5E992AA}"/>
                </a:ext>
              </a:extLst>
            </p:cNvPr>
            <p:cNvCxnSpPr/>
            <p:nvPr/>
          </p:nvCxnSpPr>
          <p:spPr>
            <a:xfrm>
              <a:off x="8198714" y="3646963"/>
              <a:ext cx="216000" cy="0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custDataLst>
      <p:tags r:id="rId1"/>
    </p:custDataLst>
    <p:extLst>
      <p:ext uri="{BB962C8B-B14F-4D97-AF65-F5344CB8AC3E}">
        <p14:creationId xmlns:p14="http://schemas.microsoft.com/office/powerpoint/2010/main" val="34956949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4770"/>
    </mc:Choice>
    <mc:Fallback>
      <p:transition spd="slow" advTm="6477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id="{4B93E2C1-4360-4BBF-A268-29611CDE1E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895" y="494562"/>
            <a:ext cx="11269308" cy="393634"/>
          </a:xfrm>
        </p:spPr>
        <p:txBody>
          <a:bodyPr/>
          <a:lstStyle/>
          <a:p>
            <a:r>
              <a:rPr lang="it-IT" altLang="it-IT" sz="3600" dirty="0"/>
              <a:t>Options for future IA (</a:t>
            </a:r>
            <a:r>
              <a:rPr lang="it-IT" altLang="it-IT" sz="3600" dirty="0" err="1"/>
              <a:t>voluntary</a:t>
            </a:r>
            <a:r>
              <a:rPr lang="it-IT" altLang="it-IT" sz="3600" dirty="0"/>
              <a:t>) surveys</a:t>
            </a:r>
            <a:endParaRPr lang="it-IT" sz="3600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71519E4-395A-4D55-9392-6FE6D4A052FD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8B4153A-D4C5-4CEF-8992-0D8815C829E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graphicFrame>
        <p:nvGraphicFramePr>
          <p:cNvPr id="9" name="Tabella 7">
            <a:extLst>
              <a:ext uri="{FF2B5EF4-FFF2-40B4-BE49-F238E27FC236}">
                <a16:creationId xmlns:a16="http://schemas.microsoft.com/office/drawing/2014/main" id="{A58D0993-0A73-4BDE-A491-C3B9C1B0591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3474553"/>
              </p:ext>
            </p:extLst>
          </p:nvPr>
        </p:nvGraphicFramePr>
        <p:xfrm>
          <a:off x="790786" y="1190372"/>
          <a:ext cx="10499255" cy="5061571"/>
        </p:xfrm>
        <a:graphic>
          <a:graphicData uri="http://schemas.openxmlformats.org/drawingml/2006/table">
            <a:tbl>
              <a:tblPr firstRow="1" bandRow="1">
                <a:tableStyleId>{E8034E78-7F5D-4C2E-B375-FC64B27BC917}</a:tableStyleId>
              </a:tblPr>
              <a:tblGrid>
                <a:gridCol w="2888079">
                  <a:extLst>
                    <a:ext uri="{9D8B030D-6E8A-4147-A177-3AD203B41FA5}">
                      <a16:colId xmlns:a16="http://schemas.microsoft.com/office/drawing/2014/main" val="2749663016"/>
                    </a:ext>
                  </a:extLst>
                </a:gridCol>
                <a:gridCol w="7611176">
                  <a:extLst>
                    <a:ext uri="{9D8B030D-6E8A-4147-A177-3AD203B41FA5}">
                      <a16:colId xmlns:a16="http://schemas.microsoft.com/office/drawing/2014/main" val="1030082800"/>
                    </a:ext>
                  </a:extLst>
                </a:gridCol>
              </a:tblGrid>
              <a:tr h="762234"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n-GB" sz="2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Proposed changes</a:t>
                      </a:r>
                      <a:endParaRPr lang="it-IT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GB" sz="2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Description</a:t>
                      </a:r>
                      <a:endParaRPr lang="it-IT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0329158"/>
                  </a:ext>
                </a:extLst>
              </a:tr>
              <a:tr h="716995">
                <a:tc>
                  <a:txBody>
                    <a:bodyPr/>
                    <a:lstStyle/>
                    <a:p>
                      <a:pPr algn="l">
                        <a:spcAft>
                          <a:spcPts val="1200"/>
                        </a:spcAft>
                      </a:pPr>
                      <a:r>
                        <a:rPr lang="en-GB" sz="20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Higher size threshold</a:t>
                      </a:r>
                      <a:endParaRPr lang="it-IT" sz="2000" b="1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n-GB" sz="18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Unlike the standard “10 employees or more”, the IA survey could focus only on medium-large firms (i.e. 20+ or 50+).</a:t>
                      </a:r>
                      <a:endParaRPr lang="it-IT" sz="18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167478"/>
                  </a:ext>
                </a:extLst>
              </a:tr>
              <a:tr h="1107941">
                <a:tc>
                  <a:txBody>
                    <a:bodyPr/>
                    <a:lstStyle/>
                    <a:p>
                      <a:pPr algn="l">
                        <a:spcAft>
                          <a:spcPts val="1200"/>
                        </a:spcAft>
                      </a:pPr>
                      <a:r>
                        <a:rPr lang="en-GB" sz="20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Integration of survey data and Cost (or Tax) Statement data</a:t>
                      </a:r>
                      <a:endParaRPr lang="it-IT" sz="2000" b="1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n-GB" sz="18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The availability of official financial reports from surveyed firms could allow for reducing the number of survey questions or speeding up the checking process.</a:t>
                      </a:r>
                      <a:endParaRPr lang="it-IT" sz="18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6019118"/>
                  </a:ext>
                </a:extLst>
              </a:tr>
              <a:tr h="738627">
                <a:tc>
                  <a:txBody>
                    <a:bodyPr/>
                    <a:lstStyle/>
                    <a:p>
                      <a:pPr algn="l">
                        <a:spcAft>
                          <a:spcPts val="1200"/>
                        </a:spcAft>
                      </a:pPr>
                      <a:r>
                        <a:rPr lang="en-GB" sz="20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Prioritise the sample selection</a:t>
                      </a:r>
                      <a:endParaRPr lang="it-IT" sz="2000" b="1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n-GB" sz="18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Firms responding to the first wave could be included in a longitudinal panel. Listed firms could be addressed by a census.</a:t>
                      </a:r>
                      <a:endParaRPr lang="it-IT" sz="18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5085414"/>
                  </a:ext>
                </a:extLst>
              </a:tr>
              <a:tr h="738627">
                <a:tc>
                  <a:txBody>
                    <a:bodyPr/>
                    <a:lstStyle/>
                    <a:p>
                      <a:pPr algn="l">
                        <a:spcAft>
                          <a:spcPts val="1200"/>
                        </a:spcAft>
                      </a:pPr>
                      <a:r>
                        <a:rPr lang="en-GB" sz="20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Cognitive testing and expert advice</a:t>
                      </a:r>
                      <a:endParaRPr lang="it-IT" sz="2000" b="1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n-GB" sz="18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Well-established techniques of cognitive testing have to be used to check for meaningfulness and consistency of the questionnaire.</a:t>
                      </a:r>
                      <a:endParaRPr lang="it-IT" sz="18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588517"/>
                  </a:ext>
                </a:extLst>
              </a:tr>
              <a:tr h="997147">
                <a:tc>
                  <a:txBody>
                    <a:bodyPr/>
                    <a:lstStyle/>
                    <a:p>
                      <a:pPr algn="l">
                        <a:spcAft>
                          <a:spcPts val="1200"/>
                        </a:spcAft>
                      </a:pPr>
                      <a:r>
                        <a:rPr lang="en-GB" sz="20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Testing new </a:t>
                      </a:r>
                      <a:r>
                        <a:rPr lang="en-GB" sz="2000" b="1" dirty="0" err="1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mehods</a:t>
                      </a:r>
                      <a:r>
                        <a:rPr lang="en-GB" sz="20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to assess the IA stock</a:t>
                      </a:r>
                      <a:endParaRPr lang="it-IT" sz="2000" b="1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n-GB" sz="18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 addition, or as an alternative, to ask for IA investments (flows), a IA survey could made easier by adopting methods used by consultants to assess the firms’ value.</a:t>
                      </a:r>
                      <a:endParaRPr lang="it-IT" sz="18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3242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71835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17069"/>
    </mc:Choice>
    <mc:Fallback>
      <p:transition spd="slow" advTm="217069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6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1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3.4"/>
</p:tagLst>
</file>

<file path=ppt/theme/theme1.xml><?xml version="1.0" encoding="utf-8"?>
<a:theme xmlns:a="http://schemas.openxmlformats.org/drawingml/2006/main" name="elenco puntato">
  <a:themeElements>
    <a:clrScheme name="Gradazioni di grigio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5D8C9649-FBE1-4B5B-8258-8A170F9843A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61A2BE3120D674DA36C11D6006822D4" ma:contentTypeVersion="3" ma:contentTypeDescription="Creare un nuovo documento." ma:contentTypeScope="" ma:versionID="2ad8b07f9840a1ce9cd199d874146b74">
  <xsd:schema xmlns:xsd="http://www.w3.org/2001/XMLSchema" xmlns:xs="http://www.w3.org/2001/XMLSchema" xmlns:p="http://schemas.microsoft.com/office/2006/metadata/properties" xmlns:ns2="c58f2efd-82a8-4ecf-b395-8c25e928921d" xmlns:ns3="459159c4-d20a-4ff3-9b11-fbd127bd52e5" xmlns:ns4="679261c3-551f-4e86-913f-177e0e529669" targetNamespace="http://schemas.microsoft.com/office/2006/metadata/properties" ma:root="true" ma:fieldsID="fffb0e16fb90ffea59fef1085e90ecca" ns2:_="" ns3:_="" ns4:_="">
    <xsd:import namespace="c58f2efd-82a8-4ecf-b395-8c25e928921d"/>
    <xsd:import namespace="459159c4-d20a-4ff3-9b11-fbd127bd52e5"/>
    <xsd:import namespace="679261c3-551f-4e86-913f-177e0e529669"/>
    <xsd:element name="properties">
      <xsd:complexType>
        <xsd:sequence>
          <xsd:element name="documentManagement">
            <xsd:complexType>
              <xsd:all>
                <xsd:element ref="ns2:Categoria"/>
                <xsd:element ref="ns3:_dlc_DocId" minOccurs="0"/>
                <xsd:element ref="ns3:_dlc_DocIdUrl" minOccurs="0"/>
                <xsd:element ref="ns3:_dlc_DocIdPersistId" minOccurs="0"/>
                <xsd:element ref="ns4:SottoCategori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8f2efd-82a8-4ecf-b395-8c25e928921d" elementFormDefault="qualified">
    <xsd:import namespace="http://schemas.microsoft.com/office/2006/documentManagement/types"/>
    <xsd:import namespace="http://schemas.microsoft.com/office/infopath/2007/PartnerControls"/>
    <xsd:element name="Categoria" ma:index="8" ma:displayName="Categoria" ma:default="Logo" ma:format="Dropdown" ma:internalName="Categoria">
      <xsd:simpleType>
        <xsd:restriction base="dms:Choice">
          <xsd:enumeration value="Logo"/>
          <xsd:enumeration value="Carta intestata con protocollo"/>
          <xsd:enumeration value="Carta intestata senza protocollo"/>
          <xsd:enumeration value="Power Point"/>
          <xsd:enumeration value="Libri digitali e cartacei"/>
          <xsd:enumeration value="Tavole di dati online"/>
          <xsd:enumeration value="Grafici interattivi"/>
          <xsd:enumeration value="Strumenti di comunicazione per i Censimenti permanenti"/>
          <xsd:enumeration value="Strumenti di comunicazione relativi al Censimento generale dell'Agricoltura 2020"/>
          <xsd:enumeration value="Censimenti permanenti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9159c4-d20a-4ff3-9b11-fbd127bd52e5" elementFormDefault="qualified">
    <xsd:import namespace="http://schemas.microsoft.com/office/2006/documentManagement/types"/>
    <xsd:import namespace="http://schemas.microsoft.com/office/infopath/2007/PartnerControls"/>
    <xsd:element name="_dlc_DocId" ma:index="9" nillable="true" ma:displayName="Valore ID documento" ma:description="Valore dell'ID documento assegnato all'elemento." ma:internalName="_dlc_DocId" ma:readOnly="true">
      <xsd:simpleType>
        <xsd:restriction base="dms:Text"/>
      </xsd:simpleType>
    </xsd:element>
    <xsd:element name="_dlc_DocIdUrl" ma:index="10" nillable="true" ma:displayName="ID documento" ma:description="Collegamento permanente al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261c3-551f-4e86-913f-177e0e529669" elementFormDefault="qualified">
    <xsd:import namespace="http://schemas.microsoft.com/office/2006/documentManagement/types"/>
    <xsd:import namespace="http://schemas.microsoft.com/office/infopath/2007/PartnerControls"/>
    <xsd:element name="SottoCategoria" ma:index="12" nillable="true" ma:displayName="Sottocategoria" ma:default="-" ma:format="Dropdown" ma:internalName="SottoCategoria">
      <xsd:simpleType>
        <xsd:restriction base="dms:Choice">
          <xsd:enumeration value="-"/>
          <xsd:enumeration value="1- CP Generico"/>
          <xsd:enumeration value="2- CP Popolazione"/>
          <xsd:enumeration value="3- CP Imprese"/>
          <xsd:enumeration value="4- CP Istituzioni pubbliche"/>
          <xsd:enumeration value="5- CP Istituzioni non profit"/>
          <xsd:enumeration value="6- CP Agricoltura"/>
          <xsd:enumeration value="7- CP Agricoltura2020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ottoCategoria xmlns="679261c3-551f-4e86-913f-177e0e529669">-</SottoCategoria>
    <Categoria xmlns="c58f2efd-82a8-4ecf-b395-8c25e928921d">Power Point</Categoria>
    <_dlc_DocId xmlns="459159c4-d20a-4ff3-9b11-fbd127bd52e5">INTRANET-14-158</_dlc_DocId>
    <_dlc_DocIdUrl xmlns="459159c4-d20a-4ff3-9b11-fbd127bd52e5">
      <Url>https://intranet.istat.it/Collaborativi/_layouts/15/DocIdRedir.aspx?ID=INTRANET-14-158</Url>
      <Description>INTRANET-14-158</Description>
    </_dlc_DocIdUrl>
  </documentManagement>
</p:properties>
</file>

<file path=customXml/itemProps1.xml><?xml version="1.0" encoding="utf-8"?>
<ds:datastoreItem xmlns:ds="http://schemas.openxmlformats.org/officeDocument/2006/customXml" ds:itemID="{3F66F418-6054-4EA5-BF8E-6AF3CEAE626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58f2efd-82a8-4ecf-b395-8c25e928921d"/>
    <ds:schemaRef ds:uri="459159c4-d20a-4ff3-9b11-fbd127bd52e5"/>
    <ds:schemaRef ds:uri="679261c3-551f-4e86-913f-177e0e52966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9296C4F-9DE9-4B43-AA80-1FC85656CFFA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BD9C238D-4D5C-4783-820B-4854DCE45D41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3EF378BC-F4D0-4510-B4EC-07B6EFE18CF8}">
  <ds:schemaRefs>
    <ds:schemaRef ds:uri="http://schemas.openxmlformats.org/package/2006/metadata/core-properties"/>
    <ds:schemaRef ds:uri="459159c4-d20a-4ff3-9b11-fbd127bd52e5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679261c3-551f-4e86-913f-177e0e529669"/>
    <ds:schemaRef ds:uri="http://purl.org/dc/terms/"/>
    <ds:schemaRef ds:uri="c58f2efd-82a8-4ecf-b395-8c25e928921d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Dividendi</Template>
  <TotalTime>3276</TotalTime>
  <Words>612</Words>
  <Application>Microsoft Office PowerPoint</Application>
  <PresentationFormat>Grand écran</PresentationFormat>
  <Paragraphs>107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6" baseType="lpstr">
      <vt:lpstr>Arial</vt:lpstr>
      <vt:lpstr>Arial Narrow</vt:lpstr>
      <vt:lpstr>Calibri</vt:lpstr>
      <vt:lpstr>Courier New</vt:lpstr>
      <vt:lpstr>Gill Sans MT</vt:lpstr>
      <vt:lpstr>Ink Free</vt:lpstr>
      <vt:lpstr>Segoe UI</vt:lpstr>
      <vt:lpstr>Wingdings 2</vt:lpstr>
      <vt:lpstr>elenco puntato</vt:lpstr>
      <vt:lpstr>Measuring intangibles in firms: past experiences  and future prospects of voluntary surveys</vt:lpstr>
      <vt:lpstr>Why intangible assets surveys as a case study?</vt:lpstr>
      <vt:lpstr>The nature of intangible assets data*</vt:lpstr>
      <vt:lpstr>Data sources on intangible assets</vt:lpstr>
      <vt:lpstr>Surveying intangibles: the search for a model</vt:lpstr>
      <vt:lpstr>Three IA surveys compared</vt:lpstr>
      <vt:lpstr>Options for future IA (voluntary) surveys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PresentazioneStandard</dc:title>
  <dc:creator>Bruna Tabanella</dc:creator>
  <cp:lastModifiedBy>Giulio Perani</cp:lastModifiedBy>
  <cp:revision>288</cp:revision>
  <dcterms:created xsi:type="dcterms:W3CDTF">2020-06-26T06:32:12Z</dcterms:created>
  <dcterms:modified xsi:type="dcterms:W3CDTF">2021-02-19T20:14:32Z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0x010100661A2BE3120D674DA36C11D6006822D4</vt:lpwstr>
  </property>
  <property fmtid="{D5CDD505-2E9C-101B-9397-08002B2CF9AE}" pid="3" name="_dlc_DocIdItemGuid">
    <vt:lpwstr>11205160-d5cd-44f2-bf0d-d055913f1cd1</vt:lpwstr>
  </property>
</Properties>
</file>