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78" r:id="rId3"/>
    <p:sldId id="315" r:id="rId4"/>
    <p:sldId id="381" r:id="rId5"/>
    <p:sldId id="373" r:id="rId6"/>
    <p:sldId id="302" r:id="rId7"/>
    <p:sldId id="383" r:id="rId8"/>
    <p:sldId id="371" r:id="rId9"/>
    <p:sldId id="3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SOLANO Jose Domingo (ESTAT)" initials="MSJD(" lastIdx="6" clrIdx="0">
    <p:extLst>
      <p:ext uri="{19B8F6BF-5375-455C-9EA6-DF929625EA0E}">
        <p15:presenceInfo xmlns:p15="http://schemas.microsoft.com/office/powerpoint/2012/main" userId="S-1-5-21-1606980848-2025429265-839522115-790056" providerId="AD"/>
      </p:ext>
    </p:extLst>
  </p:cmAuthor>
  <p:cmAuthor id="2" name="DANTAITE Brigita (ESTAT-EXT)" initials="DB(" lastIdx="1" clrIdx="1">
    <p:extLst>
      <p:ext uri="{19B8F6BF-5375-455C-9EA6-DF929625EA0E}">
        <p15:presenceInfo xmlns:p15="http://schemas.microsoft.com/office/powerpoint/2012/main" userId="S-1-5-21-1606980848-2025429265-839522115-1116312" providerId="AD"/>
      </p:ext>
    </p:extLst>
  </p:cmAuthor>
  <p:cmAuthor id="3" name="PUOLAMAA Noora (ESTAT)" initials="PN(" lastIdx="1" clrIdx="2">
    <p:extLst>
      <p:ext uri="{19B8F6BF-5375-455C-9EA6-DF929625EA0E}">
        <p15:presenceInfo xmlns:p15="http://schemas.microsoft.com/office/powerpoint/2012/main" userId="S-1-5-21-1606980848-2025429265-839522115-1212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A30"/>
    <a:srgbClr val="009900"/>
    <a:srgbClr val="FF0000"/>
    <a:srgbClr val="035DC1"/>
    <a:srgbClr val="33CC33"/>
    <a:srgbClr val="004494"/>
    <a:srgbClr val="024B9C"/>
    <a:srgbClr val="024EA2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229" autoAdjust="0"/>
  </p:normalViewPr>
  <p:slideViewPr>
    <p:cSldViewPr snapToGrid="0">
      <p:cViewPr varScale="1">
        <p:scale>
          <a:sx n="43" d="100"/>
          <a:sy n="43" d="100"/>
        </p:scale>
        <p:origin x="989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Welcome to this spotlight session…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3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9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8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4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6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4111352"/>
            <a:ext cx="10065224" cy="8531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Conference on New Techniques and Technologies for Statistics (NTTS)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J. Domingo Martínez Solano </a:t>
            </a:r>
          </a:p>
          <a:p>
            <a:r>
              <a:rPr lang="en-GB" dirty="0" smtClean="0"/>
              <a:t>Eurostat E1 – Agriculture and fisheries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94460" y="2194560"/>
            <a:ext cx="948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An integrated data collection system for farm structure statistics</a:t>
            </a:r>
            <a:endParaRPr lang="en-GB" sz="44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3200" dirty="0" err="1" smtClean="0"/>
              <a:t>Eight</a:t>
            </a:r>
            <a:r>
              <a:rPr lang="fr-BE" sz="3200" dirty="0" smtClean="0"/>
              <a:t> data collections</a:t>
            </a:r>
            <a:endParaRPr lang="fr-BE" sz="3200" dirty="0" smtClean="0"/>
          </a:p>
          <a:p>
            <a:endParaRPr lang="fr-BE" sz="2000" dirty="0" smtClean="0"/>
          </a:p>
          <a:p>
            <a:r>
              <a:rPr lang="fr-BE" sz="3200" dirty="0" smtClean="0"/>
              <a:t>More </a:t>
            </a:r>
            <a:r>
              <a:rPr lang="fr-BE" sz="3200" dirty="0" err="1" smtClean="0"/>
              <a:t>than</a:t>
            </a:r>
            <a:r>
              <a:rPr lang="fr-BE" sz="3200" dirty="0" smtClean="0"/>
              <a:t> 10 million records</a:t>
            </a:r>
            <a:endParaRPr lang="fr-BE" sz="3200" dirty="0" smtClean="0"/>
          </a:p>
          <a:p>
            <a:endParaRPr lang="fr-BE" sz="2000" dirty="0" smtClean="0"/>
          </a:p>
          <a:p>
            <a:r>
              <a:rPr lang="fr-BE" sz="3200" dirty="0" err="1" smtClean="0"/>
              <a:t>Around</a:t>
            </a:r>
            <a:r>
              <a:rPr lang="fr-BE" sz="3200" dirty="0" smtClean="0"/>
              <a:t> 400 </a:t>
            </a:r>
            <a:r>
              <a:rPr lang="fr-BE" sz="3200" dirty="0" err="1" smtClean="0"/>
              <a:t>collected</a:t>
            </a:r>
            <a:r>
              <a:rPr lang="fr-BE" sz="3200" dirty="0" smtClean="0"/>
              <a:t> and 700 </a:t>
            </a:r>
            <a:r>
              <a:rPr lang="fr-BE" sz="3200" dirty="0" err="1" smtClean="0"/>
              <a:t>derived</a:t>
            </a:r>
            <a:r>
              <a:rPr lang="fr-BE" sz="3200" dirty="0" smtClean="0"/>
              <a:t> </a:t>
            </a:r>
            <a:r>
              <a:rPr lang="fr-BE" sz="3200" dirty="0"/>
              <a:t>variables</a:t>
            </a:r>
            <a:endParaRPr lang="fr-BE" sz="3200" dirty="0" smtClean="0"/>
          </a:p>
          <a:p>
            <a:endParaRPr lang="fr-BE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773176" cy="835577"/>
          </a:xfrm>
        </p:spPr>
        <p:txBody>
          <a:bodyPr/>
          <a:lstStyle/>
          <a:p>
            <a:r>
              <a:rPr lang="fr-BE" dirty="0" smtClean="0"/>
              <a:t>IFS: Integrated </a:t>
            </a:r>
            <a:r>
              <a:rPr lang="fr-BE" dirty="0" err="1" smtClean="0"/>
              <a:t>Farm</a:t>
            </a:r>
            <a:r>
              <a:rPr lang="fr-BE" dirty="0" smtClean="0"/>
              <a:t> </a:t>
            </a:r>
            <a:r>
              <a:rPr lang="fr-BE" dirty="0" err="1" smtClean="0"/>
              <a:t>Statistics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670" y="414417"/>
            <a:ext cx="8556918" cy="693910"/>
          </a:xfrm>
        </p:spPr>
        <p:txBody>
          <a:bodyPr/>
          <a:lstStyle/>
          <a:p>
            <a:r>
              <a:rPr lang="en-US" dirty="0" smtClean="0"/>
              <a:t>IFS: Eight integrated data collections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4390430" y="3007817"/>
            <a:ext cx="374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4494"/>
                </a:solidFill>
              </a:rPr>
              <a:t>Integrated Farm Statistics </a:t>
            </a:r>
            <a:endParaRPr lang="fr-BE" b="1" dirty="0">
              <a:solidFill>
                <a:srgbClr val="004494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48934" y="2869045"/>
            <a:ext cx="3099217" cy="2458084"/>
          </a:xfrm>
          <a:prstGeom prst="roundRect">
            <a:avLst/>
          </a:prstGeom>
          <a:noFill/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extBox 29"/>
          <p:cNvSpPr txBox="1"/>
          <p:nvPr/>
        </p:nvSpPr>
        <p:spPr>
          <a:xfrm>
            <a:off x="3425031" y="1465668"/>
            <a:ext cx="521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004494"/>
                </a:solidFill>
              </a:rPr>
              <a:t>Farm structure microdata (2022)</a:t>
            </a:r>
            <a:r>
              <a:rPr lang="en-IE" sz="2400" dirty="0" smtClean="0">
                <a:solidFill>
                  <a:srgbClr val="004494"/>
                </a:solidFill>
              </a:rPr>
              <a:t> </a:t>
            </a:r>
            <a:endParaRPr lang="fr-BE" sz="2400" dirty="0">
              <a:solidFill>
                <a:srgbClr val="00449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7697" y="5573912"/>
            <a:ext cx="2847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smtClean="0">
                <a:solidFill>
                  <a:srgbClr val="004494"/>
                </a:solidFill>
              </a:rPr>
              <a:t>SO coefficients (2020) </a:t>
            </a:r>
            <a:endParaRPr lang="fr-BE" sz="2100" dirty="0">
              <a:solidFill>
                <a:srgbClr val="00449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66451" y="2432075"/>
            <a:ext cx="2928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smtClean="0">
                <a:solidFill>
                  <a:srgbClr val="004494"/>
                </a:solidFill>
              </a:rPr>
              <a:t>ADM (2019)</a:t>
            </a:r>
            <a:endParaRPr lang="fr-BE" sz="2100" dirty="0">
              <a:solidFill>
                <a:srgbClr val="00449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2243" y="3974102"/>
            <a:ext cx="2548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dirty="0" smtClean="0">
                <a:solidFill>
                  <a:srgbClr val="004494"/>
                </a:solidFill>
              </a:rPr>
              <a:t>NSNE (2019)</a:t>
            </a:r>
            <a:endParaRPr lang="fr-BE" sz="2100" dirty="0">
              <a:solidFill>
                <a:srgbClr val="00449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807" y="5754675"/>
            <a:ext cx="326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4494"/>
                </a:solidFill>
              </a:rPr>
              <a:t>RSEs (2022)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5122" y="6269863"/>
            <a:ext cx="408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dirty="0" smtClean="0">
                <a:solidFill>
                  <a:srgbClr val="004494"/>
                </a:solidFill>
              </a:rPr>
              <a:t>AWU factors </a:t>
            </a:r>
            <a:r>
              <a:rPr lang="en-IE" dirty="0" smtClean="0">
                <a:solidFill>
                  <a:srgbClr val="004494"/>
                </a:solidFill>
              </a:rPr>
              <a:t>(2022</a:t>
            </a:r>
            <a:r>
              <a:rPr lang="en-IE" dirty="0" smtClean="0">
                <a:solidFill>
                  <a:srgbClr val="004494"/>
                </a:solidFill>
              </a:rPr>
              <a:t>)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241" y="3956609"/>
            <a:ext cx="24145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dirty="0" smtClean="0">
                <a:solidFill>
                  <a:srgbClr val="004494"/>
                </a:solidFill>
              </a:rPr>
              <a:t>Coverage thresholds</a:t>
            </a:r>
          </a:p>
          <a:p>
            <a:pPr algn="ctr"/>
            <a:r>
              <a:rPr lang="en-IE" dirty="0" smtClean="0">
                <a:solidFill>
                  <a:srgbClr val="004494"/>
                </a:solidFill>
              </a:rPr>
              <a:t>(</a:t>
            </a:r>
            <a:r>
              <a:rPr lang="en-IE" dirty="0" smtClean="0">
                <a:solidFill>
                  <a:srgbClr val="004494"/>
                </a:solidFill>
              </a:rPr>
              <a:t>2022)</a:t>
            </a:r>
            <a:endParaRPr lang="fr-BE" dirty="0">
              <a:solidFill>
                <a:srgbClr val="0044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74" y="3344749"/>
            <a:ext cx="2352362" cy="1721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5671" y="2335684"/>
            <a:ext cx="228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4494"/>
                </a:solidFill>
              </a:rPr>
              <a:t>Payments (2022)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5550263" y="2049710"/>
            <a:ext cx="530659" cy="699138"/>
          </a:xfrm>
          <a:prstGeom prst="downArrow">
            <a:avLst/>
          </a:prstGeom>
          <a:solidFill>
            <a:srgbClr val="397A3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Down Arrow 36"/>
          <p:cNvSpPr/>
          <p:nvPr/>
        </p:nvSpPr>
        <p:spPr>
          <a:xfrm rot="3485545" flipV="1">
            <a:off x="7703287" y="2444199"/>
            <a:ext cx="568988" cy="814699"/>
          </a:xfrm>
          <a:prstGeom prst="downArrow">
            <a:avLst/>
          </a:prstGeom>
          <a:solidFill>
            <a:srgbClr val="FF000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Down Arrow 37"/>
          <p:cNvSpPr/>
          <p:nvPr/>
        </p:nvSpPr>
        <p:spPr>
          <a:xfrm rot="5400000" flipV="1">
            <a:off x="7907269" y="3814031"/>
            <a:ext cx="568988" cy="814699"/>
          </a:xfrm>
          <a:prstGeom prst="downArrow">
            <a:avLst/>
          </a:prstGeom>
          <a:solidFill>
            <a:srgbClr val="FF000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Down Arrow 38"/>
          <p:cNvSpPr/>
          <p:nvPr/>
        </p:nvSpPr>
        <p:spPr>
          <a:xfrm rot="18196116" flipV="1">
            <a:off x="3444808" y="2399311"/>
            <a:ext cx="530659" cy="738843"/>
          </a:xfrm>
          <a:prstGeom prst="downArrow">
            <a:avLst/>
          </a:prstGeom>
          <a:solidFill>
            <a:srgbClr val="00B0F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Down Arrow 39"/>
          <p:cNvSpPr/>
          <p:nvPr/>
        </p:nvSpPr>
        <p:spPr>
          <a:xfrm rot="16200000" flipV="1">
            <a:off x="3384000" y="3852663"/>
            <a:ext cx="565218" cy="767322"/>
          </a:xfrm>
          <a:prstGeom prst="downArrow">
            <a:avLst/>
          </a:prstGeom>
          <a:solidFill>
            <a:srgbClr val="00B0F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Down Arrow 40"/>
          <p:cNvSpPr/>
          <p:nvPr/>
        </p:nvSpPr>
        <p:spPr>
          <a:xfrm rot="13923444" flipV="1">
            <a:off x="3560947" y="5286902"/>
            <a:ext cx="530659" cy="699138"/>
          </a:xfrm>
          <a:prstGeom prst="downArrow">
            <a:avLst/>
          </a:prstGeom>
          <a:solidFill>
            <a:srgbClr val="00B0F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Down Arrow 41"/>
          <p:cNvSpPr/>
          <p:nvPr/>
        </p:nvSpPr>
        <p:spPr>
          <a:xfrm rot="10800000" flipV="1">
            <a:off x="5612909" y="5573914"/>
            <a:ext cx="530659" cy="699138"/>
          </a:xfrm>
          <a:prstGeom prst="downArrow">
            <a:avLst/>
          </a:prstGeom>
          <a:solidFill>
            <a:srgbClr val="00B0F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Down Arrow 43"/>
          <p:cNvSpPr/>
          <p:nvPr/>
        </p:nvSpPr>
        <p:spPr>
          <a:xfrm rot="7926342" flipV="1">
            <a:off x="7722452" y="5224343"/>
            <a:ext cx="530659" cy="699138"/>
          </a:xfrm>
          <a:prstGeom prst="downArrow">
            <a:avLst/>
          </a:prstGeom>
          <a:solidFill>
            <a:srgbClr val="FF0000"/>
          </a:solidFill>
          <a:ln>
            <a:solidFill>
              <a:srgbClr val="397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936375"/>
            <a:ext cx="10905699" cy="3771153"/>
          </a:xfrm>
        </p:spPr>
        <p:txBody>
          <a:bodyPr/>
          <a:lstStyle/>
          <a:p>
            <a:r>
              <a:rPr lang="fr-BE" sz="2800" dirty="0" err="1" smtClean="0"/>
              <a:t>Create</a:t>
            </a:r>
            <a:r>
              <a:rPr lang="fr-BE" sz="2800" dirty="0" smtClean="0"/>
              <a:t> a semi-</a:t>
            </a:r>
            <a:r>
              <a:rPr lang="fr-BE" sz="2800" dirty="0" err="1" smtClean="0"/>
              <a:t>automated</a:t>
            </a:r>
            <a:r>
              <a:rPr lang="fr-BE" sz="2800" dirty="0" smtClean="0"/>
              <a:t> system to </a:t>
            </a:r>
            <a:r>
              <a:rPr lang="fr-BE" sz="2800" dirty="0" err="1" smtClean="0"/>
              <a:t>process</a:t>
            </a:r>
            <a:r>
              <a:rPr lang="fr-BE" sz="2800" dirty="0" smtClean="0"/>
              <a:t>, </a:t>
            </a:r>
            <a:r>
              <a:rPr lang="fr-BE" sz="2800" dirty="0" err="1" smtClean="0"/>
              <a:t>validate</a:t>
            </a:r>
            <a:r>
              <a:rPr lang="fr-BE" sz="2800" dirty="0" smtClean="0"/>
              <a:t> and </a:t>
            </a:r>
            <a:r>
              <a:rPr lang="fr-BE" sz="2800" dirty="0" err="1" smtClean="0"/>
              <a:t>disseminate</a:t>
            </a:r>
            <a:r>
              <a:rPr lang="fr-BE" sz="2800" dirty="0" smtClean="0"/>
              <a:t> </a:t>
            </a:r>
            <a:r>
              <a:rPr lang="fr-BE" sz="2800" dirty="0" err="1"/>
              <a:t>farm</a:t>
            </a:r>
            <a:r>
              <a:rPr lang="fr-BE" sz="2800" dirty="0"/>
              <a:t> structure </a:t>
            </a:r>
            <a:r>
              <a:rPr lang="fr-BE" sz="2800" dirty="0" err="1"/>
              <a:t>statistics</a:t>
            </a:r>
            <a:endParaRPr lang="fr-BE" sz="2800" dirty="0"/>
          </a:p>
          <a:p>
            <a:r>
              <a:rPr lang="en-US" sz="2800" dirty="0" smtClean="0"/>
              <a:t>Integrate the various data collections</a:t>
            </a:r>
            <a:endParaRPr lang="en-US" sz="2800" dirty="0"/>
          </a:p>
          <a:p>
            <a:r>
              <a:rPr lang="fr-BE" sz="2800" dirty="0" err="1" smtClean="0"/>
              <a:t>Reduce</a:t>
            </a:r>
            <a:r>
              <a:rPr lang="fr-BE" sz="2800" dirty="0" smtClean="0"/>
              <a:t> </a:t>
            </a:r>
            <a:r>
              <a:rPr lang="fr-BE" sz="2800" dirty="0" err="1" smtClean="0"/>
              <a:t>burden</a:t>
            </a:r>
            <a:r>
              <a:rPr lang="fr-BE" sz="2800" dirty="0" smtClean="0"/>
              <a:t> to </a:t>
            </a:r>
            <a:r>
              <a:rPr lang="fr-BE" sz="2800" dirty="0" err="1" smtClean="0"/>
              <a:t>farmers</a:t>
            </a:r>
            <a:r>
              <a:rPr lang="fr-BE" sz="2800" dirty="0" smtClean="0"/>
              <a:t> and </a:t>
            </a:r>
            <a:r>
              <a:rPr lang="fr-BE" sz="2800" dirty="0" err="1" smtClean="0"/>
              <a:t>cost</a:t>
            </a:r>
            <a:r>
              <a:rPr lang="fr-BE" sz="2800" dirty="0" smtClean="0"/>
              <a:t> to </a:t>
            </a:r>
            <a:r>
              <a:rPr lang="fr-BE" sz="2800" dirty="0" err="1" smtClean="0"/>
              <a:t>taxpayers</a:t>
            </a:r>
            <a:endParaRPr lang="fr-BE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773176" cy="835577"/>
          </a:xfrm>
        </p:spPr>
        <p:txBody>
          <a:bodyPr/>
          <a:lstStyle/>
          <a:p>
            <a:r>
              <a:rPr lang="fr-BE" dirty="0" smtClean="0"/>
              <a:t>Goals of the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Eurofarm</a:t>
            </a:r>
            <a:r>
              <a:rPr lang="fr-BE" dirty="0" smtClean="0"/>
              <a:t>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21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44" y="-36441"/>
            <a:ext cx="9521140" cy="936625"/>
          </a:xfrm>
        </p:spPr>
        <p:txBody>
          <a:bodyPr/>
          <a:lstStyle/>
          <a:p>
            <a:r>
              <a:rPr lang="en-GB" sz="3600" dirty="0" smtClean="0"/>
              <a:t>1) Collect data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B8242-2ABE-4AEC-900F-1679117FCB5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479" y="3103936"/>
            <a:ext cx="1857900" cy="1839505"/>
          </a:xfrm>
          <a:prstGeom prst="rect">
            <a:avLst/>
          </a:prstGeom>
        </p:spPr>
      </p:pic>
      <p:pic>
        <p:nvPicPr>
          <p:cNvPr id="10" name="Picture 4" descr="Image result for web scra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41" y="3663110"/>
            <a:ext cx="3201653" cy="13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82" y="3301155"/>
            <a:ext cx="2947723" cy="18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1648" y="52023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F5494"/>
                </a:solidFill>
                <a:ea typeface="Calibri"/>
                <a:cs typeface="Times New Roman"/>
              </a:rPr>
              <a:t>Administrative data </a:t>
            </a:r>
          </a:p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968" y="5212396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F5494"/>
                </a:solidFill>
                <a:ea typeface="Calibri"/>
                <a:cs typeface="Times New Roman"/>
              </a:rPr>
              <a:t>Modelling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8624655" y="5181473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F5494"/>
                </a:solidFill>
                <a:ea typeface="Calibri"/>
                <a:cs typeface="Times New Roman"/>
              </a:rPr>
              <a:t>Big data</a:t>
            </a:r>
            <a:endParaRPr lang="en-GB" sz="2400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838199" y="1936375"/>
            <a:ext cx="10905699" cy="635459"/>
          </a:xfrm>
        </p:spPr>
        <p:txBody>
          <a:bodyPr/>
          <a:lstStyle/>
          <a:p>
            <a:pPr marL="0" indent="0">
              <a:buNone/>
            </a:pPr>
            <a:r>
              <a:rPr lang="fr-BE" sz="2800" dirty="0" smtClean="0"/>
              <a:t>New information data sources:</a:t>
            </a:r>
          </a:p>
        </p:txBody>
      </p:sp>
    </p:spTree>
    <p:extLst>
      <p:ext uri="{BB962C8B-B14F-4D97-AF65-F5344CB8AC3E}">
        <p14:creationId xmlns:p14="http://schemas.microsoft.com/office/powerpoint/2010/main" val="36443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Process – validate: Validation </a:t>
            </a:r>
            <a:r>
              <a:rPr lang="en-US" dirty="0" smtClean="0"/>
              <a:t>levels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72" y="1478091"/>
            <a:ext cx="8229600" cy="464932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43740"/>
            <a:ext cx="4275667" cy="423175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Planning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/>
              <a:t>Clear </a:t>
            </a:r>
            <a:r>
              <a:rPr lang="en-US" dirty="0" smtClean="0"/>
              <a:t>requests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Exhaustive but not redundant testing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Tracking </a:t>
            </a:r>
            <a:r>
              <a:rPr lang="en-US" dirty="0"/>
              <a:t>progress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Traceability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Process – validate: Project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560" y="1625207"/>
            <a:ext cx="6679440" cy="4274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972235"/>
            <a:ext cx="10905699" cy="4598686"/>
          </a:xfrm>
        </p:spPr>
        <p:txBody>
          <a:bodyPr/>
          <a:lstStyle/>
          <a:p>
            <a:r>
              <a:rPr lang="fr-BE" sz="3200" dirty="0" smtClean="0"/>
              <a:t>More </a:t>
            </a:r>
            <a:r>
              <a:rPr lang="fr-BE" sz="3200" dirty="0" err="1" smtClean="0"/>
              <a:t>combinations</a:t>
            </a:r>
            <a:r>
              <a:rPr lang="fr-BE" sz="3200" dirty="0" smtClean="0"/>
              <a:t> of variables</a:t>
            </a:r>
            <a:endParaRPr lang="fr-BE" sz="3200" dirty="0"/>
          </a:p>
          <a:p>
            <a:endParaRPr lang="fr-BE" sz="3200" dirty="0" smtClean="0"/>
          </a:p>
          <a:p>
            <a:r>
              <a:rPr lang="fr-BE" sz="3200" dirty="0" smtClean="0"/>
              <a:t>Scientific use files</a:t>
            </a:r>
          </a:p>
          <a:p>
            <a:endParaRPr lang="fr-BE" sz="3200" dirty="0"/>
          </a:p>
          <a:p>
            <a:r>
              <a:rPr lang="fr-BE" sz="3200" dirty="0" smtClean="0"/>
              <a:t>Longer time </a:t>
            </a:r>
            <a:r>
              <a:rPr lang="fr-BE" sz="3200" dirty="0" err="1" smtClean="0"/>
              <a:t>series</a:t>
            </a:r>
            <a:endParaRPr lang="fr-BE" sz="3200" dirty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Disseminate: meeting user needs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err="1" smtClean="0"/>
              <a:t>Reduce</a:t>
            </a:r>
            <a:r>
              <a:rPr lang="fr-BE" sz="2800" dirty="0" smtClean="0"/>
              <a:t> </a:t>
            </a:r>
            <a:r>
              <a:rPr lang="fr-BE" sz="2800" dirty="0" err="1" smtClean="0"/>
              <a:t>burden</a:t>
            </a:r>
            <a:r>
              <a:rPr lang="fr-BE" sz="2800" dirty="0" smtClean="0"/>
              <a:t> to </a:t>
            </a:r>
            <a:r>
              <a:rPr lang="fr-BE" sz="2800" dirty="0" err="1" smtClean="0"/>
              <a:t>farmers</a:t>
            </a:r>
            <a:r>
              <a:rPr lang="fr-BE" sz="2800" dirty="0" smtClean="0"/>
              <a:t> and </a:t>
            </a:r>
            <a:r>
              <a:rPr lang="fr-BE" sz="2800" dirty="0" err="1" smtClean="0"/>
              <a:t>cost</a:t>
            </a:r>
            <a:r>
              <a:rPr lang="fr-BE" sz="2800" dirty="0" smtClean="0"/>
              <a:t> to </a:t>
            </a:r>
            <a:r>
              <a:rPr lang="fr-BE" sz="2800" dirty="0" err="1" smtClean="0"/>
              <a:t>taxpayers</a:t>
            </a:r>
            <a:endParaRPr lang="fr-BE" sz="2800" dirty="0" smtClean="0"/>
          </a:p>
          <a:p>
            <a:pPr>
              <a:spcAft>
                <a:spcPts val="1200"/>
              </a:spcAft>
            </a:pPr>
            <a:r>
              <a:rPr lang="fr-BE" sz="2800" dirty="0" err="1" smtClean="0"/>
              <a:t>Higher</a:t>
            </a:r>
            <a:r>
              <a:rPr lang="fr-BE" sz="2800" dirty="0" smtClean="0"/>
              <a:t> </a:t>
            </a:r>
            <a:r>
              <a:rPr lang="fr-BE" sz="2800" dirty="0" err="1" smtClean="0"/>
              <a:t>quality</a:t>
            </a:r>
            <a:endParaRPr lang="fr-BE" sz="2800" dirty="0"/>
          </a:p>
          <a:p>
            <a:pPr lvl="1">
              <a:spcAft>
                <a:spcPts val="1200"/>
              </a:spcAft>
            </a:pPr>
            <a:r>
              <a:rPr lang="fr-BE" sz="2400" dirty="0" err="1"/>
              <a:t>Accuracy</a:t>
            </a:r>
            <a:r>
              <a:rPr lang="fr-BE" sz="2400" dirty="0"/>
              <a:t>: </a:t>
            </a:r>
            <a:r>
              <a:rPr lang="fr-BE" sz="2400" dirty="0" err="1"/>
              <a:t>Sistematically</a:t>
            </a:r>
            <a:r>
              <a:rPr lang="fr-BE" sz="2400" dirty="0"/>
              <a:t> </a:t>
            </a:r>
            <a:r>
              <a:rPr lang="fr-BE" sz="2400" dirty="0" err="1"/>
              <a:t>assess</a:t>
            </a:r>
            <a:r>
              <a:rPr lang="fr-BE" sz="2400" dirty="0"/>
              <a:t> data</a:t>
            </a:r>
          </a:p>
          <a:p>
            <a:pPr lvl="1">
              <a:spcAft>
                <a:spcPts val="1200"/>
              </a:spcAft>
            </a:pPr>
            <a:r>
              <a:rPr lang="fr-BE" sz="2400" dirty="0" err="1"/>
              <a:t>Timeliness</a:t>
            </a:r>
            <a:r>
              <a:rPr lang="fr-BE" sz="2400" dirty="0"/>
              <a:t>: </a:t>
            </a:r>
            <a:r>
              <a:rPr lang="fr-BE" sz="2400" dirty="0" err="1"/>
              <a:t>Earlier</a:t>
            </a:r>
            <a:r>
              <a:rPr lang="fr-BE" sz="2400" dirty="0"/>
              <a:t> publication of data as </a:t>
            </a:r>
            <a:r>
              <a:rPr lang="fr-BE" sz="2400" dirty="0" err="1"/>
              <a:t>compared</a:t>
            </a:r>
            <a:r>
              <a:rPr lang="fr-BE" sz="2400" dirty="0"/>
              <a:t> to </a:t>
            </a:r>
            <a:r>
              <a:rPr lang="fr-BE" sz="2400" dirty="0" err="1"/>
              <a:t>previous</a:t>
            </a:r>
            <a:r>
              <a:rPr lang="fr-BE" sz="2400" dirty="0"/>
              <a:t> </a:t>
            </a:r>
            <a:r>
              <a:rPr lang="fr-BE" sz="2400" dirty="0" err="1"/>
              <a:t>periods</a:t>
            </a:r>
            <a:r>
              <a:rPr lang="fr-BE" sz="2400" dirty="0"/>
              <a:t> </a:t>
            </a:r>
          </a:p>
          <a:p>
            <a:pPr lvl="1">
              <a:spcAft>
                <a:spcPts val="1200"/>
              </a:spcAft>
            </a:pPr>
            <a:r>
              <a:rPr lang="fr-BE" sz="2400" dirty="0"/>
              <a:t>Relevance: </a:t>
            </a:r>
            <a:r>
              <a:rPr lang="fr-BE" sz="2400" dirty="0" err="1"/>
              <a:t>Meet</a:t>
            </a:r>
            <a:r>
              <a:rPr lang="fr-BE" sz="2400" dirty="0"/>
              <a:t> more user </a:t>
            </a:r>
            <a:r>
              <a:rPr lang="fr-BE" sz="2400" dirty="0" err="1"/>
              <a:t>needs</a:t>
            </a:r>
            <a:endParaRPr lang="en-IE" sz="2400" dirty="0"/>
          </a:p>
          <a:p>
            <a:pPr lvl="1">
              <a:spcAft>
                <a:spcPts val="1200"/>
              </a:spcAft>
            </a:pPr>
            <a:r>
              <a:rPr lang="fr-BE" sz="2400" dirty="0" err="1" smtClean="0"/>
              <a:t>Cost</a:t>
            </a:r>
            <a:r>
              <a:rPr lang="fr-BE" sz="2400" dirty="0" smtClean="0"/>
              <a:t> </a:t>
            </a:r>
            <a:r>
              <a:rPr lang="fr-BE" sz="2400" dirty="0"/>
              <a:t>- </a:t>
            </a:r>
            <a:r>
              <a:rPr lang="fr-BE" sz="2400" dirty="0" err="1"/>
              <a:t>effectiveness</a:t>
            </a:r>
            <a:r>
              <a:rPr lang="fr-BE" sz="2400" dirty="0"/>
              <a:t>: </a:t>
            </a:r>
            <a:r>
              <a:rPr lang="fr-BE" sz="2400" dirty="0" err="1"/>
              <a:t>Automated</a:t>
            </a:r>
            <a:r>
              <a:rPr lang="fr-BE" sz="2400" dirty="0"/>
              <a:t> data </a:t>
            </a:r>
            <a:r>
              <a:rPr lang="fr-BE" sz="2400" dirty="0" err="1"/>
              <a:t>processing</a:t>
            </a:r>
            <a:r>
              <a:rPr lang="fr-BE" sz="2400" dirty="0"/>
              <a:t> and validation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773176" cy="835577"/>
          </a:xfrm>
        </p:spPr>
        <p:txBody>
          <a:bodyPr/>
          <a:lstStyle/>
          <a:p>
            <a:r>
              <a:rPr lang="fr-BE" dirty="0" err="1" smtClean="0"/>
              <a:t>Results</a:t>
            </a:r>
            <a:r>
              <a:rPr lang="fr-BE" dirty="0" smtClean="0"/>
              <a:t>: </a:t>
            </a:r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…and 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quality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75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7562</TotalTime>
  <Words>256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IFS: Integrated Farm Statistics</vt:lpstr>
      <vt:lpstr>IFS: Eight integrated data collections</vt:lpstr>
      <vt:lpstr>Goals of the project Eurofarm 2020</vt:lpstr>
      <vt:lpstr>1) Collect data</vt:lpstr>
      <vt:lpstr>2) Process – validate: Validation levels</vt:lpstr>
      <vt:lpstr>2) Process – validate: Project execution</vt:lpstr>
      <vt:lpstr>3) Disseminate: meeting user needs</vt:lpstr>
      <vt:lpstr>Results: Less costs…and better quality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E1.FarmTeam</dc:creator>
  <cp:lastModifiedBy>MARTINEZ SOLANO Jose Domingo (ESTAT)</cp:lastModifiedBy>
  <cp:revision>355</cp:revision>
  <dcterms:created xsi:type="dcterms:W3CDTF">2020-02-28T09:28:26Z</dcterms:created>
  <dcterms:modified xsi:type="dcterms:W3CDTF">2021-02-19T09:16:53Z</dcterms:modified>
</cp:coreProperties>
</file>