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60" r:id="rId6"/>
    <p:sldId id="262" r:id="rId7"/>
    <p:sldId id="261" r:id="rId8"/>
    <p:sldId id="268" r:id="rId9"/>
    <p:sldId id="284" r:id="rId10"/>
    <p:sldId id="272" r:id="rId11"/>
    <p:sldId id="273" r:id="rId12"/>
    <p:sldId id="275" r:id="rId13"/>
    <p:sldId id="282" r:id="rId14"/>
    <p:sldId id="283" r:id="rId15"/>
    <p:sldId id="277" r:id="rId16"/>
    <p:sldId id="281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84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84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81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54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23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4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0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91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8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37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94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C7A8-E751-4A16-BDE7-4E7906744A51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2A98-8823-4EA0-B140-969A6286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3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455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Estimation of monthly </a:t>
            </a:r>
            <a:r>
              <a:rPr lang="en-US" sz="4000" b="1" dirty="0" err="1" smtClean="0">
                <a:latin typeface="+mn-lt"/>
              </a:rPr>
              <a:t>labour</a:t>
            </a:r>
            <a:r>
              <a:rPr lang="en-US" sz="4000" b="1" dirty="0" smtClean="0">
                <a:latin typeface="+mn-lt"/>
              </a:rPr>
              <a:t> force figures during the COVID-19 pandemic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ndertitel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959332"/>
                <a:ext cx="9144000" cy="2884516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sz="3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nl-NL" sz="3800" dirty="0"/>
                          <m:t>Jan</m:t>
                        </m:r>
                        <m:r>
                          <m:rPr>
                            <m:nor/>
                          </m:rPr>
                          <a:rPr lang="nl-NL" sz="3800" dirty="0"/>
                          <m:t> </m:t>
                        </m:r>
                        <m:r>
                          <m:rPr>
                            <m:nor/>
                          </m:rPr>
                          <a:rPr lang="nl-NL" sz="3800" dirty="0"/>
                          <m:t>van</m:t>
                        </m:r>
                        <m:r>
                          <m:rPr>
                            <m:nor/>
                          </m:rPr>
                          <a:rPr lang="nl-NL" sz="3800" dirty="0"/>
                          <m:t> </m:t>
                        </m:r>
                        <m:r>
                          <m:rPr>
                            <m:nor/>
                          </m:rPr>
                          <a:rPr lang="nl-NL" sz="3800" dirty="0"/>
                          <m:t>den</m:t>
                        </m:r>
                        <m:r>
                          <m:rPr>
                            <m:nor/>
                          </m:rPr>
                          <a:rPr lang="nl-NL" sz="3800" dirty="0"/>
                          <m:t> </m:t>
                        </m:r>
                        <m:r>
                          <m:rPr>
                            <m:nor/>
                          </m:rPr>
                          <a:rPr lang="nl-NL" sz="3800" dirty="0"/>
                          <m:t>Brakel</m:t>
                        </m:r>
                      </m:e>
                      <m:sup>
                        <m:r>
                          <a:rPr lang="nl-NL" sz="3800" i="1" smtClean="0">
                            <a:latin typeface="Cambria Math" panose="02040503050406030204" pitchFamily="18" charset="0"/>
                          </a:rPr>
                          <m:t>†‡</m:t>
                        </m:r>
                      </m:sup>
                    </m:sSup>
                  </m:oMath>
                </a14:m>
                <a:r>
                  <a:rPr lang="nl-NL" sz="3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nl-NL" sz="3800" dirty="0"/>
                          <m:t>Martijn</m:t>
                        </m:r>
                        <m:r>
                          <m:rPr>
                            <m:nor/>
                          </m:rPr>
                          <a:rPr lang="nl-NL" sz="3800" dirty="0"/>
                          <m:t> </m:t>
                        </m:r>
                        <m:r>
                          <m:rPr>
                            <m:nor/>
                          </m:rPr>
                          <a:rPr lang="nl-NL" sz="3800" dirty="0"/>
                          <m:t>Souren</m:t>
                        </m:r>
                      </m:e>
                      <m:sup>
                        <m:r>
                          <a:rPr lang="nl-NL" sz="38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nl-NL" sz="3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nl-NL" sz="3800" dirty="0"/>
                          <m:t>Sabine</m:t>
                        </m:r>
                        <m:r>
                          <m:rPr>
                            <m:nor/>
                          </m:rPr>
                          <a:rPr lang="nl-NL" sz="3800" dirty="0"/>
                          <m:t> </m:t>
                        </m:r>
                        <m:r>
                          <m:rPr>
                            <m:nor/>
                          </m:rPr>
                          <a:rPr lang="nl-NL" sz="3800" dirty="0"/>
                          <m:t>Krieg</m:t>
                        </m:r>
                      </m:e>
                      <m:sup>
                        <m:r>
                          <a:rPr lang="nl-NL" sz="38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nl-NL" dirty="0" smtClean="0"/>
                  <a:t> </a:t>
                </a:r>
              </a:p>
              <a:p>
                <a:endParaRPr lang="nl-NL" sz="1000" dirty="0"/>
              </a:p>
              <a:p>
                <a:r>
                  <a:rPr lang="nl-NL" sz="3200" dirty="0" smtClean="0"/>
                  <a:t>†: </a:t>
                </a:r>
                <a:r>
                  <a:rPr lang="nl-NL" sz="3200" dirty="0" err="1" smtClean="0"/>
                  <a:t>Statistics</a:t>
                </a:r>
                <a:r>
                  <a:rPr lang="nl-NL" sz="3200" dirty="0" smtClean="0"/>
                  <a:t> Netherlands</a:t>
                </a:r>
              </a:p>
              <a:p>
                <a:r>
                  <a:rPr lang="nl-NL" sz="3200" dirty="0" smtClean="0"/>
                  <a:t>‡: Maastricht University</a:t>
                </a:r>
              </a:p>
              <a:p>
                <a:endParaRPr lang="nl-NL" sz="3200" dirty="0" smtClean="0"/>
              </a:p>
              <a:p>
                <a:r>
                  <a:rPr lang="nl-NL" sz="3200" dirty="0" smtClean="0"/>
                  <a:t>NTTS, Brussels, 09-11 </a:t>
                </a:r>
                <a:r>
                  <a:rPr lang="nl-NL" sz="3200" dirty="0" err="1" smtClean="0"/>
                  <a:t>March</a:t>
                </a:r>
                <a:r>
                  <a:rPr lang="nl-NL" sz="3200" dirty="0" smtClean="0"/>
                  <a:t> 2021</a:t>
                </a:r>
              </a:p>
              <a:p>
                <a:endParaRPr lang="nl-NL" sz="3200" dirty="0" smtClean="0"/>
              </a:p>
              <a:p>
                <a:r>
                  <a:rPr lang="nl-NL" sz="3200" dirty="0" err="1" smtClean="0"/>
                  <a:t>Corresponding</a:t>
                </a:r>
                <a:r>
                  <a:rPr lang="nl-NL" sz="3200" dirty="0" smtClean="0"/>
                  <a:t> </a:t>
                </a:r>
                <a:r>
                  <a:rPr lang="nl-NL" sz="3200" dirty="0" err="1" smtClean="0"/>
                  <a:t>author</a:t>
                </a:r>
                <a:r>
                  <a:rPr lang="nl-NL" sz="3200" dirty="0" smtClean="0"/>
                  <a:t>: jbrl@cbs.nl</a:t>
                </a:r>
                <a:endParaRPr lang="nl-NL" sz="3200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Ond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959332"/>
                <a:ext cx="9144000" cy="2884516"/>
              </a:xfrm>
              <a:blipFill>
                <a:blip r:embed="rId2"/>
                <a:stretch>
                  <a:fillRect t="-5274" b="-4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1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Problem</a:t>
            </a:r>
            <a:r>
              <a:rPr lang="nl-NL" sz="3200" b="1" dirty="0" smtClean="0">
                <a:latin typeface="+mn-lt"/>
              </a:rPr>
              <a:t> 2: </a:t>
            </a:r>
            <a:r>
              <a:rPr lang="en-US" sz="3200" b="1" dirty="0" smtClean="0">
                <a:latin typeface="+mn-lt"/>
              </a:rPr>
              <a:t>increased </a:t>
            </a:r>
            <a:r>
              <a:rPr lang="en-US" sz="3200" b="1" dirty="0">
                <a:latin typeface="+mn-lt"/>
              </a:rPr>
              <a:t>dynamics in the LFS figures</a:t>
            </a:r>
            <a:endParaRPr lang="nl-NL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585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Time series component for the population parameter: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Trend/cycle model: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/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Model miss-specification: extreme outlier in the standardized innovations for April 2020 (absolute values &gt;4)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58550"/>
              </a:xfrm>
              <a:blipFill>
                <a:blip r:embed="rId2"/>
                <a:stretch>
                  <a:fillRect l="-1217" t="-21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2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Problem</a:t>
            </a:r>
            <a:r>
              <a:rPr lang="nl-NL" sz="3200" b="1" dirty="0" smtClean="0">
                <a:latin typeface="+mn-lt"/>
              </a:rPr>
              <a:t> 2: </a:t>
            </a:r>
            <a:r>
              <a:rPr lang="en-US" sz="3200" b="1" dirty="0" smtClean="0">
                <a:latin typeface="+mn-lt"/>
              </a:rPr>
              <a:t>increased </a:t>
            </a:r>
            <a:r>
              <a:rPr lang="en-US" sz="3200" b="1" dirty="0">
                <a:latin typeface="+mn-lt"/>
              </a:rPr>
              <a:t>dynamics in the LFS figures</a:t>
            </a:r>
            <a:endParaRPr lang="nl-NL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1" cy="45585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Adaption of the time series model:</a:t>
                </a:r>
              </a:p>
              <a:p>
                <a:r>
                  <a:rPr lang="en-US" dirty="0" smtClean="0"/>
                  <a:t>Temporarily increasing the variance for the slope disturbance terms: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nl-NL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Increased variance such that </a:t>
                </a:r>
                <a:r>
                  <a:rPr lang="en-US" dirty="0"/>
                  <a:t>the standardized innovations for </a:t>
                </a:r>
                <a:r>
                  <a:rPr lang="en-US" dirty="0" smtClean="0"/>
                  <a:t>April, etc. : 2.0 – 2.2 (in absolute values)</a:t>
                </a:r>
              </a:p>
              <a:p>
                <a:r>
                  <a:rPr lang="en-US" dirty="0" smtClean="0"/>
                  <a:t>Also: likelihood and external information (claimant counts)</a:t>
                </a:r>
              </a:p>
              <a:p>
                <a:r>
                  <a:rPr lang="en-US" dirty="0" smtClean="0"/>
                  <a:t>Interpretation: </a:t>
                </a:r>
              </a:p>
              <a:p>
                <a:pPr lvl="1"/>
                <a:r>
                  <a:rPr lang="en-US" dirty="0" smtClean="0"/>
                  <a:t>By increasing the model variance, the time series model gives more weight to the direct estimates in April and less weight to the model predictions based on the past</a:t>
                </a:r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1" cy="4558550"/>
              </a:xfrm>
              <a:blipFill>
                <a:blip r:embed="rId2"/>
                <a:stretch>
                  <a:fillRect l="-1159" t="-2139" r="-6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8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523893"/>
            <a:ext cx="10857807" cy="4351338"/>
          </a:xfrm>
        </p:spPr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2600" dirty="0" smtClean="0"/>
              <a:t>Trend 1: 	</a:t>
            </a:r>
            <a:r>
              <a:rPr lang="nl-NL" sz="2600" dirty="0" err="1" smtClean="0">
                <a:solidFill>
                  <a:schemeClr val="accent2">
                    <a:lumMod val="50000"/>
                  </a:schemeClr>
                </a:solidFill>
              </a:rPr>
              <a:t>production</a:t>
            </a:r>
            <a:r>
              <a:rPr lang="nl-NL" sz="2600" dirty="0" smtClean="0">
                <a:solidFill>
                  <a:schemeClr val="accent2">
                    <a:lumMod val="50000"/>
                  </a:schemeClr>
                </a:solidFill>
              </a:rPr>
              <a:t> model 				</a:t>
            </a:r>
            <a:r>
              <a:rPr lang="nl-NL" sz="2600" dirty="0"/>
              <a:t> CC: 	</a:t>
            </a:r>
            <a:r>
              <a:rPr lang="nl-NL" sz="2600" dirty="0" err="1">
                <a:solidFill>
                  <a:srgbClr val="7030A0"/>
                </a:solidFill>
              </a:rPr>
              <a:t>claimant</a:t>
            </a:r>
            <a:r>
              <a:rPr lang="nl-NL" sz="2600" dirty="0">
                <a:solidFill>
                  <a:srgbClr val="7030A0"/>
                </a:solidFill>
              </a:rPr>
              <a:t> </a:t>
            </a:r>
            <a:r>
              <a:rPr lang="nl-NL" sz="2600" dirty="0" err="1">
                <a:solidFill>
                  <a:srgbClr val="7030A0"/>
                </a:solidFill>
              </a:rPr>
              <a:t>counts</a:t>
            </a:r>
            <a:r>
              <a:rPr lang="nl-NL" sz="2600" dirty="0">
                <a:solidFill>
                  <a:srgbClr val="7030A0"/>
                </a:solidFill>
              </a:rPr>
              <a:t> </a:t>
            </a:r>
            <a:r>
              <a:rPr lang="nl-NL" sz="2600" dirty="0" smtClean="0"/>
              <a:t>			</a:t>
            </a:r>
          </a:p>
          <a:p>
            <a:pPr marL="0" indent="0">
              <a:buNone/>
            </a:pPr>
            <a:r>
              <a:rPr lang="nl-NL" sz="2600" dirty="0" smtClean="0"/>
              <a:t>Trend 2: </a:t>
            </a:r>
            <a:r>
              <a:rPr lang="nl-NL" sz="2600" dirty="0" smtClean="0">
                <a:solidFill>
                  <a:srgbClr val="00B050"/>
                </a:solidFill>
              </a:rPr>
              <a:t>	time </a:t>
            </a:r>
            <a:r>
              <a:rPr lang="nl-NL" sz="2600" dirty="0" err="1" smtClean="0">
                <a:solidFill>
                  <a:srgbClr val="00B050"/>
                </a:solidFill>
              </a:rPr>
              <a:t>varying</a:t>
            </a:r>
            <a:r>
              <a:rPr lang="nl-NL" sz="2600" dirty="0" smtClean="0">
                <a:solidFill>
                  <a:srgbClr val="00B050"/>
                </a:solidFill>
              </a:rPr>
              <a:t> trend </a:t>
            </a:r>
            <a:r>
              <a:rPr lang="nl-NL" sz="2600" dirty="0" err="1" smtClean="0">
                <a:solidFill>
                  <a:srgbClr val="00B050"/>
                </a:solidFill>
              </a:rPr>
              <a:t>variance</a:t>
            </a:r>
            <a:r>
              <a:rPr lang="nl-NL" sz="2600" dirty="0" smtClean="0"/>
              <a:t>				</a:t>
            </a:r>
          </a:p>
          <a:p>
            <a:pPr marL="0" indent="0">
              <a:buNone/>
            </a:pPr>
            <a:r>
              <a:rPr lang="nl-NL" sz="2600" dirty="0" smtClean="0"/>
              <a:t>Trend 3:</a:t>
            </a:r>
            <a:r>
              <a:rPr lang="nl-NL" sz="2600" dirty="0"/>
              <a:t> </a:t>
            </a:r>
            <a:r>
              <a:rPr lang="nl-NL" sz="2600" dirty="0" smtClean="0"/>
              <a:t>	</a:t>
            </a:r>
            <a:r>
              <a:rPr lang="nl-NL" sz="2600" dirty="0" smtClean="0">
                <a:solidFill>
                  <a:srgbClr val="FF0000"/>
                </a:solidFill>
              </a:rPr>
              <a:t>time </a:t>
            </a:r>
            <a:r>
              <a:rPr lang="nl-NL" sz="2600" dirty="0" err="1">
                <a:solidFill>
                  <a:srgbClr val="FF0000"/>
                </a:solidFill>
              </a:rPr>
              <a:t>varying</a:t>
            </a:r>
            <a:r>
              <a:rPr lang="nl-NL" sz="2600" dirty="0">
                <a:solidFill>
                  <a:srgbClr val="FF0000"/>
                </a:solidFill>
              </a:rPr>
              <a:t> </a:t>
            </a:r>
            <a:r>
              <a:rPr lang="nl-NL" sz="2600" dirty="0" smtClean="0">
                <a:solidFill>
                  <a:srgbClr val="FF0000"/>
                </a:solidFill>
              </a:rPr>
              <a:t>trend </a:t>
            </a:r>
            <a:r>
              <a:rPr lang="nl-NL" sz="2600" dirty="0" err="1" smtClean="0">
                <a:solidFill>
                  <a:srgbClr val="FF0000"/>
                </a:solidFill>
              </a:rPr>
              <a:t>variance</a:t>
            </a:r>
            <a:r>
              <a:rPr lang="nl-NL" sz="2600" dirty="0" smtClean="0">
                <a:solidFill>
                  <a:srgbClr val="FF0000"/>
                </a:solidFill>
              </a:rPr>
              <a:t> + </a:t>
            </a:r>
            <a:r>
              <a:rPr lang="nl-NL" sz="2600" dirty="0" err="1" smtClean="0">
                <a:solidFill>
                  <a:srgbClr val="FF0000"/>
                </a:solidFill>
              </a:rPr>
              <a:t>correction</a:t>
            </a:r>
            <a:r>
              <a:rPr lang="nl-NL" sz="2600" dirty="0" smtClean="0">
                <a:solidFill>
                  <a:srgbClr val="FF0000"/>
                </a:solidFill>
              </a:rPr>
              <a:t> missing CAPI</a:t>
            </a:r>
            <a:r>
              <a:rPr lang="nl-NL" sz="2600" dirty="0" smtClean="0"/>
              <a:t>					</a:t>
            </a:r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53" y="332508"/>
            <a:ext cx="9086911" cy="5044644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8470667" y="1288477"/>
            <a:ext cx="9331" cy="1050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41952"/>
            <a:ext cx="10515600" cy="1325563"/>
          </a:xfrm>
        </p:spPr>
        <p:txBody>
          <a:bodyPr>
            <a:normAutofit/>
          </a:bodyPr>
          <a:lstStyle/>
          <a:p>
            <a:endParaRPr lang="nl-NL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523893"/>
            <a:ext cx="10857807" cy="4351338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2600" dirty="0" smtClean="0"/>
              <a:t>Trend 1: 	</a:t>
            </a:r>
            <a:r>
              <a:rPr lang="nl-NL" sz="2600" dirty="0" err="1" smtClean="0">
                <a:solidFill>
                  <a:schemeClr val="accent2">
                    <a:lumMod val="50000"/>
                  </a:schemeClr>
                </a:solidFill>
              </a:rPr>
              <a:t>production</a:t>
            </a:r>
            <a:r>
              <a:rPr lang="nl-NL" sz="2600" dirty="0" smtClean="0">
                <a:solidFill>
                  <a:schemeClr val="accent2">
                    <a:lumMod val="50000"/>
                  </a:schemeClr>
                </a:solidFill>
              </a:rPr>
              <a:t> model </a:t>
            </a:r>
            <a:r>
              <a:rPr lang="nl-NL" sz="2600" dirty="0" smtClean="0"/>
              <a:t>					</a:t>
            </a:r>
          </a:p>
          <a:p>
            <a:pPr marL="0" indent="0">
              <a:buNone/>
            </a:pPr>
            <a:r>
              <a:rPr lang="nl-NL" sz="2600" dirty="0" smtClean="0"/>
              <a:t>Trend 2: </a:t>
            </a:r>
            <a:r>
              <a:rPr lang="nl-NL" sz="2600" dirty="0" smtClean="0">
                <a:solidFill>
                  <a:srgbClr val="00B050"/>
                </a:solidFill>
              </a:rPr>
              <a:t>	time </a:t>
            </a:r>
            <a:r>
              <a:rPr lang="nl-NL" sz="2600" dirty="0" err="1" smtClean="0">
                <a:solidFill>
                  <a:srgbClr val="00B050"/>
                </a:solidFill>
              </a:rPr>
              <a:t>varying</a:t>
            </a:r>
            <a:r>
              <a:rPr lang="nl-NL" sz="2600" dirty="0" smtClean="0">
                <a:solidFill>
                  <a:srgbClr val="00B050"/>
                </a:solidFill>
              </a:rPr>
              <a:t> trend </a:t>
            </a:r>
            <a:r>
              <a:rPr lang="nl-NL" sz="2600" dirty="0" err="1" smtClean="0">
                <a:solidFill>
                  <a:srgbClr val="00B050"/>
                </a:solidFill>
              </a:rPr>
              <a:t>variance</a:t>
            </a:r>
            <a:r>
              <a:rPr lang="nl-NL" sz="2600" dirty="0" smtClean="0"/>
              <a:t>				</a:t>
            </a:r>
          </a:p>
          <a:p>
            <a:pPr marL="0" indent="0">
              <a:buNone/>
            </a:pPr>
            <a:r>
              <a:rPr lang="nl-NL" sz="2600" dirty="0" smtClean="0"/>
              <a:t>Trend 3:</a:t>
            </a:r>
            <a:r>
              <a:rPr lang="nl-NL" sz="2600" dirty="0"/>
              <a:t> </a:t>
            </a:r>
            <a:r>
              <a:rPr lang="nl-NL" sz="2600" dirty="0" smtClean="0"/>
              <a:t>	</a:t>
            </a:r>
            <a:r>
              <a:rPr lang="nl-NL" sz="2600" dirty="0" smtClean="0">
                <a:solidFill>
                  <a:srgbClr val="FF0000"/>
                </a:solidFill>
              </a:rPr>
              <a:t>time </a:t>
            </a:r>
            <a:r>
              <a:rPr lang="nl-NL" sz="2600" dirty="0" err="1">
                <a:solidFill>
                  <a:srgbClr val="FF0000"/>
                </a:solidFill>
              </a:rPr>
              <a:t>varying</a:t>
            </a:r>
            <a:r>
              <a:rPr lang="nl-NL" sz="2600" dirty="0">
                <a:solidFill>
                  <a:srgbClr val="FF0000"/>
                </a:solidFill>
              </a:rPr>
              <a:t> trend </a:t>
            </a:r>
            <a:r>
              <a:rPr lang="nl-NL" sz="2600" dirty="0" err="1" smtClean="0">
                <a:solidFill>
                  <a:srgbClr val="FF0000"/>
                </a:solidFill>
              </a:rPr>
              <a:t>variance+correction</a:t>
            </a:r>
            <a:r>
              <a:rPr lang="nl-NL" sz="2600" dirty="0" smtClean="0">
                <a:solidFill>
                  <a:srgbClr val="FF0000"/>
                </a:solidFill>
              </a:rPr>
              <a:t> missing CAPI</a:t>
            </a:r>
            <a:r>
              <a:rPr lang="nl-NL" sz="2600" dirty="0" smtClean="0"/>
              <a:t>		</a:t>
            </a:r>
          </a:p>
          <a:p>
            <a:pPr marL="0" indent="0">
              <a:buNone/>
            </a:pPr>
            <a:r>
              <a:rPr lang="nl-NL" sz="2600" dirty="0" smtClean="0"/>
              <a:t>						</a:t>
            </a:r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44" y="143478"/>
            <a:ext cx="9361517" cy="5197093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8397558" y="554071"/>
            <a:ext cx="9331" cy="1050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41952"/>
            <a:ext cx="10515600" cy="1325563"/>
          </a:xfrm>
        </p:spPr>
        <p:txBody>
          <a:bodyPr>
            <a:normAutofit/>
          </a:bodyPr>
          <a:lstStyle/>
          <a:p>
            <a:endParaRPr lang="nl-NL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523893"/>
            <a:ext cx="10857807" cy="4351338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2600" dirty="0" smtClean="0"/>
              <a:t>Trend 1: 	</a:t>
            </a:r>
            <a:r>
              <a:rPr lang="nl-NL" sz="2600" dirty="0" err="1" smtClean="0">
                <a:solidFill>
                  <a:schemeClr val="accent2">
                    <a:lumMod val="50000"/>
                  </a:schemeClr>
                </a:solidFill>
              </a:rPr>
              <a:t>production</a:t>
            </a:r>
            <a:r>
              <a:rPr lang="nl-NL" sz="2600" dirty="0" smtClean="0">
                <a:solidFill>
                  <a:schemeClr val="accent2">
                    <a:lumMod val="50000"/>
                  </a:schemeClr>
                </a:solidFill>
              </a:rPr>
              <a:t> model </a:t>
            </a:r>
            <a:r>
              <a:rPr lang="nl-NL" sz="2600" dirty="0" smtClean="0"/>
              <a:t>					</a:t>
            </a:r>
          </a:p>
          <a:p>
            <a:pPr marL="0" indent="0">
              <a:buNone/>
            </a:pPr>
            <a:r>
              <a:rPr lang="nl-NL" sz="2600" dirty="0" smtClean="0"/>
              <a:t>Trend 2: </a:t>
            </a:r>
            <a:r>
              <a:rPr lang="nl-NL" sz="2600" dirty="0" smtClean="0">
                <a:solidFill>
                  <a:srgbClr val="00B050"/>
                </a:solidFill>
              </a:rPr>
              <a:t>	time </a:t>
            </a:r>
            <a:r>
              <a:rPr lang="nl-NL" sz="2600" dirty="0" err="1" smtClean="0">
                <a:solidFill>
                  <a:srgbClr val="00B050"/>
                </a:solidFill>
              </a:rPr>
              <a:t>varying</a:t>
            </a:r>
            <a:r>
              <a:rPr lang="nl-NL" sz="2600" dirty="0" smtClean="0">
                <a:solidFill>
                  <a:srgbClr val="00B050"/>
                </a:solidFill>
              </a:rPr>
              <a:t> trend </a:t>
            </a:r>
            <a:r>
              <a:rPr lang="nl-NL" sz="2600" dirty="0" err="1" smtClean="0">
                <a:solidFill>
                  <a:srgbClr val="00B050"/>
                </a:solidFill>
              </a:rPr>
              <a:t>variance</a:t>
            </a:r>
            <a:r>
              <a:rPr lang="nl-NL" sz="2600" dirty="0" smtClean="0"/>
              <a:t>				</a:t>
            </a:r>
          </a:p>
          <a:p>
            <a:pPr marL="0" indent="0">
              <a:buNone/>
            </a:pPr>
            <a:r>
              <a:rPr lang="nl-NL" sz="2600" dirty="0" smtClean="0"/>
              <a:t>Trend 3:</a:t>
            </a:r>
            <a:r>
              <a:rPr lang="nl-NL" sz="2600" dirty="0"/>
              <a:t> </a:t>
            </a:r>
            <a:r>
              <a:rPr lang="nl-NL" sz="2600" dirty="0" smtClean="0"/>
              <a:t>	</a:t>
            </a:r>
            <a:r>
              <a:rPr lang="nl-NL" sz="2600" dirty="0" smtClean="0">
                <a:solidFill>
                  <a:srgbClr val="FF0000"/>
                </a:solidFill>
              </a:rPr>
              <a:t>time </a:t>
            </a:r>
            <a:r>
              <a:rPr lang="nl-NL" sz="2600" dirty="0" err="1">
                <a:solidFill>
                  <a:srgbClr val="FF0000"/>
                </a:solidFill>
              </a:rPr>
              <a:t>varying</a:t>
            </a:r>
            <a:r>
              <a:rPr lang="nl-NL" sz="2600" dirty="0">
                <a:solidFill>
                  <a:srgbClr val="FF0000"/>
                </a:solidFill>
              </a:rPr>
              <a:t> trend </a:t>
            </a:r>
            <a:r>
              <a:rPr lang="nl-NL" sz="2600" dirty="0" err="1" smtClean="0">
                <a:solidFill>
                  <a:srgbClr val="FF0000"/>
                </a:solidFill>
              </a:rPr>
              <a:t>variance+correction</a:t>
            </a:r>
            <a:r>
              <a:rPr lang="nl-NL" sz="2600" dirty="0" smtClean="0">
                <a:solidFill>
                  <a:srgbClr val="FF0000"/>
                </a:solidFill>
              </a:rPr>
              <a:t> missing CAPI</a:t>
            </a:r>
            <a:r>
              <a:rPr lang="nl-NL" sz="2600" dirty="0" smtClean="0"/>
              <a:t>		</a:t>
            </a:r>
          </a:p>
          <a:p>
            <a:pPr marL="0" indent="0">
              <a:buNone/>
            </a:pPr>
            <a:r>
              <a:rPr lang="nl-NL" sz="2600" dirty="0" smtClean="0"/>
              <a:t>						</a:t>
            </a:r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5" y="200687"/>
            <a:ext cx="9276538" cy="5149917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8182953" y="694033"/>
            <a:ext cx="9331" cy="1050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Discussion</a:t>
            </a:r>
            <a:endParaRPr lang="nl-NL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21724"/>
            <a:ext cx="10515600" cy="5153891"/>
          </a:xfrm>
        </p:spPr>
        <p:txBody>
          <a:bodyPr>
            <a:normAutofit/>
          </a:bodyPr>
          <a:lstStyle/>
          <a:p>
            <a:r>
              <a:rPr lang="en-US" dirty="0" smtClean="0"/>
              <a:t>COVID-19 has 2 effects: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in mode effects</a:t>
            </a:r>
          </a:p>
          <a:p>
            <a:pPr lvl="1"/>
            <a:r>
              <a:rPr lang="en-US" dirty="0" smtClean="0"/>
              <a:t>Modelled via a level intervention (estimated with a separate model)</a:t>
            </a:r>
          </a:p>
          <a:p>
            <a:pPr lvl="1"/>
            <a:r>
              <a:rPr lang="en-US" dirty="0" smtClean="0"/>
              <a:t>Effect is relative small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in the dynamics of the series</a:t>
            </a:r>
          </a:p>
          <a:p>
            <a:pPr lvl="1"/>
            <a:r>
              <a:rPr lang="en-US" dirty="0" smtClean="0"/>
              <a:t>Model of the trend component is adjusted by making the variance of the trend disturbance terms time varying</a:t>
            </a:r>
          </a:p>
          <a:p>
            <a:pPr lvl="1"/>
            <a:r>
              <a:rPr lang="en-US" dirty="0" smtClean="0"/>
              <a:t>Effect is relative large</a:t>
            </a:r>
          </a:p>
          <a:p>
            <a:endParaRPr lang="en-US" dirty="0"/>
          </a:p>
          <a:p>
            <a:r>
              <a:rPr lang="en-US" dirty="0" smtClean="0"/>
              <a:t>Alternative options for both problems are discussed in the paper:</a:t>
            </a:r>
          </a:p>
          <a:p>
            <a:pPr marL="457200" lvl="1" indent="0">
              <a:buNone/>
            </a:pPr>
            <a:r>
              <a:rPr lang="nl-NL" b="1" dirty="0" err="1" smtClean="0"/>
              <a:t>Estimating</a:t>
            </a:r>
            <a:r>
              <a:rPr lang="nl-NL" b="1" dirty="0" smtClean="0"/>
              <a:t> </a:t>
            </a:r>
            <a:r>
              <a:rPr lang="nl-NL" b="1" dirty="0" err="1" smtClean="0"/>
              <a:t>monthly</a:t>
            </a:r>
            <a:r>
              <a:rPr lang="nl-NL" b="1" dirty="0" smtClean="0"/>
              <a:t> Labour Force </a:t>
            </a:r>
            <a:r>
              <a:rPr lang="nl-NL" b="1" dirty="0" err="1" smtClean="0"/>
              <a:t>Figures</a:t>
            </a:r>
            <a:r>
              <a:rPr lang="nl-NL" b="1" dirty="0" smtClean="0"/>
              <a:t> </a:t>
            </a:r>
            <a:r>
              <a:rPr lang="nl-NL" b="1" dirty="0" err="1" smtClean="0"/>
              <a:t>during</a:t>
            </a:r>
            <a:r>
              <a:rPr lang="nl-NL" b="1" dirty="0" smtClean="0"/>
              <a:t> </a:t>
            </a:r>
            <a:r>
              <a:rPr lang="nl-NL" b="1" dirty="0" err="1" smtClean="0"/>
              <a:t>the</a:t>
            </a:r>
            <a:r>
              <a:rPr lang="nl-NL" b="1" dirty="0" smtClean="0"/>
              <a:t> COVID-19 </a:t>
            </a:r>
            <a:r>
              <a:rPr lang="nl-NL" b="1" dirty="0" err="1" smtClean="0"/>
              <a:t>pandemic</a:t>
            </a:r>
            <a:r>
              <a:rPr lang="nl-NL" b="1" dirty="0" smtClean="0"/>
              <a:t> in </a:t>
            </a:r>
            <a:r>
              <a:rPr lang="nl-NL" b="1" dirty="0" err="1" smtClean="0"/>
              <a:t>the</a:t>
            </a:r>
            <a:r>
              <a:rPr lang="nl-NL" b="1" dirty="0" smtClean="0"/>
              <a:t> Netherlands</a:t>
            </a:r>
            <a:r>
              <a:rPr lang="nl-NL" dirty="0" smtClean="0"/>
              <a:t>, </a:t>
            </a:r>
            <a:r>
              <a:rPr lang="nl-NL" dirty="0" err="1" smtClean="0"/>
              <a:t>Discussion</a:t>
            </a:r>
            <a:r>
              <a:rPr lang="nl-NL" dirty="0" smtClean="0"/>
              <a:t> paper, </a:t>
            </a:r>
            <a:r>
              <a:rPr lang="nl-NL" dirty="0" err="1" smtClean="0"/>
              <a:t>February</a:t>
            </a:r>
            <a:r>
              <a:rPr lang="nl-NL" dirty="0" smtClean="0"/>
              <a:t> 2021, </a:t>
            </a:r>
            <a:r>
              <a:rPr lang="nl-NL" dirty="0" err="1" smtClean="0"/>
              <a:t>Statistics</a:t>
            </a:r>
            <a:r>
              <a:rPr lang="nl-NL" dirty="0" smtClean="0"/>
              <a:t> Netherlands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53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Assumptions</a:t>
            </a:r>
            <a:endParaRPr lang="en-US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first wave with and without CAPI is not affected by the lockdown (option 1 and 2)</a:t>
            </a:r>
          </a:p>
          <a:p>
            <a:r>
              <a:rPr lang="en-US" dirty="0" smtClean="0"/>
              <a:t>WI and CATI response before and after the lockdown is comparable (all options)</a:t>
            </a:r>
          </a:p>
        </p:txBody>
      </p:sp>
    </p:spTree>
    <p:extLst>
      <p:ext uri="{BB962C8B-B14F-4D97-AF65-F5344CB8AC3E}">
        <p14:creationId xmlns:p14="http://schemas.microsoft.com/office/powerpoint/2010/main" val="34865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41952"/>
            <a:ext cx="10515600" cy="1325563"/>
          </a:xfrm>
        </p:spPr>
        <p:txBody>
          <a:bodyPr>
            <a:normAutofit/>
          </a:bodyPr>
          <a:lstStyle/>
          <a:p>
            <a:endParaRPr lang="nl-NL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523893"/>
            <a:ext cx="10857807" cy="4351338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2600" dirty="0" smtClean="0"/>
              <a:t>			</a:t>
            </a:r>
          </a:p>
          <a:p>
            <a:pPr marL="0" indent="0">
              <a:buNone/>
            </a:pPr>
            <a:r>
              <a:rPr lang="nl-NL" sz="2600" dirty="0" smtClean="0"/>
              <a:t>Trend: </a:t>
            </a:r>
            <a:r>
              <a:rPr lang="nl-NL" sz="2600" dirty="0" smtClean="0"/>
              <a:t>	</a:t>
            </a:r>
            <a:r>
              <a:rPr lang="nl-NL" sz="2600" dirty="0" smtClean="0">
                <a:solidFill>
                  <a:srgbClr val="FF0000"/>
                </a:solidFill>
              </a:rPr>
              <a:t>time </a:t>
            </a:r>
            <a:r>
              <a:rPr lang="nl-NL" sz="2600" dirty="0" err="1">
                <a:solidFill>
                  <a:srgbClr val="FF0000"/>
                </a:solidFill>
              </a:rPr>
              <a:t>varying</a:t>
            </a:r>
            <a:r>
              <a:rPr lang="nl-NL" sz="2600" dirty="0">
                <a:solidFill>
                  <a:srgbClr val="FF0000"/>
                </a:solidFill>
              </a:rPr>
              <a:t> trend </a:t>
            </a:r>
            <a:r>
              <a:rPr lang="nl-NL" sz="2600" dirty="0" err="1" smtClean="0">
                <a:solidFill>
                  <a:srgbClr val="FF0000"/>
                </a:solidFill>
              </a:rPr>
              <a:t>variance+correction</a:t>
            </a:r>
            <a:r>
              <a:rPr lang="nl-NL" sz="2600" dirty="0" smtClean="0">
                <a:solidFill>
                  <a:srgbClr val="FF0000"/>
                </a:solidFill>
              </a:rPr>
              <a:t> missing CAPI</a:t>
            </a:r>
            <a:r>
              <a:rPr lang="nl-NL" sz="2600" dirty="0" smtClean="0"/>
              <a:t>		</a:t>
            </a:r>
          </a:p>
          <a:p>
            <a:pPr marL="0" indent="0">
              <a:buNone/>
            </a:pPr>
            <a:r>
              <a:rPr lang="nl-NL" sz="2600" dirty="0" smtClean="0"/>
              <a:t>						</a:t>
            </a:r>
            <a:endParaRPr lang="nl-NL" sz="2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9" y="465513"/>
            <a:ext cx="9454433" cy="52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41952"/>
            <a:ext cx="10515600" cy="1325563"/>
          </a:xfrm>
        </p:spPr>
        <p:txBody>
          <a:bodyPr>
            <a:normAutofit/>
          </a:bodyPr>
          <a:lstStyle/>
          <a:p>
            <a:endParaRPr lang="nl-NL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523893"/>
            <a:ext cx="10857807" cy="4351338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2600" dirty="0" smtClean="0"/>
              <a:t>			</a:t>
            </a:r>
          </a:p>
          <a:p>
            <a:pPr marL="0" indent="0">
              <a:buNone/>
            </a:pPr>
            <a:r>
              <a:rPr lang="nl-NL" sz="2600" dirty="0" smtClean="0"/>
              <a:t>Trend A: </a:t>
            </a:r>
            <a:r>
              <a:rPr lang="nl-NL" sz="2600" dirty="0" err="1" smtClean="0"/>
              <a:t>original</a:t>
            </a:r>
            <a:r>
              <a:rPr lang="nl-NL" sz="2600" dirty="0" smtClean="0"/>
              <a:t> </a:t>
            </a:r>
            <a:r>
              <a:rPr lang="nl-NL" sz="2600" dirty="0" err="1" smtClean="0"/>
              <a:t>production</a:t>
            </a:r>
            <a:r>
              <a:rPr lang="nl-NL" sz="2600" dirty="0" smtClean="0"/>
              <a:t> model</a:t>
            </a:r>
          </a:p>
          <a:p>
            <a:pPr marL="0" indent="0">
              <a:buNone/>
            </a:pPr>
            <a:r>
              <a:rPr lang="nl-NL" sz="2600" dirty="0" smtClean="0"/>
              <a:t>Trend C: </a:t>
            </a:r>
            <a:r>
              <a:rPr lang="nl-NL" sz="2600" dirty="0" smtClean="0"/>
              <a:t>	</a:t>
            </a:r>
            <a:r>
              <a:rPr lang="nl-NL" sz="2600" dirty="0" smtClean="0">
                <a:solidFill>
                  <a:srgbClr val="FF0000"/>
                </a:solidFill>
              </a:rPr>
              <a:t>time </a:t>
            </a:r>
            <a:r>
              <a:rPr lang="nl-NL" sz="2600" dirty="0" err="1">
                <a:solidFill>
                  <a:srgbClr val="FF0000"/>
                </a:solidFill>
              </a:rPr>
              <a:t>varying</a:t>
            </a:r>
            <a:r>
              <a:rPr lang="nl-NL" sz="2600" dirty="0">
                <a:solidFill>
                  <a:srgbClr val="FF0000"/>
                </a:solidFill>
              </a:rPr>
              <a:t> trend </a:t>
            </a:r>
            <a:r>
              <a:rPr lang="nl-NL" sz="2600" dirty="0" err="1" smtClean="0">
                <a:solidFill>
                  <a:srgbClr val="FF0000"/>
                </a:solidFill>
              </a:rPr>
              <a:t>variance+correction</a:t>
            </a:r>
            <a:r>
              <a:rPr lang="nl-NL" sz="2600" dirty="0" smtClean="0">
                <a:solidFill>
                  <a:srgbClr val="FF0000"/>
                </a:solidFill>
              </a:rPr>
              <a:t> missing CAPI</a:t>
            </a:r>
            <a:r>
              <a:rPr lang="nl-NL" sz="2600" dirty="0" smtClean="0"/>
              <a:t>		</a:t>
            </a:r>
          </a:p>
          <a:p>
            <a:pPr marL="0" indent="0">
              <a:buNone/>
            </a:pPr>
            <a:r>
              <a:rPr lang="nl-NL" sz="2600" dirty="0" smtClean="0"/>
              <a:t>						</a:t>
            </a:r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4574"/>
            <a:ext cx="9157112" cy="50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41952"/>
            <a:ext cx="10515600" cy="1325563"/>
          </a:xfrm>
        </p:spPr>
        <p:txBody>
          <a:bodyPr>
            <a:normAutofit/>
          </a:bodyPr>
          <a:lstStyle/>
          <a:p>
            <a:endParaRPr lang="nl-NL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523893"/>
            <a:ext cx="10857807" cy="4351338"/>
          </a:xfrm>
        </p:spPr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2600" dirty="0" smtClean="0"/>
              <a:t>			</a:t>
            </a:r>
          </a:p>
          <a:p>
            <a:pPr marL="0" indent="0">
              <a:buNone/>
            </a:pPr>
            <a:r>
              <a:rPr lang="nl-NL" sz="2600" dirty="0" smtClean="0"/>
              <a:t>Trend A: </a:t>
            </a:r>
            <a:r>
              <a:rPr lang="nl-NL" sz="2600" dirty="0" err="1" smtClean="0"/>
              <a:t>original</a:t>
            </a:r>
            <a:r>
              <a:rPr lang="nl-NL" sz="2600" dirty="0" smtClean="0"/>
              <a:t> </a:t>
            </a:r>
            <a:r>
              <a:rPr lang="nl-NL" sz="2600" dirty="0" err="1" smtClean="0"/>
              <a:t>production</a:t>
            </a:r>
            <a:r>
              <a:rPr lang="nl-NL" sz="2600" dirty="0" smtClean="0"/>
              <a:t> model</a:t>
            </a:r>
          </a:p>
          <a:p>
            <a:pPr marL="0" indent="0">
              <a:buNone/>
            </a:pPr>
            <a:r>
              <a:rPr lang="nl-NL" sz="2600" dirty="0" smtClean="0"/>
              <a:t>Trend B: </a:t>
            </a:r>
            <a:r>
              <a:rPr lang="nl-NL" sz="2600" dirty="0" smtClean="0"/>
              <a:t>	</a:t>
            </a:r>
            <a:r>
              <a:rPr lang="nl-NL" sz="2600" dirty="0" smtClean="0">
                <a:solidFill>
                  <a:srgbClr val="FF0000"/>
                </a:solidFill>
              </a:rPr>
              <a:t>time </a:t>
            </a:r>
            <a:r>
              <a:rPr lang="nl-NL" sz="2600" dirty="0" err="1">
                <a:solidFill>
                  <a:srgbClr val="FF0000"/>
                </a:solidFill>
              </a:rPr>
              <a:t>varying</a:t>
            </a:r>
            <a:r>
              <a:rPr lang="nl-NL" sz="2600" dirty="0">
                <a:solidFill>
                  <a:srgbClr val="FF0000"/>
                </a:solidFill>
              </a:rPr>
              <a:t> trend </a:t>
            </a:r>
            <a:r>
              <a:rPr lang="nl-NL" sz="2600" dirty="0" err="1" smtClean="0">
                <a:solidFill>
                  <a:srgbClr val="FF0000"/>
                </a:solidFill>
              </a:rPr>
              <a:t>variance</a:t>
            </a:r>
            <a:r>
              <a:rPr lang="nl-NL" sz="2600" dirty="0" smtClean="0"/>
              <a:t>		</a:t>
            </a:r>
          </a:p>
          <a:p>
            <a:pPr marL="0" indent="0">
              <a:buNone/>
            </a:pPr>
            <a:r>
              <a:rPr lang="nl-NL" sz="2600" dirty="0" smtClean="0"/>
              <a:t>						</a:t>
            </a:r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06" y="1084885"/>
            <a:ext cx="8449788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Introduction</a:t>
            </a:r>
            <a:endParaRPr lang="nl-NL" sz="32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Labour</a:t>
            </a:r>
            <a:r>
              <a:rPr lang="en-US" dirty="0"/>
              <a:t> Force Survey (LFS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Rotating panel design: monthly samples observed 5 times at quarterly intervals</a:t>
            </a:r>
            <a:endParaRPr lang="en-US" dirty="0"/>
          </a:p>
          <a:p>
            <a:pPr lvl="1"/>
            <a:r>
              <a:rPr lang="en-US" dirty="0" smtClean="0"/>
              <a:t>Data collection based on</a:t>
            </a:r>
          </a:p>
          <a:p>
            <a:pPr lvl="2"/>
            <a:r>
              <a:rPr lang="en-US" dirty="0" smtClean="0"/>
              <a:t>First wave: web interviewing (WI), telephone interviewing (CATI), face-to-face interviewing (CAPI)</a:t>
            </a:r>
          </a:p>
          <a:p>
            <a:pPr lvl="2"/>
            <a:r>
              <a:rPr lang="en-US" dirty="0" smtClean="0"/>
              <a:t>Follow-up waves: CATI only</a:t>
            </a:r>
          </a:p>
          <a:p>
            <a:r>
              <a:rPr lang="en-US" dirty="0" smtClean="0"/>
              <a:t>Due to the lockdown:</a:t>
            </a:r>
          </a:p>
          <a:p>
            <a:pPr lvl="1"/>
            <a:r>
              <a:rPr lang="en-US" dirty="0" smtClean="0"/>
              <a:t>CAPI stopped: systematic effects on the outcomes</a:t>
            </a:r>
          </a:p>
          <a:p>
            <a:pPr lvl="1"/>
            <a:r>
              <a:rPr lang="en-US" dirty="0" smtClean="0"/>
              <a:t>Strong effects on real period-to-period change LFS figures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How to separate changes in mode effects from real period-to-period changes?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3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Estimation</a:t>
            </a:r>
            <a:r>
              <a:rPr lang="nl-NL" sz="3200" b="1" dirty="0" smtClean="0">
                <a:latin typeface="+mn-lt"/>
              </a:rPr>
              <a:t> approach </a:t>
            </a:r>
            <a:r>
              <a:rPr lang="nl-NL" sz="3200" b="1" dirty="0" err="1" smtClean="0">
                <a:latin typeface="+mn-lt"/>
              </a:rPr>
              <a:t>for</a:t>
            </a:r>
            <a:r>
              <a:rPr lang="nl-NL" sz="3200" b="1" dirty="0" smtClean="0">
                <a:latin typeface="+mn-lt"/>
              </a:rPr>
              <a:t> official </a:t>
            </a:r>
            <a:r>
              <a:rPr lang="nl-NL" sz="3200" b="1" dirty="0" err="1" smtClean="0">
                <a:latin typeface="+mn-lt"/>
              </a:rPr>
              <a:t>monthly</a:t>
            </a:r>
            <a:r>
              <a:rPr lang="nl-NL" sz="3200" b="1" dirty="0" smtClean="0">
                <a:latin typeface="+mn-lt"/>
              </a:rPr>
              <a:t> LFS </a:t>
            </a:r>
            <a:r>
              <a:rPr lang="nl-NL" sz="3200" b="1" dirty="0" err="1" smtClean="0">
                <a:latin typeface="+mn-lt"/>
              </a:rPr>
              <a:t>figures</a:t>
            </a:r>
            <a:endParaRPr lang="nl-NL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226"/>
                <a:ext cx="10515600" cy="51591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nl-NL" dirty="0" err="1"/>
                  <a:t>S</a:t>
                </a:r>
                <a:r>
                  <a:rPr lang="nl-NL" dirty="0" err="1" smtClean="0"/>
                  <a:t>tructural</a:t>
                </a:r>
                <a:r>
                  <a:rPr lang="nl-NL" dirty="0" smtClean="0"/>
                  <a:t> </a:t>
                </a:r>
                <a:r>
                  <a:rPr lang="nl-NL" dirty="0"/>
                  <a:t>time series model:</a:t>
                </a:r>
              </a:p>
              <a:p>
                <a:pPr lvl="1"/>
                <a:r>
                  <a:rPr lang="nl-NL" dirty="0"/>
                  <a:t>Small area </a:t>
                </a:r>
                <a:r>
                  <a:rPr lang="nl-NL" dirty="0" err="1"/>
                  <a:t>estimation</a:t>
                </a:r>
                <a:r>
                  <a:rPr lang="nl-NL" dirty="0"/>
                  <a:t> (</a:t>
                </a:r>
                <a:r>
                  <a:rPr lang="nl-NL" dirty="0" err="1"/>
                  <a:t>borrowing</a:t>
                </a:r>
                <a:r>
                  <a:rPr lang="nl-NL" dirty="0"/>
                  <a:t> </a:t>
                </a:r>
                <a:r>
                  <a:rPr lang="nl-NL" dirty="0" err="1"/>
                  <a:t>strength</a:t>
                </a:r>
                <a:r>
                  <a:rPr lang="nl-NL" dirty="0"/>
                  <a:t>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past)</a:t>
                </a:r>
              </a:p>
              <a:p>
                <a:pPr lvl="1"/>
                <a:r>
                  <a:rPr lang="nl-NL" dirty="0" smtClean="0"/>
                  <a:t>Account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rotation</a:t>
                </a:r>
                <a:r>
                  <a:rPr lang="nl-NL" dirty="0"/>
                  <a:t> </a:t>
                </a:r>
                <a:r>
                  <a:rPr lang="nl-NL" dirty="0" err="1"/>
                  <a:t>group</a:t>
                </a:r>
                <a:r>
                  <a:rPr lang="nl-NL" dirty="0"/>
                  <a:t> bias</a:t>
                </a:r>
              </a:p>
              <a:p>
                <a:r>
                  <a:rPr lang="nl-NL" dirty="0" err="1"/>
                  <a:t>R</a:t>
                </a:r>
                <a:r>
                  <a:rPr lang="nl-NL" dirty="0" err="1" smtClean="0"/>
                  <a:t>otating</a:t>
                </a:r>
                <a:r>
                  <a:rPr lang="nl-NL" dirty="0" smtClean="0"/>
                  <a:t> panel: sample </a:t>
                </a:r>
                <a:r>
                  <a:rPr lang="nl-NL" dirty="0" err="1" smtClean="0"/>
                  <a:t>observed</a:t>
                </a:r>
                <a:r>
                  <a:rPr lang="nl-NL" dirty="0" smtClean="0"/>
                  <a:t> five </a:t>
                </a:r>
                <a:r>
                  <a:rPr lang="nl-NL" dirty="0" err="1" smtClean="0"/>
                  <a:t>times</a:t>
                </a:r>
                <a:r>
                  <a:rPr lang="nl-NL" dirty="0" smtClean="0"/>
                  <a:t> at </a:t>
                </a:r>
                <a:r>
                  <a:rPr lang="nl-NL" dirty="0" err="1" smtClean="0"/>
                  <a:t>quarterly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intervals</a:t>
                </a:r>
                <a:endParaRPr lang="nl-NL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nl-NL" dirty="0" smtClean="0"/>
                  <a:t>: direct </a:t>
                </a:r>
                <a:r>
                  <a:rPr lang="nl-NL" dirty="0" err="1" smtClean="0"/>
                  <a:t>estimate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month</a:t>
                </a:r>
                <a:r>
                  <a:rPr lang="nl-NL" dirty="0" smtClean="0"/>
                  <a:t>  </a:t>
                </a:r>
                <a:r>
                  <a:rPr lang="nl-NL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based</a:t>
                </a:r>
                <a:r>
                  <a:rPr lang="nl-NL" dirty="0" smtClean="0"/>
                  <a:t> on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panel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observed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nl-NL" dirty="0" smtClean="0"/>
                  <a:t>-</a:t>
                </a:r>
                <a:r>
                  <a:rPr lang="nl-NL" dirty="0" err="1" smtClean="0"/>
                  <a:t>th</a:t>
                </a:r>
                <a:r>
                  <a:rPr lang="nl-NL" dirty="0" smtClean="0"/>
                  <a:t> time</a:t>
                </a:r>
              </a:p>
              <a:p>
                <a:endParaRPr lang="nl-N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nl-NL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nl-NL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(5)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(5)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(5)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err="1" smtClean="0"/>
                  <a:t>population</a:t>
                </a:r>
                <a:r>
                  <a:rPr lang="nl-NL" dirty="0" smtClean="0"/>
                  <a:t> parameter: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nl-NL" dirty="0" smtClean="0"/>
                  <a:t> (= trend/</a:t>
                </a:r>
                <a:r>
                  <a:rPr lang="nl-NL" dirty="0" err="1" smtClean="0"/>
                  <a:t>cycle</a:t>
                </a:r>
                <a:r>
                  <a:rPr lang="nl-NL" dirty="0" smtClean="0"/>
                  <a:t> + </a:t>
                </a:r>
                <a:r>
                  <a:rPr lang="nl-NL" dirty="0" err="1" smtClean="0"/>
                  <a:t>seasonal</a:t>
                </a:r>
                <a:r>
                  <a:rPr lang="nl-NL" dirty="0" smtClean="0"/>
                  <a:t> + </a:t>
                </a:r>
                <a:r>
                  <a:rPr lang="nl-NL" dirty="0" err="1" smtClean="0"/>
                  <a:t>white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noise</a:t>
                </a:r>
                <a:r>
                  <a:rPr lang="nl-NL" dirty="0" smtClean="0"/>
                  <a:t>).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226"/>
                <a:ext cx="10515600" cy="5159149"/>
              </a:xfrm>
              <a:blipFill>
                <a:blip r:embed="rId2"/>
                <a:stretch>
                  <a:fillRect l="-754" t="-24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4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Problems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due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to</a:t>
            </a:r>
            <a:r>
              <a:rPr lang="nl-NL" sz="3200" b="1" dirty="0" smtClean="0">
                <a:latin typeface="+mn-lt"/>
              </a:rPr>
              <a:t> COVID-19</a:t>
            </a:r>
            <a:endParaRPr lang="nl-NL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NL" dirty="0" smtClean="0"/>
                  <a:t>No CAPI data </a:t>
                </a:r>
                <a:r>
                  <a:rPr lang="nl-NL" dirty="0" err="1" smtClean="0"/>
                  <a:t>collection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first wave (April </a:t>
                </a:r>
                <a:r>
                  <a:rPr lang="nl-NL" dirty="0" err="1"/>
                  <a:t>until</a:t>
                </a:r>
                <a:r>
                  <a:rPr lang="nl-NL" dirty="0"/>
                  <a:t> </a:t>
                </a:r>
                <a:r>
                  <a:rPr lang="nl-NL" dirty="0" smtClean="0"/>
                  <a:t>August)</a:t>
                </a:r>
              </a:p>
              <a:p>
                <a:pPr lvl="1"/>
                <a:r>
                  <a:rPr lang="nl-NL" dirty="0" smtClean="0"/>
                  <a:t>Shock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due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sudden</a:t>
                </a:r>
                <a:r>
                  <a:rPr lang="nl-NL" dirty="0" smtClean="0"/>
                  <a:t> change in </a:t>
                </a:r>
                <a:r>
                  <a:rPr lang="nl-NL" dirty="0"/>
                  <a:t>mode </a:t>
                </a:r>
                <a:r>
                  <a:rPr lang="nl-NL" dirty="0" err="1" smtClean="0"/>
                  <a:t>effects</a:t>
                </a:r>
                <a:endParaRPr lang="nl-NL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nl-NL" dirty="0" smtClean="0"/>
                  <a:t>Strong effect on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real </a:t>
                </a:r>
                <a:r>
                  <a:rPr lang="nl-NL" dirty="0" err="1" smtClean="0"/>
                  <a:t>period-to-period</a:t>
                </a:r>
                <a:r>
                  <a:rPr lang="nl-NL" dirty="0" smtClean="0"/>
                  <a:t> changes</a:t>
                </a:r>
              </a:p>
              <a:p>
                <a:pPr lvl="1"/>
                <a:r>
                  <a:rPr lang="en-US" dirty="0" smtClean="0"/>
                  <a:t>Lockdown marks a sharp turning point in the monthly LFS figures</a:t>
                </a:r>
              </a:p>
              <a:p>
                <a:pPr lvl="1"/>
                <a:r>
                  <a:rPr lang="en-US" dirty="0" smtClean="0"/>
                  <a:t>How </a:t>
                </a:r>
                <a:r>
                  <a:rPr lang="en-US" dirty="0"/>
                  <a:t>to </a:t>
                </a:r>
                <a:r>
                  <a:rPr lang="en-US" dirty="0" smtClean="0"/>
                  <a:t>account in </a:t>
                </a:r>
                <a:r>
                  <a:rPr lang="en-US" dirty="0"/>
                  <a:t>the time series model for the increased dynamics in the LFS figures</a:t>
                </a:r>
                <a:endParaRPr lang="nl-NL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Problem</a:t>
            </a:r>
            <a:r>
              <a:rPr lang="nl-NL" sz="3200" b="1" dirty="0" smtClean="0">
                <a:latin typeface="+mn-lt"/>
              </a:rPr>
              <a:t> 1:  </a:t>
            </a:r>
            <a:r>
              <a:rPr lang="nl-NL" sz="3200" b="1" dirty="0" err="1" smtClean="0">
                <a:latin typeface="+mn-lt"/>
              </a:rPr>
              <a:t>changing</a:t>
            </a:r>
            <a:r>
              <a:rPr lang="nl-NL" sz="3200" b="1" dirty="0" smtClean="0">
                <a:latin typeface="+mn-lt"/>
              </a:rPr>
              <a:t> mode </a:t>
            </a:r>
            <a:r>
              <a:rPr lang="nl-NL" sz="3200" b="1" dirty="0" err="1" smtClean="0">
                <a:latin typeface="+mn-lt"/>
              </a:rPr>
              <a:t>effects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due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to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loss</a:t>
            </a:r>
            <a:r>
              <a:rPr lang="nl-NL" sz="3200" b="1" dirty="0" smtClean="0">
                <a:latin typeface="+mn-lt"/>
              </a:rPr>
              <a:t> of CAPI</a:t>
            </a:r>
            <a:endParaRPr lang="nl-NL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361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nl-NL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nl-NL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(5)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(5)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𝐶𝑂𝑉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nl-N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endParaRPr lang="nl-NL" i="1" dirty="0" smtClean="0"/>
              </a:p>
              <a:p>
                <a:pPr marL="0" indent="0">
                  <a:buNone/>
                </a:pPr>
                <a:r>
                  <a:rPr lang="nl-NL" dirty="0" smtClean="0"/>
                  <a:t>			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nl-NL" dirty="0" smtClean="0"/>
                  <a:t> </a:t>
                </a:r>
              </a:p>
              <a:p>
                <a:pPr marL="0" indent="0">
                  <a:buNone/>
                </a:pPr>
                <a:r>
                  <a:rPr lang="nl-NL" dirty="0"/>
                  <a:t>	</a:t>
                </a:r>
                <a:endParaRPr lang="nl-NL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nl-NL" dirty="0" smtClean="0"/>
                  <a:t>:      </a:t>
                </a:r>
                <a:r>
                  <a:rPr lang="nl-NL" dirty="0" err="1" smtClean="0"/>
                  <a:t>based</a:t>
                </a:r>
                <a:r>
                  <a:rPr lang="nl-NL" dirty="0" smtClean="0"/>
                  <a:t> on WI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CATI </a:t>
                </a:r>
                <a:r>
                  <a:rPr lang="nl-NL" dirty="0" err="1" smtClean="0"/>
                  <a:t>starting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April </a:t>
                </a:r>
                <a:r>
                  <a:rPr lang="nl-NL" dirty="0" err="1" smtClean="0"/>
                  <a:t>until</a:t>
                </a:r>
                <a:r>
                  <a:rPr lang="nl-NL" dirty="0" smtClean="0"/>
                  <a:t> August 2020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from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April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until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August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otherwise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dirty="0" smtClean="0"/>
                                      <m:t>                  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nl-NL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𝐶𝑂𝑉</m:t>
                        </m:r>
                      </m:sup>
                    </m:sSup>
                  </m:oMath>
                </a14:m>
                <a:r>
                  <a:rPr lang="nl-NL" dirty="0" smtClean="0"/>
                  <a:t>:   </a:t>
                </a:r>
                <a:r>
                  <a:rPr lang="nl-NL" dirty="0" err="1" smtClean="0"/>
                  <a:t>discontinuity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difference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between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without CAPI</a:t>
                </a:r>
              </a:p>
              <a:p>
                <a:pPr marL="0" indent="0">
                  <a:buNone/>
                </a:pPr>
                <a:r>
                  <a:rPr lang="nl-NL" dirty="0"/>
                  <a:t> </a:t>
                </a:r>
                <a:r>
                  <a:rPr lang="nl-NL" dirty="0" smtClean="0"/>
                  <a:t>             </a:t>
                </a:r>
                <a:r>
                  <a:rPr lang="nl-NL" dirty="0" err="1" smtClean="0"/>
                  <a:t>estimated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 a separate model: next page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3611"/>
              </a:xfrm>
              <a:blipFill>
                <a:blip r:embed="rId2"/>
                <a:stretch>
                  <a:fillRect l="-174" t="-13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5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>
                <a:latin typeface="+mn-lt"/>
              </a:rPr>
              <a:t>Problem</a:t>
            </a:r>
            <a:r>
              <a:rPr lang="nl-NL" sz="3200" b="1" dirty="0">
                <a:latin typeface="+mn-lt"/>
              </a:rPr>
              <a:t> 1:  </a:t>
            </a:r>
            <a:r>
              <a:rPr lang="nl-NL" sz="3200" b="1" dirty="0" err="1">
                <a:latin typeface="+mn-lt"/>
              </a:rPr>
              <a:t>changing</a:t>
            </a:r>
            <a:r>
              <a:rPr lang="nl-NL" sz="3200" b="1" dirty="0">
                <a:latin typeface="+mn-lt"/>
              </a:rPr>
              <a:t> mode </a:t>
            </a:r>
            <a:r>
              <a:rPr lang="nl-NL" sz="3200" b="1" dirty="0" err="1">
                <a:latin typeface="+mn-lt"/>
              </a:rPr>
              <a:t>effects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due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to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loss</a:t>
            </a:r>
            <a:r>
              <a:rPr lang="nl-NL" sz="3200" b="1" dirty="0">
                <a:latin typeface="+mn-lt"/>
              </a:rPr>
              <a:t> of CAPI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Estimation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𝐶𝑂𝑉</m:t>
                        </m:r>
                      </m:sup>
                    </m:sSup>
                  </m:oMath>
                </a14:m>
                <a:r>
                  <a:rPr lang="nl-NL" dirty="0" smtClean="0"/>
                  <a:t>: </a:t>
                </a:r>
                <a:r>
                  <a:rPr lang="nl-NL" dirty="0" err="1" smtClean="0"/>
                  <a:t>difference</a:t>
                </a:r>
                <a:r>
                  <a:rPr lang="nl-NL" dirty="0" smtClean="0"/>
                  <a:t> first wave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without CAPI</a:t>
                </a:r>
              </a:p>
              <a:p>
                <a:pPr lvl="1"/>
                <a:r>
                  <a:rPr lang="nl-NL" dirty="0" err="1" smtClean="0"/>
                  <a:t>Used</a:t>
                </a:r>
                <a:r>
                  <a:rPr lang="nl-NL" dirty="0" smtClean="0"/>
                  <a:t> series first wave </a:t>
                </a:r>
                <a:r>
                  <a:rPr lang="nl-NL" dirty="0" err="1" smtClean="0"/>
                  <a:t>observed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past </a:t>
                </a:r>
                <a:r>
                  <a:rPr lang="nl-NL" dirty="0" err="1" smtClean="0"/>
                  <a:t>under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sequential</a:t>
                </a:r>
                <a:r>
                  <a:rPr lang="nl-NL" dirty="0" smtClean="0"/>
                  <a:t> mixed mode design </a:t>
                </a:r>
                <a:r>
                  <a:rPr lang="nl-NL" dirty="0" err="1" smtClean="0"/>
                  <a:t>implemented</a:t>
                </a:r>
                <a:r>
                  <a:rPr lang="nl-NL" dirty="0" smtClean="0"/>
                  <a:t> in April 2012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nl-NL" dirty="0" smtClean="0"/>
                  <a:t>: series direct </a:t>
                </a:r>
                <a:r>
                  <a:rPr lang="nl-NL" dirty="0" err="1" smtClean="0"/>
                  <a:t>estimates</a:t>
                </a:r>
                <a:r>
                  <a:rPr lang="nl-NL" dirty="0" smtClean="0"/>
                  <a:t> first wave </a:t>
                </a:r>
                <a:r>
                  <a:rPr lang="nl-NL" dirty="0" err="1" smtClean="0"/>
                  <a:t>based</a:t>
                </a:r>
                <a:r>
                  <a:rPr lang="nl-NL" dirty="0" smtClean="0"/>
                  <a:t> on WI, CATI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CAPI </a:t>
                </a:r>
                <a:br>
                  <a:rPr lang="nl-NL" dirty="0" smtClean="0"/>
                </a:br>
                <a:r>
                  <a:rPr lang="nl-NL" dirty="0" err="1" smtClean="0"/>
                  <a:t>from</a:t>
                </a:r>
                <a:r>
                  <a:rPr lang="nl-NL" dirty="0" smtClean="0"/>
                  <a:t> April 2012 – </a:t>
                </a:r>
                <a:r>
                  <a:rPr lang="nl-NL" dirty="0" err="1" smtClean="0"/>
                  <a:t>March</a:t>
                </a:r>
                <a:r>
                  <a:rPr lang="nl-NL" dirty="0" smtClean="0"/>
                  <a:t> 2020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nl-NL" dirty="0" smtClean="0"/>
                  <a:t>: series direct </a:t>
                </a:r>
                <a:r>
                  <a:rPr lang="nl-NL" dirty="0" err="1" smtClean="0"/>
                  <a:t>estimates</a:t>
                </a:r>
                <a:r>
                  <a:rPr lang="nl-NL" dirty="0" smtClean="0"/>
                  <a:t> first wave </a:t>
                </a:r>
                <a:r>
                  <a:rPr lang="nl-NL" dirty="0" err="1" smtClean="0"/>
                  <a:t>based</a:t>
                </a:r>
                <a:r>
                  <a:rPr lang="nl-NL" dirty="0" smtClean="0"/>
                  <a:t> on WI 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CATI </a:t>
                </a:r>
                <a:r>
                  <a:rPr lang="nl-NL" dirty="0" err="1" smtClean="0"/>
                  <a:t>only</a:t>
                </a:r>
                <a:r>
                  <a:rPr lang="nl-NL" dirty="0" smtClean="0"/>
                  <a:t> </a:t>
                </a:r>
                <a:br>
                  <a:rPr lang="nl-NL" dirty="0" smtClean="0"/>
                </a:br>
                <a:r>
                  <a:rPr lang="nl-NL" dirty="0" err="1" smtClean="0"/>
                  <a:t>from</a:t>
                </a:r>
                <a:r>
                  <a:rPr lang="nl-NL" dirty="0" smtClean="0"/>
                  <a:t> April 2012 – </a:t>
                </a:r>
                <a:r>
                  <a:rPr lang="nl-NL" dirty="0" err="1" smtClean="0"/>
                  <a:t>March</a:t>
                </a:r>
                <a:r>
                  <a:rPr lang="nl-NL" dirty="0" smtClean="0"/>
                  <a:t> 2020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nl-NL" dirty="0" smtClean="0"/>
                  <a:t>: series of </a:t>
                </a:r>
                <a:r>
                  <a:rPr lang="nl-NL" dirty="0" err="1" smtClean="0"/>
                  <a:t>claimant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counts</a:t>
                </a:r>
                <a:endParaRPr lang="nl-NL" dirty="0" smtClean="0"/>
              </a:p>
              <a:p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2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0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>
                <a:latin typeface="+mn-lt"/>
              </a:rPr>
              <a:t>Problem</a:t>
            </a:r>
            <a:r>
              <a:rPr lang="nl-NL" sz="3200" b="1" dirty="0">
                <a:latin typeface="+mn-lt"/>
              </a:rPr>
              <a:t> 1:  </a:t>
            </a:r>
            <a:r>
              <a:rPr lang="nl-NL" sz="3200" b="1" dirty="0" err="1">
                <a:latin typeface="+mn-lt"/>
              </a:rPr>
              <a:t>changing</a:t>
            </a:r>
            <a:r>
              <a:rPr lang="nl-NL" sz="3200" b="1" dirty="0">
                <a:latin typeface="+mn-lt"/>
              </a:rPr>
              <a:t> mode </a:t>
            </a:r>
            <a:r>
              <a:rPr lang="nl-NL" sz="3200" b="1" dirty="0" err="1">
                <a:latin typeface="+mn-lt"/>
              </a:rPr>
              <a:t>effects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due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to</a:t>
            </a:r>
            <a:r>
              <a:rPr lang="nl-NL" sz="3200" b="1" dirty="0">
                <a:latin typeface="+mn-lt"/>
              </a:rPr>
              <a:t> </a:t>
            </a:r>
            <a:r>
              <a:rPr lang="nl-NL" sz="3200" b="1" dirty="0" err="1">
                <a:latin typeface="+mn-lt"/>
              </a:rPr>
              <a:t>loss</a:t>
            </a:r>
            <a:r>
              <a:rPr lang="nl-NL" sz="3200" b="1" dirty="0">
                <a:latin typeface="+mn-lt"/>
              </a:rPr>
              <a:t> of CAPI</a:t>
            </a:r>
            <a:endParaRPr lang="nl-NL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nl-NL" dirty="0" smtClean="0"/>
                  <a:t>Estimation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𝐶𝑂𝑉</m:t>
                        </m:r>
                      </m:sup>
                    </m:sSup>
                  </m:oMath>
                </a14:m>
                <a:r>
                  <a:rPr lang="nl-NL" dirty="0" smtClean="0"/>
                  <a:t>: </a:t>
                </a:r>
                <a:r>
                  <a:rPr lang="nl-NL" dirty="0" err="1" smtClean="0"/>
                  <a:t>based</a:t>
                </a:r>
                <a:r>
                  <a:rPr lang="nl-NL" dirty="0" smtClean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𝐿𝑦</m:t>
                        </m:r>
                      </m:sup>
                    </m:sSubSup>
                  </m:oMath>
                </a14:m>
                <a:r>
                  <a:rPr lang="nl-NL" dirty="0" smtClean="0"/>
                  <a:t> in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following</a:t>
                </a:r>
                <a:r>
                  <a:rPr lang="nl-NL" dirty="0" smtClean="0"/>
                  <a:t> model</a:t>
                </a:r>
              </a:p>
              <a:p>
                <a:endParaRPr lang="nl-NL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∗1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𝐿𝑦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nl-NL" dirty="0" smtClean="0"/>
                  <a:t> </a:t>
                </a:r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𝐿𝑦</m:t>
                                      </m:r>
                                    </m:sup>
                                  </m:sSub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𝐿𝑦</m:t>
                                      </m:r>
                                    </m:sup>
                                  </m:sSub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/>
                                  </m:sSubSup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/>
                                    <m:sub/>
                                    <m:sup/>
                                  </m:sSubSup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  <m:sub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p>
                                        </m:sSubSup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~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d>
                                          <m:dPr>
                                            <m:ctrlP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  <m:sub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/>
                                        </m:sSubSup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~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d>
                                          <m:dPr>
                                            <m:ctrlP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𝑜𝑟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/>
                                          <m:sub/>
                                          <m:sup/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1∗</m:t>
                              </m:r>
                            </m:sup>
                          </m:sSubSup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1∗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𝑣𝑎𝑟</m:t>
                          </m:r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∗1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1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6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540327" y="365125"/>
                <a:ext cx="11251621" cy="1325563"/>
              </a:xfrm>
            </p:spPr>
            <p:txBody>
              <a:bodyPr>
                <a:normAutofit/>
              </a:bodyPr>
              <a:lstStyle/>
              <a:p>
                <a:r>
                  <a:rPr lang="nl-NL" sz="3200" b="1" dirty="0" err="1" smtClean="0">
                    <a:latin typeface="+mn-lt"/>
                  </a:rPr>
                  <a:t>Results</a:t>
                </a:r>
                <a:r>
                  <a:rPr lang="nl-NL" sz="32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𝐶𝑂𝑉</m:t>
                        </m:r>
                      </m:sup>
                    </m:sSup>
                  </m:oMath>
                </a14:m>
                <a:r>
                  <a:rPr lang="nl-NL" sz="3200" b="1" dirty="0" smtClean="0">
                    <a:latin typeface="+mn-lt"/>
                  </a:rPr>
                  <a:t>: </a:t>
                </a:r>
                <a:r>
                  <a:rPr lang="nl-NL" sz="3200" b="1" dirty="0" err="1" smtClean="0">
                    <a:latin typeface="+mn-lt"/>
                  </a:rPr>
                  <a:t>Differences</a:t>
                </a:r>
                <a:r>
                  <a:rPr lang="nl-NL" sz="3200" b="1" dirty="0" smtClean="0">
                    <a:latin typeface="+mn-lt"/>
                  </a:rPr>
                  <a:t> first wave </a:t>
                </a:r>
                <a:r>
                  <a:rPr lang="nl-NL" sz="3200" b="1" dirty="0" err="1" smtClean="0">
                    <a:latin typeface="+mn-lt"/>
                  </a:rPr>
                  <a:t>with</a:t>
                </a:r>
                <a:r>
                  <a:rPr lang="nl-NL" sz="3200" b="1" dirty="0" smtClean="0">
                    <a:latin typeface="+mn-lt"/>
                  </a:rPr>
                  <a:t> </a:t>
                </a:r>
                <a:r>
                  <a:rPr lang="nl-NL" sz="3200" b="1" dirty="0" err="1" smtClean="0">
                    <a:latin typeface="+mn-lt"/>
                  </a:rPr>
                  <a:t>and</a:t>
                </a:r>
                <a:r>
                  <a:rPr lang="nl-NL" sz="3200" b="1" dirty="0" smtClean="0">
                    <a:latin typeface="+mn-lt"/>
                  </a:rPr>
                  <a:t> without CAPI</a:t>
                </a:r>
                <a:r>
                  <a:rPr lang="nl-NL" sz="3200" b="1" dirty="0"/>
                  <a:t/>
                </a:r>
                <a:br>
                  <a:rPr lang="nl-NL" sz="3200" b="1" dirty="0"/>
                </a:br>
                <a:r>
                  <a:rPr lang="nl-NL" sz="3200" b="1" dirty="0" err="1" smtClean="0"/>
                  <a:t>after</a:t>
                </a:r>
                <a:r>
                  <a:rPr lang="nl-NL" sz="3200" b="1" dirty="0" smtClean="0"/>
                  <a:t> Lagrange</a:t>
                </a:r>
                <a:endParaRPr lang="nl-NL" sz="3200" b="1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0327" y="365125"/>
                <a:ext cx="11251621" cy="1325563"/>
              </a:xfrm>
              <a:blipFill>
                <a:blip r:embed="rId2"/>
                <a:stretch>
                  <a:fillRect l="-1409" b="-23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950" y="2064762"/>
            <a:ext cx="1142999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		</a:t>
            </a:r>
            <a:r>
              <a:rPr lang="nl-NL" sz="2400" b="1" dirty="0" err="1" smtClean="0"/>
              <a:t>Unempl</a:t>
            </a:r>
            <a:r>
              <a:rPr lang="nl-NL" sz="2400" b="1" dirty="0" smtClean="0"/>
              <a:t> LF		</a:t>
            </a:r>
            <a:r>
              <a:rPr lang="nl-NL" sz="2400" b="1" dirty="0" err="1" smtClean="0"/>
              <a:t>Empl</a:t>
            </a:r>
            <a:r>
              <a:rPr lang="nl-NL" sz="2400" b="1" dirty="0" smtClean="0"/>
              <a:t> LF		Total LF</a:t>
            </a:r>
          </a:p>
          <a:p>
            <a:pPr marL="0" indent="0">
              <a:buNone/>
            </a:pPr>
            <a:r>
              <a:rPr lang="nl-NL" sz="2400" b="1" dirty="0" smtClean="0"/>
              <a:t>National		-20848	(2555)		35052	(4206)		14203	(4125)</a:t>
            </a:r>
          </a:p>
          <a:p>
            <a:pPr marL="0" indent="0">
              <a:buNone/>
            </a:pPr>
            <a:r>
              <a:rPr lang="nl-NL" sz="2000" dirty="0" smtClean="0"/>
              <a:t>Men 15-24		-8494	(3023)		-9903	(2052)		-18396	(2128)</a:t>
            </a:r>
          </a:p>
          <a:p>
            <a:pPr marL="0" indent="0">
              <a:buNone/>
            </a:pPr>
            <a:r>
              <a:rPr lang="nl-NL" sz="2000" dirty="0" err="1" smtClean="0"/>
              <a:t>Women</a:t>
            </a:r>
            <a:r>
              <a:rPr lang="nl-NL" sz="2000" dirty="0" smtClean="0"/>
              <a:t> 15-24		-7097	(3469)		-8140	(1950)		-15236	(2051)</a:t>
            </a:r>
          </a:p>
          <a:p>
            <a:pPr marL="0" indent="0">
              <a:buNone/>
            </a:pPr>
            <a:r>
              <a:rPr lang="nl-NL" sz="2000" dirty="0" smtClean="0"/>
              <a:t>Men 25-44		-11539	(1059)		29000	(1851)		17461	(4097)</a:t>
            </a:r>
          </a:p>
          <a:p>
            <a:pPr marL="0" indent="0">
              <a:buNone/>
            </a:pPr>
            <a:r>
              <a:rPr lang="nl-NL" sz="2000" dirty="0" err="1" smtClean="0"/>
              <a:t>Women</a:t>
            </a:r>
            <a:r>
              <a:rPr lang="nl-NL" sz="2000" dirty="0" smtClean="0"/>
              <a:t> 25-44		-5268	(884)		36243	(2711)		30976	(8651)</a:t>
            </a:r>
          </a:p>
          <a:p>
            <a:pPr marL="0" indent="0">
              <a:buNone/>
            </a:pPr>
            <a:r>
              <a:rPr lang="nl-NL" sz="2000" dirty="0" smtClean="0"/>
              <a:t>Men 45-74		5739	(1083)		-3325	(6413)		2415	(6543)</a:t>
            </a:r>
          </a:p>
          <a:p>
            <a:pPr marL="0" indent="0">
              <a:buNone/>
            </a:pPr>
            <a:r>
              <a:rPr lang="nl-NL" sz="2000" dirty="0" err="1" smtClean="0"/>
              <a:t>Women</a:t>
            </a:r>
            <a:r>
              <a:rPr lang="nl-NL" sz="2000" dirty="0" smtClean="0"/>
              <a:t> 45-74		5809	(2182)		-8824	(11774)		-3015	(10273)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Standard </a:t>
            </a:r>
            <a:r>
              <a:rPr lang="nl-NL" sz="2000" dirty="0" err="1" smtClean="0"/>
              <a:t>errors</a:t>
            </a:r>
            <a:r>
              <a:rPr lang="nl-NL" sz="2000" dirty="0" smtClean="0"/>
              <a:t> in </a:t>
            </a:r>
            <a:r>
              <a:rPr lang="nl-NL" sz="2000" dirty="0" err="1" smtClean="0"/>
              <a:t>brackets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828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>
                <a:latin typeface="+mn-lt"/>
              </a:rPr>
              <a:t>Problem</a:t>
            </a:r>
            <a:r>
              <a:rPr lang="nl-NL" sz="3200" b="1" dirty="0" smtClean="0">
                <a:latin typeface="+mn-lt"/>
              </a:rPr>
              <a:t> 1:  </a:t>
            </a:r>
            <a:r>
              <a:rPr lang="nl-NL" sz="3200" b="1" dirty="0" err="1" smtClean="0">
                <a:latin typeface="+mn-lt"/>
              </a:rPr>
              <a:t>changing</a:t>
            </a:r>
            <a:r>
              <a:rPr lang="nl-NL" sz="3200" b="1" dirty="0" smtClean="0">
                <a:latin typeface="+mn-lt"/>
              </a:rPr>
              <a:t> mode </a:t>
            </a:r>
            <a:r>
              <a:rPr lang="nl-NL" sz="3200" b="1" dirty="0" err="1" smtClean="0">
                <a:latin typeface="+mn-lt"/>
              </a:rPr>
              <a:t>effects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due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to</a:t>
            </a:r>
            <a:r>
              <a:rPr lang="nl-NL" sz="3200" b="1" dirty="0" smtClean="0">
                <a:latin typeface="+mn-lt"/>
              </a:rPr>
              <a:t> </a:t>
            </a:r>
            <a:r>
              <a:rPr lang="nl-NL" sz="3200" b="1" dirty="0" err="1" smtClean="0">
                <a:latin typeface="+mn-lt"/>
              </a:rPr>
              <a:t>loss</a:t>
            </a:r>
            <a:r>
              <a:rPr lang="nl-NL" sz="3200" b="1" dirty="0" smtClean="0">
                <a:latin typeface="+mn-lt"/>
              </a:rPr>
              <a:t> of CAPI</a:t>
            </a:r>
            <a:endParaRPr lang="nl-NL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361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nl-N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nl-NL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nl-NL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(5)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(5)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𝐶𝑂𝑉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l-NL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(3)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(4)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nl-NL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nl-NL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  <m:r>
                                                  <a:rPr lang="nl-NL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0" indent="0">
                  <a:buNone/>
                </a:pPr>
                <a:endParaRPr lang="nl-NL" i="1" dirty="0" smtClean="0"/>
              </a:p>
              <a:p>
                <a:pPr marL="0" indent="0">
                  <a:buNone/>
                </a:pPr>
                <a:r>
                  <a:rPr lang="nl-NL" dirty="0" smtClean="0"/>
                  <a:t>			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nl-NL" dirty="0" smtClean="0"/>
                  <a:t> </a:t>
                </a:r>
              </a:p>
              <a:p>
                <a:pPr marL="0" indent="0">
                  <a:buNone/>
                </a:pPr>
                <a:r>
                  <a:rPr lang="nl-NL" dirty="0"/>
                  <a:t>	</a:t>
                </a:r>
                <a:endParaRPr lang="nl-NL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nl-NL" dirty="0" smtClean="0"/>
                  <a:t>:      </a:t>
                </a:r>
                <a:r>
                  <a:rPr lang="nl-NL" dirty="0" err="1" smtClean="0"/>
                  <a:t>based</a:t>
                </a:r>
                <a:r>
                  <a:rPr lang="nl-NL" dirty="0" smtClean="0"/>
                  <a:t> on WI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CATI </a:t>
                </a:r>
                <a:r>
                  <a:rPr lang="nl-NL" dirty="0" err="1" smtClean="0"/>
                  <a:t>starting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April </a:t>
                </a:r>
                <a:r>
                  <a:rPr lang="nl-NL" dirty="0" err="1" smtClean="0"/>
                  <a:t>until</a:t>
                </a:r>
                <a:r>
                  <a:rPr lang="nl-NL" dirty="0" smtClean="0"/>
                  <a:t> August 2020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from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April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until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August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otherwise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dirty="0" smtClean="0"/>
                                      <m:t>                  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nl-NL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𝐶𝑂𝑉</m:t>
                        </m:r>
                      </m:sup>
                    </m:sSup>
                  </m:oMath>
                </a14:m>
                <a:r>
                  <a:rPr lang="nl-NL" dirty="0" smtClean="0"/>
                  <a:t>:   </a:t>
                </a:r>
                <a:r>
                  <a:rPr lang="nl-NL" dirty="0" err="1" smtClean="0"/>
                  <a:t>discontinuity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difference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between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without CAPI</a:t>
                </a:r>
              </a:p>
              <a:p>
                <a:pPr marL="0" indent="0">
                  <a:buNone/>
                </a:pPr>
                <a:r>
                  <a:rPr lang="nl-NL" dirty="0"/>
                  <a:t> </a:t>
                </a:r>
                <a:r>
                  <a:rPr lang="nl-NL" dirty="0" smtClean="0"/>
                  <a:t>             </a:t>
                </a:r>
                <a:r>
                  <a:rPr lang="nl-NL" dirty="0" err="1" smtClean="0"/>
                  <a:t>estimated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 a separate model: next page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3611"/>
              </a:xfrm>
              <a:blipFill>
                <a:blip r:embed="rId2"/>
                <a:stretch>
                  <a:fillRect l="-174" t="-13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7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Microsoft Office PowerPoint</Application>
  <PresentationFormat>Breedbeeld</PresentationFormat>
  <Paragraphs>181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Kantoorthema</vt:lpstr>
      <vt:lpstr>Estimation of monthly labour force figures during the COVID-19 pandemic</vt:lpstr>
      <vt:lpstr>Introduction</vt:lpstr>
      <vt:lpstr>Estimation approach for official monthly LFS figures</vt:lpstr>
      <vt:lpstr>Problems due to COVID-19</vt:lpstr>
      <vt:lpstr>Problem 1:  changing mode effects due to loss of CAPI</vt:lpstr>
      <vt:lpstr>Problem 1:  changing mode effects due to loss of CAPI</vt:lpstr>
      <vt:lpstr>Problem 1:  changing mode effects due to loss of CAPI</vt:lpstr>
      <vt:lpstr>Results β^COV: Differences first wave with and without CAPI after Lagrange</vt:lpstr>
      <vt:lpstr>Problem 1:  changing mode effects due to loss of CAPI</vt:lpstr>
      <vt:lpstr>Problem 2: increased dynamics in the LFS figures</vt:lpstr>
      <vt:lpstr>Problem 2: increased dynamics in the LFS figures</vt:lpstr>
      <vt:lpstr>PowerPoint-presentatie</vt:lpstr>
      <vt:lpstr>PowerPoint-presentatie</vt:lpstr>
      <vt:lpstr>PowerPoint-presentatie</vt:lpstr>
      <vt:lpstr>Discussion</vt:lpstr>
      <vt:lpstr>Assumptions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monthly labour force figures during the COVID-19 pandemic</dc:title>
  <dc:creator>Brakel, J.A. van den</dc:creator>
  <cp:lastModifiedBy>Brakel, J.A. van den (Jan)</cp:lastModifiedBy>
  <cp:revision>135</cp:revision>
  <dcterms:created xsi:type="dcterms:W3CDTF">2020-05-22T09:09:06Z</dcterms:created>
  <dcterms:modified xsi:type="dcterms:W3CDTF">2021-02-18T20:41:24Z</dcterms:modified>
</cp:coreProperties>
</file>