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0" r:id="rId1"/>
  </p:sldMasterIdLst>
  <p:notesMasterIdLst>
    <p:notesMasterId r:id="rId13"/>
  </p:notesMasterIdLst>
  <p:handoutMasterIdLst>
    <p:handoutMasterId r:id="rId14"/>
  </p:handoutMasterIdLst>
  <p:sldIdLst>
    <p:sldId id="330" r:id="rId2"/>
    <p:sldId id="323" r:id="rId3"/>
    <p:sldId id="334" r:id="rId4"/>
    <p:sldId id="333" r:id="rId5"/>
    <p:sldId id="331" r:id="rId6"/>
    <p:sldId id="346" r:id="rId7"/>
    <p:sldId id="335" r:id="rId8"/>
    <p:sldId id="341" r:id="rId9"/>
    <p:sldId id="336" r:id="rId10"/>
    <p:sldId id="347" r:id="rId11"/>
    <p:sldId id="343" r:id="rId12"/>
  </p:sldIdLst>
  <p:sldSz cx="9144000" cy="5143500" type="screen16x9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24">
          <p15:clr>
            <a:srgbClr val="A4A3A4"/>
          </p15:clr>
        </p15:guide>
        <p15:guide id="2" orient="horz" pos="327">
          <p15:clr>
            <a:srgbClr val="A4A3A4"/>
          </p15:clr>
        </p15:guide>
        <p15:guide id="3" orient="horz" pos="2796">
          <p15:clr>
            <a:srgbClr val="A4A3A4"/>
          </p15:clr>
        </p15:guide>
        <p15:guide id="4" orient="horz" pos="3083">
          <p15:clr>
            <a:srgbClr val="A4A3A4"/>
          </p15:clr>
        </p15:guide>
        <p15:guide id="5" orient="horz" pos="673">
          <p15:clr>
            <a:srgbClr val="A4A3A4"/>
          </p15:clr>
        </p15:guide>
        <p15:guide id="6" orient="horz" pos="872">
          <p15:clr>
            <a:srgbClr val="A4A3A4"/>
          </p15:clr>
        </p15:guide>
        <p15:guide id="7" orient="horz" pos="1772">
          <p15:clr>
            <a:srgbClr val="A4A3A4"/>
          </p15:clr>
        </p15:guide>
        <p15:guide id="8" pos="5602">
          <p15:clr>
            <a:srgbClr val="A4A3A4"/>
          </p15:clr>
        </p15:guide>
        <p15:guide id="9" pos="176">
          <p15:clr>
            <a:srgbClr val="A4A3A4"/>
          </p15:clr>
        </p15:guide>
        <p15:guide id="10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nbauer, Sigrid" initials="DS" lastIdx="3" clrIdx="0">
    <p:extLst>
      <p:ext uri="{19B8F6BF-5375-455C-9EA6-DF929625EA0E}">
        <p15:presenceInfo xmlns:p15="http://schemas.microsoft.com/office/powerpoint/2012/main" userId="S::Sigrid.Dannbauer@ecb.europa.eu::71e762b1-5ea7-478e-a380-707a015d91f6" providerId="AD"/>
      </p:ext>
    </p:extLst>
  </p:cmAuthor>
  <p:cmAuthor id="2" name="Kotronia, Maria" initials="KM" lastIdx="1" clrIdx="1">
    <p:extLst>
      <p:ext uri="{19B8F6BF-5375-455C-9EA6-DF929625EA0E}">
        <p15:presenceInfo xmlns:p15="http://schemas.microsoft.com/office/powerpoint/2012/main" userId="S::maria.kotronia@ecb.europa.eu::b1389a4e-d810-43e7-847c-4b721adf1c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99"/>
    <a:srgbClr val="77B37F"/>
    <a:srgbClr val="9EC9EA"/>
    <a:srgbClr val="328DD2"/>
    <a:srgbClr val="195FB5"/>
    <a:srgbClr val="FF33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2" autoAdjust="0"/>
    <p:restoredTop sz="94400" autoAdjust="0"/>
  </p:normalViewPr>
  <p:slideViewPr>
    <p:cSldViewPr snapToGrid="0">
      <p:cViewPr varScale="1">
        <p:scale>
          <a:sx n="142" d="100"/>
          <a:sy n="142" d="100"/>
        </p:scale>
        <p:origin x="696" y="102"/>
      </p:cViewPr>
      <p:guideLst>
        <p:guide orient="horz" pos="624"/>
        <p:guide orient="horz" pos="327"/>
        <p:guide orient="horz" pos="2796"/>
        <p:guide orient="horz" pos="3083"/>
        <p:guide orient="horz" pos="673"/>
        <p:guide orient="horz" pos="872"/>
        <p:guide orient="horz" pos="1772"/>
        <p:guide pos="5602"/>
        <p:guide pos="17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1992" y="72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AB7FC4A-625A-4997-845F-B4C665339F19}" type="datetimeFigureOut">
              <a:rPr lang="en-GB"/>
              <a:pPr>
                <a:defRPr/>
              </a:pPr>
              <a:t>18/02/2021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70A9823-B0A4-4CFF-8BC2-549B802A5C2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76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EE00F59-3AAD-4389-AAA8-78C8B1295C93}" type="datetimeFigureOut">
              <a:rPr lang="en-GB"/>
              <a:pPr>
                <a:defRPr/>
              </a:pPr>
              <a:t>18/02/2021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589E48D-882E-48E9-AC90-458C8EC6131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31274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89E48D-882E-48E9-AC90-458C8EC61319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2381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89E48D-882E-48E9-AC90-458C8EC61319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9124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5C281C-6729-4C99-96FF-16AC63E4205F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4038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89E48D-882E-48E9-AC90-458C8EC61319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7172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5C281C-6729-4C99-96FF-16AC63E4205F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6120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5C281C-6729-4C99-96FF-16AC63E4205F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6079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89E48D-882E-48E9-AC90-458C8EC61319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2853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5C281C-6729-4C99-96FF-16AC63E4205F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613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5C281C-6729-4C99-96FF-16AC63E4205F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7989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5C281C-6729-4C99-96FF-16AC63E4205F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6072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5C281C-6729-4C99-96FF-16AC63E4205F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890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-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6372225" y="5003800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pic>
        <p:nvPicPr>
          <p:cNvPr id="8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>
            <a:spLocks noChangeArrowheads="1"/>
          </p:cNvSpPr>
          <p:nvPr userDrawn="1"/>
        </p:nvSpPr>
        <p:spPr bwMode="auto">
          <a:xfrm>
            <a:off x="468313" y="3124200"/>
            <a:ext cx="792162" cy="26988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  <a:defRPr/>
            </a:pPr>
            <a:endParaRPr lang="en-GB" altLang="en-US" sz="1800" dirty="0">
              <a:ea typeface="ヒラギノ角ゴ Pro W3"/>
              <a:cs typeface="ヒラギノ角ゴ Pro W3"/>
            </a:endParaRPr>
          </a:p>
        </p:txBody>
      </p:sp>
      <p:pic>
        <p:nvPicPr>
          <p:cNvPr id="10" name="Picture 2" descr="C:\Users\kourent\Desktop\_PROJECTS_\VisualBranding_OfficeDocuments\PPT\Output\02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5624"/>
            <a:ext cx="1765542" cy="76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2"/>
          <p:cNvSpPr>
            <a:spLocks noGrp="1"/>
          </p:cNvSpPr>
          <p:nvPr>
            <p:ph type="ctrTitle"/>
          </p:nvPr>
        </p:nvSpPr>
        <p:spPr>
          <a:xfrm>
            <a:off x="468314" y="1653779"/>
            <a:ext cx="3024187" cy="1458515"/>
          </a:xfrm>
        </p:spPr>
        <p:txBody>
          <a:bodyPr/>
          <a:lstStyle>
            <a:lvl1pPr>
              <a:lnSpc>
                <a:spcPts val="3500"/>
              </a:lnSpc>
              <a:defRPr sz="3200"/>
            </a:lvl1pPr>
          </a:lstStyle>
          <a:p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4" name="Subtitle 4"/>
          <p:cNvSpPr>
            <a:spLocks noGrp="1"/>
          </p:cNvSpPr>
          <p:nvPr>
            <p:ph type="subTitle" idx="4294967295"/>
          </p:nvPr>
        </p:nvSpPr>
        <p:spPr>
          <a:xfrm>
            <a:off x="468314" y="3233737"/>
            <a:ext cx="2663825" cy="102512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en-GB" altLang="en-US" sz="2000" dirty="0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/>
              <a:t>Click to edit Master subtitle style</a:t>
            </a:r>
            <a:endParaRPr lang="en-GB" altLang="en-US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3600450" y="4407694"/>
            <a:ext cx="5183188" cy="66556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lang="en-US" altLang="en-US" sz="1800" b="1" dirty="0" smtClean="0">
                <a:solidFill>
                  <a:srgbClr val="003299"/>
                </a:solidFill>
              </a:defRPr>
            </a:lvl1pPr>
            <a:lvl2pPr>
              <a:defRPr lang="en-US" altLang="en-US" dirty="0" smtClean="0"/>
            </a:lvl2pPr>
          </a:lstStyle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3370263" y="0"/>
            <a:ext cx="5773737" cy="4340224"/>
          </a:xfrm>
          <a:custGeom>
            <a:avLst/>
            <a:gdLst/>
            <a:ahLst/>
            <a:cxnLst/>
            <a:rect l="l" t="t" r="r" b="b"/>
            <a:pathLst>
              <a:path w="5773737" h="4340224">
                <a:moveTo>
                  <a:pt x="1200952" y="0"/>
                </a:moveTo>
                <a:lnTo>
                  <a:pt x="5773737" y="0"/>
                </a:lnTo>
                <a:lnTo>
                  <a:pt x="5773737" y="4330018"/>
                </a:lnTo>
                <a:lnTo>
                  <a:pt x="5770913" y="4340224"/>
                </a:lnTo>
                <a:lnTo>
                  <a:pt x="0" y="4340224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468313" y="4408884"/>
            <a:ext cx="2543244" cy="66556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lang="en-US" altLang="en-US" sz="1600" b="1" kern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lang="en-US" altLang="en-US" kern="1200" dirty="0" smtClean="0"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en-US" altLang="en-US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177413" y="4931439"/>
            <a:ext cx="384493" cy="14472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09D98C6-26D6-459A-841A-186F99F43B1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5040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Images &amp;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4022725" y="3706813"/>
            <a:ext cx="45720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GB" altLang="en-US" sz="1800" dirty="0"/>
              <a:t>Use this type of slide to combine text information with an additional picture.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GB" altLang="en-US" sz="1800" dirty="0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25"/>
          </p:nvPr>
        </p:nvSpPr>
        <p:spPr>
          <a:xfrm>
            <a:off x="0" y="1081088"/>
            <a:ext cx="4281488" cy="3651168"/>
          </a:xfrm>
          <a:custGeom>
            <a:avLst/>
            <a:gdLst/>
            <a:ahLst/>
            <a:cxnLst/>
            <a:rect l="l" t="t" r="r" b="b"/>
            <a:pathLst>
              <a:path w="4281488" h="3668712">
                <a:moveTo>
                  <a:pt x="0" y="0"/>
                </a:moveTo>
                <a:lnTo>
                  <a:pt x="4281488" y="0"/>
                </a:lnTo>
                <a:lnTo>
                  <a:pt x="3270391" y="3668712"/>
                </a:lnTo>
                <a:lnTo>
                  <a:pt x="0" y="3668712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26"/>
          </p:nvPr>
        </p:nvSpPr>
        <p:spPr>
          <a:xfrm>
            <a:off x="3667125" y="1081088"/>
            <a:ext cx="3319463" cy="2225675"/>
          </a:xfrm>
          <a:custGeom>
            <a:avLst/>
            <a:gdLst/>
            <a:ahLst/>
            <a:cxnLst/>
            <a:rect l="l" t="t" r="r" b="b"/>
            <a:pathLst>
              <a:path w="3319463" h="2225675">
                <a:moveTo>
                  <a:pt x="611660" y="0"/>
                </a:moveTo>
                <a:lnTo>
                  <a:pt x="3319463" y="0"/>
                </a:lnTo>
                <a:lnTo>
                  <a:pt x="2707803" y="2225675"/>
                </a:lnTo>
                <a:lnTo>
                  <a:pt x="0" y="2225675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27"/>
          </p:nvPr>
        </p:nvSpPr>
        <p:spPr>
          <a:xfrm>
            <a:off x="6372226" y="1081088"/>
            <a:ext cx="2771775" cy="2225675"/>
          </a:xfrm>
          <a:custGeom>
            <a:avLst/>
            <a:gdLst/>
            <a:ahLst/>
            <a:cxnLst/>
            <a:rect l="l" t="t" r="r" b="b"/>
            <a:pathLst>
              <a:path w="2771775" h="2225675">
                <a:moveTo>
                  <a:pt x="601377" y="0"/>
                </a:moveTo>
                <a:lnTo>
                  <a:pt x="2771775" y="0"/>
                </a:lnTo>
                <a:lnTo>
                  <a:pt x="2771775" y="2225675"/>
                </a:lnTo>
                <a:lnTo>
                  <a:pt x="0" y="2225675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1" y="411956"/>
            <a:ext cx="8404225" cy="633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800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8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A03BAC3-5655-4B19-B6D0-8045C16EFFF7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2496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Images &amp; 2 Text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/>
          </p:cNvGrpSpPr>
          <p:nvPr userDrawn="1"/>
        </p:nvGrpSpPr>
        <p:grpSpPr bwMode="auto">
          <a:xfrm>
            <a:off x="69850" y="1304925"/>
            <a:ext cx="4718050" cy="2789238"/>
            <a:chOff x="683589" y="1495330"/>
            <a:chExt cx="3582384" cy="2731752"/>
          </a:xfrm>
        </p:grpSpPr>
        <p:sp>
          <p:nvSpPr>
            <p:cNvPr id="8" name="Parallelogram 7"/>
            <p:cNvSpPr/>
            <p:nvPr/>
          </p:nvSpPr>
          <p:spPr bwMode="auto">
            <a:xfrm>
              <a:off x="733010" y="1495330"/>
              <a:ext cx="3532963" cy="2512527"/>
            </a:xfrm>
            <a:prstGeom prst="parallelogram">
              <a:avLst>
                <a:gd name="adj" fmla="val 24016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dirty="0">
                <a:latin typeface="Arial" charset="0"/>
                <a:ea typeface="ヒラギノ角ゴ Pro W3" pitchFamily="-64" charset="-128"/>
              </a:endParaRPr>
            </a:p>
          </p:txBody>
        </p:sp>
        <p:sp>
          <p:nvSpPr>
            <p:cNvPr id="9" name="Parallelogram 8"/>
            <p:cNvSpPr/>
            <p:nvPr/>
          </p:nvSpPr>
          <p:spPr bwMode="auto">
            <a:xfrm>
              <a:off x="683589" y="3788634"/>
              <a:ext cx="3164118" cy="438448"/>
            </a:xfrm>
            <a:prstGeom prst="parallelogram">
              <a:avLst>
                <a:gd name="adj" fmla="val 26684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dirty="0">
                <a:latin typeface="Arial" charset="0"/>
                <a:ea typeface="ヒラギノ角ゴ Pro W3" pitchFamily="-64" charset="-128"/>
              </a:endParaRPr>
            </a:p>
          </p:txBody>
        </p:sp>
      </p:grpSp>
      <p:grpSp>
        <p:nvGrpSpPr>
          <p:cNvPr id="10" name="Group 13"/>
          <p:cNvGrpSpPr>
            <a:grpSpLocks/>
          </p:cNvGrpSpPr>
          <p:nvPr userDrawn="1"/>
        </p:nvGrpSpPr>
        <p:grpSpPr bwMode="auto">
          <a:xfrm>
            <a:off x="4321175" y="1304925"/>
            <a:ext cx="4718050" cy="2789238"/>
            <a:chOff x="683589" y="1495330"/>
            <a:chExt cx="3582384" cy="2731752"/>
          </a:xfrm>
        </p:grpSpPr>
        <p:sp>
          <p:nvSpPr>
            <p:cNvPr id="11" name="Parallelogram 10"/>
            <p:cNvSpPr/>
            <p:nvPr/>
          </p:nvSpPr>
          <p:spPr bwMode="auto">
            <a:xfrm>
              <a:off x="733010" y="1495330"/>
              <a:ext cx="3532963" cy="2512527"/>
            </a:xfrm>
            <a:prstGeom prst="parallelogram">
              <a:avLst>
                <a:gd name="adj" fmla="val 24016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dirty="0">
                <a:latin typeface="Arial" charset="0"/>
                <a:ea typeface="ヒラギノ角ゴ Pro W3" pitchFamily="-64" charset="-128"/>
              </a:endParaRPr>
            </a:p>
          </p:txBody>
        </p:sp>
        <p:sp>
          <p:nvSpPr>
            <p:cNvPr id="12" name="Parallelogram 11"/>
            <p:cNvSpPr/>
            <p:nvPr/>
          </p:nvSpPr>
          <p:spPr bwMode="auto">
            <a:xfrm>
              <a:off x="683589" y="3788634"/>
              <a:ext cx="3164118" cy="438448"/>
            </a:xfrm>
            <a:prstGeom prst="parallelogram">
              <a:avLst>
                <a:gd name="adj" fmla="val 26684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dirty="0">
                <a:latin typeface="Arial" charset="0"/>
                <a:ea typeface="ヒラギノ角ゴ Pro W3" pitchFamily="-64" charset="-128"/>
              </a:endParaRPr>
            </a:p>
          </p:txBody>
        </p:sp>
      </p:grp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18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1" y="411956"/>
            <a:ext cx="8404225" cy="633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800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798513" y="1378791"/>
            <a:ext cx="3363912" cy="2198127"/>
          </a:xfrm>
        </p:spPr>
        <p:txBody>
          <a:bodyPr/>
          <a:lstStyle/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5049838" y="1378791"/>
            <a:ext cx="3363912" cy="2198127"/>
          </a:xfrm>
        </p:spPr>
        <p:txBody>
          <a:bodyPr/>
          <a:lstStyle/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3"/>
          </p:nvPr>
        </p:nvSpPr>
        <p:spPr>
          <a:xfrm>
            <a:off x="233363" y="3727825"/>
            <a:ext cx="3817937" cy="27699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lang="en-US" sz="1800" kern="1200" smtClean="0">
                <a:solidFill>
                  <a:srgbClr val="003299"/>
                </a:solidFill>
                <a:latin typeface="Arial" pitchFamily="34" charset="0"/>
                <a:cs typeface="Arial" pitchFamily="34" charset="0"/>
              </a:defRPr>
            </a:lvl1pPr>
            <a:lvl2pPr>
              <a:defRPr lang="en-US" kern="1200" smtClean="0"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kern="1200" smtClean="0"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kern="1200" smtClean="0"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GB" kern="1200"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24"/>
          </p:nvPr>
        </p:nvSpPr>
        <p:spPr>
          <a:xfrm>
            <a:off x="4463256" y="3727825"/>
            <a:ext cx="3817937" cy="27699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lang="en-US" sz="1800" kern="1200" smtClean="0">
                <a:solidFill>
                  <a:srgbClr val="003299"/>
                </a:solidFill>
                <a:latin typeface="Arial" pitchFamily="34" charset="0"/>
                <a:cs typeface="Arial" pitchFamily="34" charset="0"/>
              </a:defRPr>
            </a:lvl1pPr>
            <a:lvl2pPr>
              <a:defRPr lang="en-US" kern="1200" smtClean="0"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kern="1200" smtClean="0"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kern="1200" smtClean="0"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GB" kern="1200"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9CD2E2F-F92A-4B02-9BE7-CCF47B525670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3842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Images &amp; 6 Text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3"/>
          <p:cNvGrpSpPr>
            <a:grpSpLocks/>
          </p:cNvGrpSpPr>
          <p:nvPr userDrawn="1"/>
        </p:nvGrpSpPr>
        <p:grpSpPr bwMode="auto">
          <a:xfrm>
            <a:off x="5697538" y="2898775"/>
            <a:ext cx="2992437" cy="1770063"/>
            <a:chOff x="683589" y="1495330"/>
            <a:chExt cx="3582384" cy="2731752"/>
          </a:xfrm>
        </p:grpSpPr>
        <p:sp>
          <p:nvSpPr>
            <p:cNvPr id="16" name="Parallelogram 15"/>
            <p:cNvSpPr/>
            <p:nvPr/>
          </p:nvSpPr>
          <p:spPr bwMode="auto">
            <a:xfrm>
              <a:off x="733001" y="1495330"/>
              <a:ext cx="3532972" cy="2513701"/>
            </a:xfrm>
            <a:prstGeom prst="parallelogram">
              <a:avLst>
                <a:gd name="adj" fmla="val 24016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dirty="0">
                <a:latin typeface="Arial" charset="0"/>
                <a:ea typeface="ヒラギノ角ゴ Pro W3" pitchFamily="-64" charset="-128"/>
              </a:endParaRPr>
            </a:p>
          </p:txBody>
        </p:sp>
        <p:sp>
          <p:nvSpPr>
            <p:cNvPr id="17" name="Parallelogram 16"/>
            <p:cNvSpPr/>
            <p:nvPr/>
          </p:nvSpPr>
          <p:spPr bwMode="auto">
            <a:xfrm>
              <a:off x="683589" y="3788531"/>
              <a:ext cx="3164281" cy="438551"/>
            </a:xfrm>
            <a:prstGeom prst="parallelogram">
              <a:avLst>
                <a:gd name="adj" fmla="val 26684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dirty="0">
                <a:latin typeface="Arial" charset="0"/>
                <a:ea typeface="ヒラギノ角ゴ Pro W3" pitchFamily="-64" charset="-128"/>
              </a:endParaRPr>
            </a:p>
          </p:txBody>
        </p:sp>
      </p:grpSp>
      <p:grpSp>
        <p:nvGrpSpPr>
          <p:cNvPr id="18" name="Group 13"/>
          <p:cNvGrpSpPr>
            <a:grpSpLocks/>
          </p:cNvGrpSpPr>
          <p:nvPr userDrawn="1"/>
        </p:nvGrpSpPr>
        <p:grpSpPr bwMode="auto">
          <a:xfrm>
            <a:off x="2927350" y="2905125"/>
            <a:ext cx="2992438" cy="1768475"/>
            <a:chOff x="683589" y="1495330"/>
            <a:chExt cx="3582384" cy="2731752"/>
          </a:xfrm>
        </p:grpSpPr>
        <p:sp>
          <p:nvSpPr>
            <p:cNvPr id="19" name="Parallelogram 18"/>
            <p:cNvSpPr/>
            <p:nvPr/>
          </p:nvSpPr>
          <p:spPr bwMode="auto">
            <a:xfrm>
              <a:off x="733001" y="1495330"/>
              <a:ext cx="3532972" cy="2513507"/>
            </a:xfrm>
            <a:prstGeom prst="parallelogram">
              <a:avLst>
                <a:gd name="adj" fmla="val 24016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dirty="0">
                <a:latin typeface="Arial" charset="0"/>
                <a:ea typeface="ヒラギノ角ゴ Pro W3" pitchFamily="-64" charset="-128"/>
              </a:endParaRPr>
            </a:p>
          </p:txBody>
        </p:sp>
        <p:sp>
          <p:nvSpPr>
            <p:cNvPr id="20" name="Parallelogram 19"/>
            <p:cNvSpPr/>
            <p:nvPr/>
          </p:nvSpPr>
          <p:spPr bwMode="auto">
            <a:xfrm>
              <a:off x="683589" y="3788139"/>
              <a:ext cx="3164281" cy="438943"/>
            </a:xfrm>
            <a:prstGeom prst="parallelogram">
              <a:avLst>
                <a:gd name="adj" fmla="val 26684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dirty="0">
                <a:latin typeface="Arial" charset="0"/>
                <a:ea typeface="ヒラギノ角ゴ Pro W3" pitchFamily="-64" charset="-128"/>
              </a:endParaRPr>
            </a:p>
          </p:txBody>
        </p:sp>
      </p:grpSp>
      <p:grpSp>
        <p:nvGrpSpPr>
          <p:cNvPr id="21" name="Group 13"/>
          <p:cNvGrpSpPr>
            <a:grpSpLocks/>
          </p:cNvGrpSpPr>
          <p:nvPr userDrawn="1"/>
        </p:nvGrpSpPr>
        <p:grpSpPr bwMode="auto">
          <a:xfrm>
            <a:off x="157163" y="2905125"/>
            <a:ext cx="2994025" cy="1768475"/>
            <a:chOff x="683589" y="1495330"/>
            <a:chExt cx="3582384" cy="2731752"/>
          </a:xfrm>
        </p:grpSpPr>
        <p:sp>
          <p:nvSpPr>
            <p:cNvPr id="22" name="Parallelogram 21"/>
            <p:cNvSpPr/>
            <p:nvPr/>
          </p:nvSpPr>
          <p:spPr bwMode="auto">
            <a:xfrm>
              <a:off x="732975" y="1495330"/>
              <a:ext cx="3532998" cy="2513507"/>
            </a:xfrm>
            <a:prstGeom prst="parallelogram">
              <a:avLst>
                <a:gd name="adj" fmla="val 24016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dirty="0">
                <a:latin typeface="Arial" charset="0"/>
                <a:ea typeface="ヒラギノ角ゴ Pro W3" pitchFamily="-64" charset="-128"/>
              </a:endParaRPr>
            </a:p>
          </p:txBody>
        </p:sp>
        <p:sp>
          <p:nvSpPr>
            <p:cNvPr id="23" name="Parallelogram 22"/>
            <p:cNvSpPr/>
            <p:nvPr/>
          </p:nvSpPr>
          <p:spPr bwMode="auto">
            <a:xfrm>
              <a:off x="683589" y="3788139"/>
              <a:ext cx="3164503" cy="438943"/>
            </a:xfrm>
            <a:prstGeom prst="parallelogram">
              <a:avLst>
                <a:gd name="adj" fmla="val 26684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dirty="0">
                <a:latin typeface="Arial" charset="0"/>
                <a:ea typeface="ヒラギノ角ゴ Pro W3" pitchFamily="-64" charset="-128"/>
              </a:endParaRPr>
            </a:p>
          </p:txBody>
        </p:sp>
      </p:grpSp>
      <p:grpSp>
        <p:nvGrpSpPr>
          <p:cNvPr id="24" name="Group 13"/>
          <p:cNvGrpSpPr>
            <a:grpSpLocks/>
          </p:cNvGrpSpPr>
          <p:nvPr userDrawn="1"/>
        </p:nvGrpSpPr>
        <p:grpSpPr bwMode="auto">
          <a:xfrm>
            <a:off x="5913438" y="1106488"/>
            <a:ext cx="2994025" cy="1770062"/>
            <a:chOff x="683589" y="1495330"/>
            <a:chExt cx="3582384" cy="2731752"/>
          </a:xfrm>
        </p:grpSpPr>
        <p:sp>
          <p:nvSpPr>
            <p:cNvPr id="25" name="Parallelogram 24"/>
            <p:cNvSpPr/>
            <p:nvPr/>
          </p:nvSpPr>
          <p:spPr bwMode="auto">
            <a:xfrm>
              <a:off x="732975" y="1495330"/>
              <a:ext cx="3532998" cy="2513703"/>
            </a:xfrm>
            <a:prstGeom prst="parallelogram">
              <a:avLst>
                <a:gd name="adj" fmla="val 24016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dirty="0">
                <a:latin typeface="Arial" charset="0"/>
                <a:ea typeface="ヒラギノ角ゴ Pro W3" pitchFamily="-64" charset="-128"/>
              </a:endParaRPr>
            </a:p>
          </p:txBody>
        </p:sp>
        <p:sp>
          <p:nvSpPr>
            <p:cNvPr id="26" name="Parallelogram 25"/>
            <p:cNvSpPr/>
            <p:nvPr/>
          </p:nvSpPr>
          <p:spPr bwMode="auto">
            <a:xfrm>
              <a:off x="683589" y="3788532"/>
              <a:ext cx="3164503" cy="438550"/>
            </a:xfrm>
            <a:prstGeom prst="parallelogram">
              <a:avLst>
                <a:gd name="adj" fmla="val 26684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dirty="0">
                <a:latin typeface="Arial" charset="0"/>
                <a:ea typeface="ヒラギノ角ゴ Pro W3" pitchFamily="-64" charset="-128"/>
              </a:endParaRPr>
            </a:p>
          </p:txBody>
        </p:sp>
      </p:grpSp>
      <p:grpSp>
        <p:nvGrpSpPr>
          <p:cNvPr id="27" name="Group 13"/>
          <p:cNvGrpSpPr>
            <a:grpSpLocks/>
          </p:cNvGrpSpPr>
          <p:nvPr userDrawn="1"/>
        </p:nvGrpSpPr>
        <p:grpSpPr bwMode="auto">
          <a:xfrm>
            <a:off x="3143250" y="1112838"/>
            <a:ext cx="2994025" cy="1768475"/>
            <a:chOff x="683589" y="1495330"/>
            <a:chExt cx="3582384" cy="2731752"/>
          </a:xfrm>
        </p:grpSpPr>
        <p:sp>
          <p:nvSpPr>
            <p:cNvPr id="28" name="Parallelogram 27"/>
            <p:cNvSpPr/>
            <p:nvPr/>
          </p:nvSpPr>
          <p:spPr bwMode="auto">
            <a:xfrm>
              <a:off x="732975" y="1495330"/>
              <a:ext cx="3532998" cy="2513505"/>
            </a:xfrm>
            <a:prstGeom prst="parallelogram">
              <a:avLst>
                <a:gd name="adj" fmla="val 24016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dirty="0">
                <a:latin typeface="Arial" charset="0"/>
                <a:ea typeface="ヒラギノ角ゴ Pro W3" pitchFamily="-64" charset="-128"/>
              </a:endParaRPr>
            </a:p>
          </p:txBody>
        </p:sp>
        <p:sp>
          <p:nvSpPr>
            <p:cNvPr id="29" name="Parallelogram 28"/>
            <p:cNvSpPr/>
            <p:nvPr/>
          </p:nvSpPr>
          <p:spPr bwMode="auto">
            <a:xfrm>
              <a:off x="683589" y="3788137"/>
              <a:ext cx="3164503" cy="438945"/>
            </a:xfrm>
            <a:prstGeom prst="parallelogram">
              <a:avLst>
                <a:gd name="adj" fmla="val 26684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dirty="0">
                <a:latin typeface="Arial" charset="0"/>
                <a:ea typeface="ヒラギノ角ゴ Pro W3" pitchFamily="-64" charset="-128"/>
              </a:endParaRPr>
            </a:p>
          </p:txBody>
        </p:sp>
      </p:grpSp>
      <p:grpSp>
        <p:nvGrpSpPr>
          <p:cNvPr id="30" name="Group 13"/>
          <p:cNvGrpSpPr>
            <a:grpSpLocks/>
          </p:cNvGrpSpPr>
          <p:nvPr userDrawn="1"/>
        </p:nvGrpSpPr>
        <p:grpSpPr bwMode="auto">
          <a:xfrm>
            <a:off x="373063" y="1112838"/>
            <a:ext cx="2994025" cy="1768475"/>
            <a:chOff x="683589" y="1495330"/>
            <a:chExt cx="3582384" cy="2731752"/>
          </a:xfrm>
        </p:grpSpPr>
        <p:sp>
          <p:nvSpPr>
            <p:cNvPr id="31" name="Parallelogram 30"/>
            <p:cNvSpPr/>
            <p:nvPr/>
          </p:nvSpPr>
          <p:spPr bwMode="auto">
            <a:xfrm>
              <a:off x="732975" y="1495330"/>
              <a:ext cx="3532998" cy="2513505"/>
            </a:xfrm>
            <a:prstGeom prst="parallelogram">
              <a:avLst>
                <a:gd name="adj" fmla="val 24016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dirty="0">
                <a:latin typeface="Arial" charset="0"/>
                <a:ea typeface="ヒラギノ角ゴ Pro W3" pitchFamily="-64" charset="-128"/>
              </a:endParaRPr>
            </a:p>
          </p:txBody>
        </p:sp>
        <p:sp>
          <p:nvSpPr>
            <p:cNvPr id="32" name="Parallelogram 31"/>
            <p:cNvSpPr/>
            <p:nvPr/>
          </p:nvSpPr>
          <p:spPr bwMode="auto">
            <a:xfrm>
              <a:off x="683589" y="3788137"/>
              <a:ext cx="3164503" cy="438945"/>
            </a:xfrm>
            <a:prstGeom prst="parallelogram">
              <a:avLst>
                <a:gd name="adj" fmla="val 26684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dirty="0">
                <a:latin typeface="Arial" charset="0"/>
                <a:ea typeface="ヒラギノ角ゴ Pro W3" pitchFamily="-64" charset="-128"/>
              </a:endParaRPr>
            </a:p>
          </p:txBody>
        </p:sp>
      </p:grpSp>
      <p:sp>
        <p:nvSpPr>
          <p:cNvPr id="33" name="Rectangle 9"/>
          <p:cNvSpPr>
            <a:spLocks noChangeArrowheads="1"/>
          </p:cNvSpPr>
          <p:nvPr userDrawn="1"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37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1" y="411956"/>
            <a:ext cx="8404225" cy="633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800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589757" y="2922682"/>
            <a:ext cx="2170112" cy="1466850"/>
          </a:xfrm>
        </p:spPr>
        <p:txBody>
          <a:bodyPr/>
          <a:lstStyle/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38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3367088" y="2922682"/>
            <a:ext cx="2170112" cy="1466850"/>
          </a:xfrm>
        </p:spPr>
        <p:txBody>
          <a:bodyPr/>
          <a:lstStyle/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39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6137276" y="2922682"/>
            <a:ext cx="2170112" cy="1466850"/>
          </a:xfrm>
        </p:spPr>
        <p:txBody>
          <a:bodyPr/>
          <a:lstStyle/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4" name="Text Placeholder 42"/>
          <p:cNvSpPr>
            <a:spLocks noGrp="1"/>
          </p:cNvSpPr>
          <p:nvPr>
            <p:ph type="body" sz="quarter" idx="25"/>
          </p:nvPr>
        </p:nvSpPr>
        <p:spPr>
          <a:xfrm>
            <a:off x="3348319" y="2650940"/>
            <a:ext cx="2362200" cy="1846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lang="en-GB" sz="1200" kern="1200" dirty="0" smtClean="0">
                <a:solidFill>
                  <a:srgbClr val="0032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42"/>
          <p:cNvSpPr>
            <a:spLocks noGrp="1"/>
          </p:cNvSpPr>
          <p:nvPr>
            <p:ph type="body" sz="quarter" idx="26"/>
          </p:nvPr>
        </p:nvSpPr>
        <p:spPr>
          <a:xfrm>
            <a:off x="6054725" y="2650940"/>
            <a:ext cx="2362200" cy="1846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lang="en-GB" sz="1200" kern="1200" dirty="0" smtClean="0">
                <a:solidFill>
                  <a:srgbClr val="0032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42"/>
          <p:cNvSpPr>
            <a:spLocks noGrp="1"/>
          </p:cNvSpPr>
          <p:nvPr>
            <p:ph type="body" sz="quarter" idx="27"/>
          </p:nvPr>
        </p:nvSpPr>
        <p:spPr>
          <a:xfrm>
            <a:off x="298450" y="4434423"/>
            <a:ext cx="2362200" cy="1846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lang="en-GB" sz="1200" kern="1200" dirty="0" smtClean="0">
                <a:solidFill>
                  <a:srgbClr val="0032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2"/>
          <p:cNvSpPr>
            <a:spLocks noGrp="1"/>
          </p:cNvSpPr>
          <p:nvPr>
            <p:ph type="body" sz="quarter" idx="28"/>
          </p:nvPr>
        </p:nvSpPr>
        <p:spPr>
          <a:xfrm>
            <a:off x="3081619" y="4434423"/>
            <a:ext cx="2362200" cy="1846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lang="en-GB" sz="1200" kern="1200" dirty="0" smtClean="0">
                <a:solidFill>
                  <a:srgbClr val="0032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2"/>
          <p:cNvSpPr>
            <a:spLocks noGrp="1"/>
          </p:cNvSpPr>
          <p:nvPr>
            <p:ph type="body" sz="quarter" idx="29"/>
          </p:nvPr>
        </p:nvSpPr>
        <p:spPr>
          <a:xfrm>
            <a:off x="5788025" y="4434423"/>
            <a:ext cx="2362200" cy="1846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lang="en-GB" sz="1200" kern="1200" dirty="0" smtClean="0">
                <a:solidFill>
                  <a:srgbClr val="0032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798513" y="1130300"/>
            <a:ext cx="2170112" cy="1466850"/>
          </a:xfrm>
        </p:spPr>
        <p:txBody>
          <a:bodyPr/>
          <a:lstStyle/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50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3575844" y="1130300"/>
            <a:ext cx="2170112" cy="1466850"/>
          </a:xfrm>
        </p:spPr>
        <p:txBody>
          <a:bodyPr/>
          <a:lstStyle/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51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6346032" y="1130300"/>
            <a:ext cx="2170112" cy="1466850"/>
          </a:xfrm>
        </p:spPr>
        <p:txBody>
          <a:bodyPr/>
          <a:lstStyle/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52" name="Text Placeholder 42"/>
          <p:cNvSpPr>
            <a:spLocks noGrp="1"/>
          </p:cNvSpPr>
          <p:nvPr>
            <p:ph type="body" sz="quarter" idx="24"/>
          </p:nvPr>
        </p:nvSpPr>
        <p:spPr>
          <a:xfrm>
            <a:off x="565150" y="2650940"/>
            <a:ext cx="2362200" cy="1846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lang="en-GB" sz="1200" kern="1200" dirty="0" smtClean="0">
                <a:solidFill>
                  <a:srgbClr val="0032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33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A91E1AE-0C8E-4F76-9822-41893C44C1CD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8364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ort Elements - long headlin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8313" y="1150144"/>
            <a:ext cx="8415711" cy="3351610"/>
          </a:xfrm>
        </p:spPr>
        <p:txBody>
          <a:bodyPr/>
          <a:lstStyle>
            <a:lvl1pPr>
              <a:defRPr sz="1900"/>
            </a:lvl1pPr>
          </a:lstStyle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1" y="411956"/>
            <a:ext cx="8404225" cy="633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800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4320B71-EC71-4A7E-8C8A-9C555B387A1C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5788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ort Elements - Smal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 userDrawn="1"/>
        </p:nvSpPr>
        <p:spPr bwMode="auto">
          <a:xfrm>
            <a:off x="3629025" y="1782763"/>
            <a:ext cx="5514975" cy="2697162"/>
          </a:xfrm>
          <a:custGeom>
            <a:avLst/>
            <a:gdLst/>
            <a:ahLst/>
            <a:cxnLst/>
            <a:rect l="l" t="t" r="r" b="b"/>
            <a:pathLst>
              <a:path w="5514975" h="2697162">
                <a:moveTo>
                  <a:pt x="771523" y="0"/>
                </a:moveTo>
                <a:lnTo>
                  <a:pt x="5514975" y="0"/>
                </a:lnTo>
                <a:lnTo>
                  <a:pt x="5514975" y="2658323"/>
                </a:lnTo>
                <a:lnTo>
                  <a:pt x="5503865" y="2697162"/>
                </a:lnTo>
                <a:lnTo>
                  <a:pt x="0" y="2697162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0" sx="102000" sy="102000" algn="ctr" rotWithShape="0">
              <a:prstClr val="black">
                <a:alpha val="10000"/>
              </a:prstClr>
            </a:outerShdw>
          </a:effec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GB" dirty="0">
              <a:latin typeface="Arial" charset="0"/>
              <a:ea typeface="ヒラギノ角ゴ Pro W3" pitchFamily="-64" charset="-128"/>
            </a:endParaRPr>
          </a:p>
        </p:txBody>
      </p:sp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idx="4294967295"/>
          </p:nvPr>
        </p:nvSpPr>
        <p:spPr>
          <a:xfrm>
            <a:off x="4427538" y="2139554"/>
            <a:ext cx="4465450" cy="2283619"/>
          </a:xfrm>
        </p:spPr>
        <p:txBody>
          <a:bodyPr/>
          <a:lstStyle>
            <a:lvl1pPr>
              <a:defRPr sz="1900"/>
            </a:lvl1pPr>
          </a:lstStyle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1" y="411956"/>
            <a:ext cx="8404225" cy="633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800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5CF0E3E-6A53-407C-B228-D257703978F3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3058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hart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>
          <a:xfrm>
            <a:off x="466725" y="1069892"/>
            <a:ext cx="4023388" cy="3348038"/>
          </a:xfrm>
        </p:spPr>
        <p:txBody>
          <a:bodyPr/>
          <a:lstStyle/>
          <a:p>
            <a:pPr lvl="0"/>
            <a:r>
              <a:rPr lang="en-US" noProof="0" dirty="0"/>
              <a:t>Click icon to add chart</a:t>
            </a:r>
            <a:endParaRPr lang="en-GB" noProof="0" dirty="0"/>
          </a:p>
        </p:txBody>
      </p:sp>
      <p:sp>
        <p:nvSpPr>
          <p:cNvPr id="9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660490" y="1059916"/>
            <a:ext cx="4211992" cy="3348038"/>
          </a:xfrm>
        </p:spPr>
        <p:txBody>
          <a:bodyPr/>
          <a:lstStyle/>
          <a:p>
            <a:pPr lvl="0"/>
            <a:r>
              <a:rPr lang="en-US" noProof="0" dirty="0"/>
              <a:t>Click icon to add chart</a:t>
            </a:r>
            <a:endParaRPr lang="en-GB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3799" y="4405901"/>
            <a:ext cx="4032250" cy="3238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659019" y="4405901"/>
            <a:ext cx="4032250" cy="3238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1" y="411956"/>
            <a:ext cx="8404225" cy="633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800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5A8A81F-602E-4F8A-A59F-1CB8EC3665FC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7949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Chart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"/>
          <p:cNvCxnSpPr>
            <a:cxnSpLocks noChangeShapeType="1"/>
          </p:cNvCxnSpPr>
          <p:nvPr userDrawn="1"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33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1" y="411956"/>
            <a:ext cx="8404225" cy="633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800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57200" y="1107035"/>
            <a:ext cx="4105835" cy="1747838"/>
          </a:xfrm>
        </p:spPr>
        <p:txBody>
          <a:bodyPr/>
          <a:lstStyle/>
          <a:p>
            <a:pPr lvl="0"/>
            <a:r>
              <a:rPr lang="en-US" noProof="0" dirty="0"/>
              <a:t>Click icon to add chart</a:t>
            </a:r>
            <a:endParaRPr lang="en-GB" noProof="0" dirty="0"/>
          </a:p>
        </p:txBody>
      </p:sp>
      <p:sp>
        <p:nvSpPr>
          <p:cNvPr id="14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4778188" y="1107035"/>
            <a:ext cx="4105835" cy="1747838"/>
          </a:xfrm>
        </p:spPr>
        <p:txBody>
          <a:bodyPr/>
          <a:lstStyle/>
          <a:p>
            <a:pPr lvl="0"/>
            <a:r>
              <a:rPr lang="en-US" noProof="0" dirty="0"/>
              <a:t>Click icon to add chart</a:t>
            </a:r>
            <a:endParaRPr lang="en-GB" noProof="0" dirty="0"/>
          </a:p>
        </p:txBody>
      </p:sp>
      <p:sp>
        <p:nvSpPr>
          <p:cNvPr id="15" name="Chart Placeholder 2"/>
          <p:cNvSpPr>
            <a:spLocks noGrp="1"/>
          </p:cNvSpPr>
          <p:nvPr>
            <p:ph type="chart" sz="quarter" idx="16"/>
          </p:nvPr>
        </p:nvSpPr>
        <p:spPr>
          <a:xfrm>
            <a:off x="457200" y="2917906"/>
            <a:ext cx="4105835" cy="1747838"/>
          </a:xfrm>
        </p:spPr>
        <p:txBody>
          <a:bodyPr/>
          <a:lstStyle/>
          <a:p>
            <a:pPr lvl="0"/>
            <a:r>
              <a:rPr lang="en-US" noProof="0" dirty="0"/>
              <a:t>Click icon to add chart</a:t>
            </a:r>
            <a:endParaRPr lang="en-GB" noProof="0" dirty="0"/>
          </a:p>
        </p:txBody>
      </p:sp>
      <p:sp>
        <p:nvSpPr>
          <p:cNvPr id="16" name="Chart Placeholder 2"/>
          <p:cNvSpPr>
            <a:spLocks noGrp="1"/>
          </p:cNvSpPr>
          <p:nvPr>
            <p:ph type="chart" sz="quarter" idx="17"/>
          </p:nvPr>
        </p:nvSpPr>
        <p:spPr>
          <a:xfrm>
            <a:off x="4778188" y="2917906"/>
            <a:ext cx="4105835" cy="1747838"/>
          </a:xfrm>
        </p:spPr>
        <p:txBody>
          <a:bodyPr/>
          <a:lstStyle/>
          <a:p>
            <a:pPr lvl="0"/>
            <a:r>
              <a:rPr lang="en-US" noProof="0" dirty="0"/>
              <a:t>Click icon to add chart</a:t>
            </a:r>
            <a:endParaRPr lang="en-GB" noProof="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5538A09-DD14-42AD-BF95-748291479EDB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5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rganization Chart or other visualization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66726" y="1071563"/>
            <a:ext cx="8397875" cy="3351610"/>
          </a:xfrm>
        </p:spPr>
        <p:txBody>
          <a:bodyPr/>
          <a:lstStyle/>
          <a:p>
            <a:pPr lvl="0"/>
            <a:r>
              <a:rPr lang="en-US" noProof="0" dirty="0"/>
              <a:t>Click icon to add SmartArt graphic</a:t>
            </a:r>
            <a:endParaRPr lang="en-GB" noProof="0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1" y="411956"/>
            <a:ext cx="8404225" cy="633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800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A2AD3AA-77E8-4059-99E1-B20E6EF740D6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7245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- Text (N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6372225" y="5003800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195FB5"/>
          </a:solidFill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GB" altLang="en-US" dirty="0">
              <a:ea typeface="ヒラギノ角ゴ Pro W3"/>
              <a:cs typeface="ヒラギノ角ゴ Pro W3"/>
            </a:endParaRPr>
          </a:p>
        </p:txBody>
      </p:sp>
      <p:pic>
        <p:nvPicPr>
          <p:cNvPr id="9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itle 4"/>
          <p:cNvSpPr txBox="1">
            <a:spLocks/>
          </p:cNvSpPr>
          <p:nvPr userDrawn="1"/>
        </p:nvSpPr>
        <p:spPr bwMode="auto">
          <a:xfrm>
            <a:off x="4592638" y="3227388"/>
            <a:ext cx="41910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96900" indent="-296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indent="-3159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19200" indent="-3032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524000" indent="-3032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9812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4384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28956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3528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ts val="2400"/>
              </a:lnSpc>
              <a:spcBef>
                <a:spcPct val="30000"/>
              </a:spcBef>
              <a:buClr>
                <a:schemeClr val="tx2"/>
              </a:buClr>
              <a:defRPr/>
            </a:pPr>
            <a:endParaRPr lang="en-GB" altLang="en-US" sz="2000" dirty="0">
              <a:solidFill>
                <a:schemeClr val="bg1"/>
              </a:solidFill>
            </a:endParaRPr>
          </a:p>
        </p:txBody>
      </p:sp>
      <p:sp>
        <p:nvSpPr>
          <p:cNvPr id="11" name="Rectangle 1"/>
          <p:cNvSpPr>
            <a:spLocks noChangeArrowheads="1"/>
          </p:cNvSpPr>
          <p:nvPr userDrawn="1"/>
        </p:nvSpPr>
        <p:spPr bwMode="auto">
          <a:xfrm>
            <a:off x="468313" y="3124200"/>
            <a:ext cx="792162" cy="26988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  <a:defRPr/>
            </a:pPr>
            <a:endParaRPr lang="en-GB" altLang="en-US" sz="1800" dirty="0">
              <a:ea typeface="ヒラギノ角ゴ Pro W3"/>
              <a:cs typeface="ヒラギノ角ゴ Pro W3"/>
            </a:endParaRPr>
          </a:p>
        </p:txBody>
      </p:sp>
      <p:pic>
        <p:nvPicPr>
          <p:cNvPr id="12" name="Picture 2" descr="C:\Users\kourent\Desktop\_PROJECTS_\VisualBranding_OfficeDocuments\PPT\Output\02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5624"/>
            <a:ext cx="1765542" cy="76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ubtitle 4"/>
          <p:cNvSpPr>
            <a:spLocks noGrp="1"/>
          </p:cNvSpPr>
          <p:nvPr>
            <p:ph type="subTitle" idx="4294967295"/>
          </p:nvPr>
        </p:nvSpPr>
        <p:spPr>
          <a:xfrm>
            <a:off x="468314" y="3233737"/>
            <a:ext cx="2663825" cy="102512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en-GB" altLang="en-US" sz="2000" dirty="0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/>
              <a:t>Click to edit Master subtitle style</a:t>
            </a:r>
            <a:endParaRPr lang="en-GB" altLang="en-US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3600450" y="4407694"/>
            <a:ext cx="5183188" cy="66556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lang="en-US" altLang="en-US" sz="1800" b="1" dirty="0" smtClean="0">
                <a:solidFill>
                  <a:srgbClr val="003299"/>
                </a:solidFill>
              </a:defRPr>
            </a:lvl1pPr>
            <a:lvl2pPr>
              <a:defRPr lang="en-US" altLang="en-US" dirty="0" smtClean="0"/>
            </a:lvl2pPr>
          </a:lstStyle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86275" y="1638300"/>
            <a:ext cx="4297363" cy="2457450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tle 2"/>
          <p:cNvSpPr>
            <a:spLocks noGrp="1"/>
          </p:cNvSpPr>
          <p:nvPr>
            <p:ph type="ctrTitle"/>
          </p:nvPr>
        </p:nvSpPr>
        <p:spPr>
          <a:xfrm>
            <a:off x="468314" y="1653779"/>
            <a:ext cx="3024187" cy="1458515"/>
          </a:xfrm>
        </p:spPr>
        <p:txBody>
          <a:bodyPr/>
          <a:lstStyle>
            <a:lvl1pPr>
              <a:lnSpc>
                <a:spcPts val="3500"/>
              </a:lnSpc>
              <a:defRPr sz="3200"/>
            </a:lvl1pPr>
          </a:lstStyle>
          <a:p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468313" y="4408884"/>
            <a:ext cx="2543244" cy="66556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lang="en-US" altLang="en-US" sz="1600" b="1" kern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lang="en-US" altLang="en-US" kern="1200" dirty="0" smtClean="0"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en-US" alt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6844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Bridge"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>
            <a:grpSpLocks/>
          </p:cNvGrpSpPr>
          <p:nvPr userDrawn="1"/>
        </p:nvGrpSpPr>
        <p:grpSpPr bwMode="auto">
          <a:xfrm>
            <a:off x="525463" y="1116013"/>
            <a:ext cx="7999412" cy="2686050"/>
            <a:chOff x="318484" y="1489075"/>
            <a:chExt cx="8527332" cy="3581400"/>
          </a:xfrm>
        </p:grpSpPr>
        <p:sp>
          <p:nvSpPr>
            <p:cNvPr id="4" name="Rectangle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18484" y="1489075"/>
              <a:ext cx="382452" cy="381000"/>
            </a:xfrm>
            <a:prstGeom prst="rect">
              <a:avLst/>
            </a:prstGeom>
            <a:solidFill>
              <a:srgbClr val="0032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353535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 b="1" dirty="0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5" name="Rectangle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18484" y="1946275"/>
              <a:ext cx="382452" cy="381000"/>
            </a:xfrm>
            <a:prstGeom prst="rect">
              <a:avLst/>
            </a:prstGeom>
            <a:solidFill>
              <a:srgbClr val="0032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353535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 b="1" dirty="0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6" name="Rectangle 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18484" y="2403475"/>
              <a:ext cx="382452" cy="381000"/>
            </a:xfrm>
            <a:prstGeom prst="rect">
              <a:avLst/>
            </a:prstGeom>
            <a:solidFill>
              <a:srgbClr val="0032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353535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 b="1" dirty="0">
                  <a:solidFill>
                    <a:srgbClr val="FFFFFF"/>
                  </a:solidFill>
                </a:rPr>
                <a:t>3</a:t>
              </a:r>
            </a:p>
          </p:txBody>
        </p:sp>
        <p:sp>
          <p:nvSpPr>
            <p:cNvPr id="7" name="Rectangle 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821087" y="1946275"/>
              <a:ext cx="8023038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58585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 dirty="0"/>
                <a:t>Double entry system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821087" y="2403475"/>
              <a:ext cx="8023038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58585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 dirty="0"/>
                <a:t>Time of recording the transactions</a:t>
              </a:r>
            </a:p>
          </p:txBody>
        </p:sp>
        <p:sp>
          <p:nvSpPr>
            <p:cNvPr id="9" name="Rectangle 1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821087" y="1489075"/>
              <a:ext cx="8023038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58585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 dirty="0"/>
                <a:t>Definition of b.o.p. and i.i.p.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8484" y="2871258"/>
              <a:ext cx="380760" cy="381000"/>
            </a:xfrm>
            <a:prstGeom prst="rect">
              <a:avLst/>
            </a:prstGeom>
            <a:solidFill>
              <a:srgbClr val="0032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353535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 b="1" dirty="0">
                  <a:solidFill>
                    <a:srgbClr val="FFFFFF"/>
                  </a:solidFill>
                </a:rPr>
                <a:t>4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8484" y="3328458"/>
              <a:ext cx="380760" cy="381000"/>
            </a:xfrm>
            <a:prstGeom prst="rect">
              <a:avLst/>
            </a:prstGeom>
            <a:solidFill>
              <a:srgbClr val="0032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353535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 b="1" dirty="0">
                  <a:solidFill>
                    <a:srgbClr val="FFFFFF"/>
                  </a:solidFill>
                </a:rPr>
                <a:t>5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8484" y="3785658"/>
              <a:ext cx="380760" cy="381000"/>
            </a:xfrm>
            <a:prstGeom prst="rect">
              <a:avLst/>
            </a:prstGeom>
            <a:solidFill>
              <a:srgbClr val="0032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353535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 b="1" dirty="0">
                  <a:solidFill>
                    <a:srgbClr val="FFFFFF"/>
                  </a:solidFill>
                </a:rPr>
                <a:t>6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21087" y="3328458"/>
              <a:ext cx="8024729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58585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 dirty="0"/>
                <a:t>Reconciliation flows and stocks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821087" y="3785658"/>
              <a:ext cx="8024729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58585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 dirty="0"/>
                <a:t>Euro area residency</a:t>
              </a:r>
            </a:p>
          </p:txBody>
        </p:sp>
        <p:sp>
          <p:nvSpPr>
            <p:cNvPr id="15" name="Rectangle 1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821087" y="2871258"/>
              <a:ext cx="8024729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58585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 dirty="0"/>
                <a:t>Valuation of transactions and stocks</a:t>
              </a:r>
            </a:p>
          </p:txBody>
        </p:sp>
        <p:sp>
          <p:nvSpPr>
            <p:cNvPr id="16" name="Rectangle 2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18484" y="4232275"/>
              <a:ext cx="380760" cy="381000"/>
            </a:xfrm>
            <a:prstGeom prst="rect">
              <a:avLst/>
            </a:prstGeom>
            <a:solidFill>
              <a:srgbClr val="0032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353535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 b="1" dirty="0">
                  <a:solidFill>
                    <a:srgbClr val="FFFFFF"/>
                  </a:solidFill>
                </a:rPr>
                <a:t>7</a:t>
              </a:r>
            </a:p>
          </p:txBody>
        </p:sp>
        <p:sp>
          <p:nvSpPr>
            <p:cNvPr id="17" name="Rectangle 22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18484" y="4689475"/>
              <a:ext cx="380760" cy="381000"/>
            </a:xfrm>
            <a:prstGeom prst="rect">
              <a:avLst/>
            </a:prstGeom>
            <a:solidFill>
              <a:srgbClr val="0032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353535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 b="1" dirty="0">
                  <a:solidFill>
                    <a:srgbClr val="FFFFFF"/>
                  </a:solidFill>
                </a:rPr>
                <a:t>8</a:t>
              </a:r>
            </a:p>
          </p:txBody>
        </p:sp>
        <p:sp>
          <p:nvSpPr>
            <p:cNvPr id="18" name="Rectangle 2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821087" y="4232275"/>
              <a:ext cx="8023038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58585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 dirty="0"/>
                <a:t>Standards components</a:t>
              </a:r>
            </a:p>
          </p:txBody>
        </p:sp>
        <p:sp>
          <p:nvSpPr>
            <p:cNvPr id="19" name="Rectangle 2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821087" y="4689475"/>
              <a:ext cx="8023038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58585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30000"/>
                </a:spcBef>
                <a:buClr>
                  <a:schemeClr val="tx2"/>
                </a:buClr>
                <a:buChar char="•"/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imes" pitchFamily="18" charset="0"/>
                <a:buChar char="•"/>
                <a:defRPr sz="1600"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en-GB" altLang="en-US" sz="1800" dirty="0"/>
                <a:t>Classification of transactions</a:t>
              </a:r>
            </a:p>
          </p:txBody>
        </p:sp>
      </p:grpSp>
      <p:sp>
        <p:nvSpPr>
          <p:cNvPr id="20" name="Rectangle 9"/>
          <p:cNvSpPr>
            <a:spLocks noChangeArrowheads="1"/>
          </p:cNvSpPr>
          <p:nvPr userDrawn="1"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27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1" y="411956"/>
            <a:ext cx="8404225" cy="633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800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CAD61C4-D565-481A-81FB-FD2D5DA6A43C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3770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ab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 userDrawn="1"/>
        </p:nvSpPr>
        <p:spPr bwMode="auto">
          <a:xfrm>
            <a:off x="3629025" y="1782763"/>
            <a:ext cx="5514975" cy="2697162"/>
          </a:xfrm>
          <a:custGeom>
            <a:avLst/>
            <a:gdLst/>
            <a:ahLst/>
            <a:cxnLst/>
            <a:rect l="l" t="t" r="r" b="b"/>
            <a:pathLst>
              <a:path w="5514975" h="2697162">
                <a:moveTo>
                  <a:pt x="771523" y="0"/>
                </a:moveTo>
                <a:lnTo>
                  <a:pt x="5514975" y="0"/>
                </a:lnTo>
                <a:lnTo>
                  <a:pt x="5514975" y="2658323"/>
                </a:lnTo>
                <a:lnTo>
                  <a:pt x="5503865" y="2697162"/>
                </a:lnTo>
                <a:lnTo>
                  <a:pt x="0" y="2697162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0" sx="102000" sy="102000" algn="ctr" rotWithShape="0">
              <a:prstClr val="black">
                <a:alpha val="10000"/>
              </a:prstClr>
            </a:outerShdw>
          </a:effec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GB" dirty="0">
              <a:latin typeface="Arial" charset="0"/>
              <a:ea typeface="ヒラギノ角ゴ Pro W3" pitchFamily="-64" charset="-128"/>
            </a:endParaRPr>
          </a:p>
        </p:txBody>
      </p:sp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idx="4294967295"/>
          </p:nvPr>
        </p:nvSpPr>
        <p:spPr>
          <a:xfrm>
            <a:off x="4816475" y="2556272"/>
            <a:ext cx="4076700" cy="1851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1" y="411956"/>
            <a:ext cx="8404225" cy="633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800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F779A3-FBD7-43A9-A418-08688450EED9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8950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- Text &amp;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2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725988" y="1471613"/>
            <a:ext cx="3835400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GB" altLang="en-US" sz="3500" dirty="0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725988" y="3400425"/>
            <a:ext cx="39497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endParaRPr lang="en-GB" altLang="en-US" sz="20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11" name="Rectangle 1"/>
          <p:cNvSpPr>
            <a:spLocks noChangeArrowheads="1"/>
          </p:cNvSpPr>
          <p:nvPr userDrawn="1"/>
        </p:nvSpPr>
        <p:spPr bwMode="auto">
          <a:xfrm>
            <a:off x="4816475" y="3443288"/>
            <a:ext cx="790575" cy="25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  <a:defRPr/>
            </a:pPr>
            <a:endParaRPr lang="en-GB" altLang="en-US" sz="1800" dirty="0">
              <a:ea typeface="ヒラギノ角ゴ Pro W3"/>
              <a:cs typeface="ヒラギノ角ゴ Pro W3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" y="-3175"/>
            <a:ext cx="4621213" cy="5141913"/>
          </a:xfrm>
          <a:custGeom>
            <a:avLst/>
            <a:gdLst/>
            <a:ahLst/>
            <a:cxnLst/>
            <a:rect l="l" t="t" r="r" b="b"/>
            <a:pathLst>
              <a:path w="4621213" h="5141913">
                <a:moveTo>
                  <a:pt x="0" y="0"/>
                </a:moveTo>
                <a:lnTo>
                  <a:pt x="4621213" y="0"/>
                </a:lnTo>
                <a:lnTo>
                  <a:pt x="3184409" y="5141913"/>
                </a:lnTo>
                <a:lnTo>
                  <a:pt x="0" y="5141913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816475" y="907256"/>
            <a:ext cx="3968750" cy="11287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lang="en-US" sz="6000" kern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4811713" y="2137569"/>
            <a:ext cx="3968750" cy="126285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lang="en-US" sz="3200" kern="1200" smtClean="0">
                <a:solidFill>
                  <a:schemeClr val="bg1"/>
                </a:solidFill>
                <a:ea typeface="+mj-ea"/>
                <a:cs typeface="+mj-cs"/>
              </a:defRPr>
            </a:lvl1pPr>
            <a:lvl2pPr>
              <a:defRPr lang="en-US" smtClean="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4811713" y="3565525"/>
            <a:ext cx="3968750" cy="11287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lang="en-US" sz="2000" kern="120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97FC801-E2EE-42B2-BFDF-F67C23A6F660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3718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- Text (NO Image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0"/>
            <a:ext cx="91979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2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725988" y="1471613"/>
            <a:ext cx="3835400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GB" altLang="en-US" sz="3500" dirty="0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725988" y="3400425"/>
            <a:ext cx="39497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endParaRPr lang="en-GB" altLang="en-US" sz="20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10" name="Rectangle 1"/>
          <p:cNvSpPr>
            <a:spLocks noChangeArrowheads="1"/>
          </p:cNvSpPr>
          <p:nvPr userDrawn="1"/>
        </p:nvSpPr>
        <p:spPr bwMode="auto">
          <a:xfrm>
            <a:off x="4816475" y="3443288"/>
            <a:ext cx="790575" cy="25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  <a:defRPr/>
            </a:pPr>
            <a:endParaRPr lang="en-GB" altLang="en-US" sz="1800" dirty="0">
              <a:ea typeface="ヒラギノ角ゴ Pro W3"/>
              <a:cs typeface="ヒラギノ角ゴ Pro W3"/>
            </a:endParaRPr>
          </a:p>
        </p:txBody>
      </p:sp>
      <p:sp>
        <p:nvSpPr>
          <p:cNvPr id="11" name="Parallelogram 10"/>
          <p:cNvSpPr/>
          <p:nvPr userDrawn="1"/>
        </p:nvSpPr>
        <p:spPr bwMode="auto">
          <a:xfrm>
            <a:off x="0" y="0"/>
            <a:ext cx="4591050" cy="5143500"/>
          </a:xfrm>
          <a:custGeom>
            <a:avLst/>
            <a:gdLst/>
            <a:ahLst/>
            <a:cxnLst/>
            <a:rect l="l" t="t" r="r" b="b"/>
            <a:pathLst>
              <a:path w="4591751" h="5143500">
                <a:moveTo>
                  <a:pt x="0" y="0"/>
                </a:moveTo>
                <a:lnTo>
                  <a:pt x="4591751" y="0"/>
                </a:lnTo>
                <a:lnTo>
                  <a:pt x="3154503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0" sx="102000" sy="102000" algn="ctr" rotWithShape="0">
              <a:prstClr val="black">
                <a:alpha val="10000"/>
              </a:prstClr>
            </a:outerShdw>
          </a:effec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GB" dirty="0">
              <a:latin typeface="Arial" charset="0"/>
              <a:ea typeface="ヒラギノ角ゴ Pro W3" pitchFamily="-64" charset="-128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816475" y="907256"/>
            <a:ext cx="3968750" cy="11287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lang="en-US" sz="6000" kern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4811713" y="2137569"/>
            <a:ext cx="3968750" cy="126285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lang="en-US" sz="3200" kern="1200" smtClean="0">
                <a:solidFill>
                  <a:schemeClr val="bg1"/>
                </a:solidFill>
                <a:ea typeface="+mj-ea"/>
                <a:cs typeface="+mj-cs"/>
              </a:defRPr>
            </a:lvl1pPr>
            <a:lvl2pPr>
              <a:defRPr lang="en-US" smtClean="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4811713" y="3565525"/>
            <a:ext cx="3968750" cy="11287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lang="en-US" sz="2000" kern="120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0" y="831850"/>
            <a:ext cx="3881438" cy="40290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 algn="r">
              <a:defRPr lang="en-US" sz="30000" b="1" kern="1200" smtClean="0">
                <a:solidFill>
                  <a:srgbClr val="003299"/>
                </a:solidFill>
                <a:cs typeface="Arial" pitchFamily="34" charset="0"/>
              </a:defRPr>
            </a:lvl1pPr>
            <a:lvl2pPr>
              <a:defRPr lang="en-US" kern="1200" smtClean="0"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kern="1200" smtClean="0"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kern="1200" smtClean="0"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GB" kern="1200"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89EFBB2-B333-479B-84A0-F406AA2E2D12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85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Ful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 userDrawn="1"/>
        </p:nvSpPr>
        <p:spPr bwMode="auto">
          <a:xfrm>
            <a:off x="468313" y="1222375"/>
            <a:ext cx="8194675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98450" indent="-2984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96900" indent="-296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indent="-3159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19200" indent="-3032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524000" indent="-3032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9812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4384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28956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3528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Clr>
                <a:schemeClr val="tx2"/>
              </a:buClr>
              <a:buFontTx/>
              <a:buChar char="•"/>
              <a:defRPr/>
            </a:pPr>
            <a:endParaRPr lang="en-US" altLang="en-US" sz="2200" dirty="0">
              <a:solidFill>
                <a:schemeClr val="tx2"/>
              </a:solidFill>
            </a:endParaRPr>
          </a:p>
        </p:txBody>
      </p:sp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1" y="411956"/>
            <a:ext cx="8404225" cy="633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800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2AD2B4C-24FD-485E-ADAD-B1E3DC73B16B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9573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Placeholder (With Image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 userDrawn="1"/>
        </p:nvSpPr>
        <p:spPr bwMode="auto">
          <a:xfrm>
            <a:off x="0" y="1109663"/>
            <a:ext cx="8197850" cy="3613150"/>
          </a:xfrm>
          <a:custGeom>
            <a:avLst/>
            <a:gdLst/>
            <a:ahLst/>
            <a:cxnLst/>
            <a:rect l="l" t="t" r="r" b="b"/>
            <a:pathLst>
              <a:path w="8197850" h="3613150">
                <a:moveTo>
                  <a:pt x="433207" y="0"/>
                </a:moveTo>
                <a:lnTo>
                  <a:pt x="8197850" y="0"/>
                </a:lnTo>
                <a:lnTo>
                  <a:pt x="7269343" y="3613150"/>
                </a:lnTo>
                <a:lnTo>
                  <a:pt x="0" y="3613150"/>
                </a:lnTo>
                <a:lnTo>
                  <a:pt x="0" y="1685762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0" sx="102000" sy="102000" algn="ctr" rotWithShape="0">
              <a:prstClr val="black">
                <a:alpha val="10000"/>
              </a:prstClr>
            </a:outerShdw>
          </a:effec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GB" dirty="0">
              <a:latin typeface="Arial" charset="0"/>
              <a:ea typeface="ヒラギノ角ゴ Pro W3" pitchFamily="-64" charset="-12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 userDrawn="1"/>
        </p:nvSpPr>
        <p:spPr bwMode="auto">
          <a:xfrm>
            <a:off x="971550" y="1492250"/>
            <a:ext cx="2160588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96900" indent="-296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indent="-3159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19200" indent="-3032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524000" indent="-3032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9812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4384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28956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352800" indent="-303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Clr>
                <a:schemeClr val="tx2"/>
              </a:buClr>
              <a:defRPr/>
            </a:pPr>
            <a:endParaRPr lang="en-GB" altLang="en-US" sz="2000" dirty="0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1" y="411956"/>
            <a:ext cx="8404225" cy="633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800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3286126" y="1"/>
            <a:ext cx="5857875" cy="4721225"/>
          </a:xfrm>
          <a:custGeom>
            <a:avLst/>
            <a:gdLst/>
            <a:ahLst/>
            <a:cxnLst/>
            <a:rect l="l" t="t" r="r" b="b"/>
            <a:pathLst>
              <a:path w="5857875" h="4721225">
                <a:moveTo>
                  <a:pt x="1190458" y="0"/>
                </a:moveTo>
                <a:lnTo>
                  <a:pt x="5857875" y="0"/>
                </a:lnTo>
                <a:lnTo>
                  <a:pt x="5857875" y="4721225"/>
                </a:lnTo>
                <a:lnTo>
                  <a:pt x="0" y="4721225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3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AAA2B01-B512-4650-90E0-024ED79178B0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0400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Imag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3286126" y="1"/>
            <a:ext cx="5857875" cy="4721225"/>
          </a:xfrm>
          <a:custGeom>
            <a:avLst/>
            <a:gdLst/>
            <a:ahLst/>
            <a:cxnLst/>
            <a:rect l="l" t="t" r="r" b="b"/>
            <a:pathLst>
              <a:path w="5857875" h="4721225">
                <a:moveTo>
                  <a:pt x="1190458" y="0"/>
                </a:moveTo>
                <a:lnTo>
                  <a:pt x="5857875" y="0"/>
                </a:lnTo>
                <a:lnTo>
                  <a:pt x="5857875" y="4721225"/>
                </a:lnTo>
                <a:lnTo>
                  <a:pt x="0" y="4721225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0" y="1074738"/>
            <a:ext cx="4222750" cy="3646487"/>
          </a:xfrm>
          <a:custGeom>
            <a:avLst/>
            <a:gdLst/>
            <a:ahLst/>
            <a:cxnLst/>
            <a:rect l="l" t="t" r="r" b="b"/>
            <a:pathLst>
              <a:path w="4222750" h="3646487">
                <a:moveTo>
                  <a:pt x="0" y="0"/>
                </a:moveTo>
                <a:lnTo>
                  <a:pt x="4222750" y="0"/>
                </a:lnTo>
                <a:lnTo>
                  <a:pt x="3293625" y="3646487"/>
                </a:lnTo>
                <a:lnTo>
                  <a:pt x="0" y="3646487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title"/>
          </p:nvPr>
        </p:nvSpPr>
        <p:spPr>
          <a:xfrm>
            <a:off x="463551" y="411956"/>
            <a:ext cx="8404225" cy="633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lang="en-GB" altLang="en-US" sz="2800" kern="1200" dirty="0" smtClean="0"/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>
          <a:xfrm>
            <a:off x="4357688" y="4856163"/>
            <a:ext cx="414337" cy="1381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eaLnBrk="0" hangingPunct="0">
              <a:lnSpc>
                <a:spcPts val="1200"/>
              </a:lnSpc>
              <a:defRPr lang="en-GB"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D9341D4-07C6-4282-AE38-5248E8AD561A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8226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271463" y="77788"/>
            <a:ext cx="65024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 dirty="0">
                <a:solidFill>
                  <a:srgbClr val="FFFFFF"/>
                </a:solidFill>
                <a:ea typeface="ヒラギノ角ゴ Pro W3"/>
                <a:cs typeface="ヒラギノ角ゴ Pro W3"/>
              </a:rPr>
              <a:t>Rubric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50938"/>
            <a:ext cx="8194675" cy="335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Mastertextformat bearbeiten</a:t>
            </a:r>
          </a:p>
          <a:p>
            <a:pPr lvl="1"/>
            <a:r>
              <a:rPr lang="en-GB" altLang="en-US"/>
              <a:t>Zweite Ebene</a:t>
            </a:r>
          </a:p>
          <a:p>
            <a:pPr lvl="2"/>
            <a:r>
              <a:rPr lang="en-GB" altLang="en-US"/>
              <a:t>Dritte Ebene</a:t>
            </a:r>
          </a:p>
          <a:p>
            <a:pPr lvl="3"/>
            <a:r>
              <a:rPr lang="en-GB" altLang="en-US"/>
              <a:t>Vierte Ebene</a:t>
            </a:r>
          </a:p>
          <a:p>
            <a:pPr lvl="4"/>
            <a:r>
              <a:rPr lang="en-GB" altLang="en-US"/>
              <a:t>Fünfte Ebene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573088"/>
            <a:ext cx="85947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Mastertitelformat bearbeiten</a:t>
            </a:r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6372225" y="4860925"/>
            <a:ext cx="22907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lnSpc>
                <a:spcPts val="1200"/>
              </a:lnSpc>
              <a:defRPr/>
            </a:pPr>
            <a:r>
              <a:rPr lang="en-GB" altLang="en-US" sz="900" dirty="0">
                <a:solidFill>
                  <a:schemeClr val="bg1"/>
                </a:solidFill>
              </a:rPr>
              <a:t>www.ecb.europa.eu © </a:t>
            </a:r>
          </a:p>
        </p:txBody>
      </p:sp>
      <p:sp>
        <p:nvSpPr>
          <p:cNvPr id="1032" name="Rectangle 2"/>
          <p:cNvSpPr>
            <a:spLocks noChangeArrowheads="1"/>
          </p:cNvSpPr>
          <p:nvPr/>
        </p:nvSpPr>
        <p:spPr bwMode="auto">
          <a:xfrm>
            <a:off x="0" y="-25400"/>
            <a:ext cx="9144000" cy="368300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GB" altLang="en-US" dirty="0">
              <a:solidFill>
                <a:srgbClr val="585858"/>
              </a:solidFill>
              <a:ea typeface="ヒラギノ角ゴ Pro W3"/>
              <a:cs typeface="ヒラギノ角ゴ Pro W3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94" r:id="rId1"/>
    <p:sldLayoutId id="2147486295" r:id="rId2"/>
    <p:sldLayoutId id="2147486297" r:id="rId3"/>
    <p:sldLayoutId id="2147486298" r:id="rId4"/>
    <p:sldLayoutId id="2147486299" r:id="rId5"/>
    <p:sldLayoutId id="2147486300" r:id="rId6"/>
    <p:sldLayoutId id="2147486301" r:id="rId7"/>
    <p:sldLayoutId id="2147486302" r:id="rId8"/>
    <p:sldLayoutId id="2147486303" r:id="rId9"/>
    <p:sldLayoutId id="2147486304" r:id="rId10"/>
    <p:sldLayoutId id="2147486305" r:id="rId11"/>
    <p:sldLayoutId id="2147486306" r:id="rId12"/>
    <p:sldLayoutId id="2147486307" r:id="rId13"/>
    <p:sldLayoutId id="2147486308" r:id="rId14"/>
    <p:sldLayoutId id="2147486311" r:id="rId15"/>
    <p:sldLayoutId id="2147486312" r:id="rId16"/>
    <p:sldLayoutId id="2147486314" r:id="rId17"/>
  </p:sldLayoutIdLst>
  <p:hf hdr="0" dt="0"/>
  <p:txStyles>
    <p:titleStyle>
      <a:lvl1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charset="0"/>
        </a:defRPr>
      </a:lvl2pPr>
      <a:lvl3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charset="0"/>
        </a:defRPr>
      </a:lvl3pPr>
      <a:lvl4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charset="0"/>
        </a:defRPr>
      </a:lvl4pPr>
      <a:lvl5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rial" charset="0"/>
        </a:defRPr>
      </a:lvl5pPr>
      <a:lvl6pPr marL="4572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6pPr>
      <a:lvl7pPr marL="9144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7pPr>
      <a:lvl8pPr marL="13716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8pPr>
      <a:lvl9pPr marL="18288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9pPr>
    </p:titleStyle>
    <p:bodyStyle>
      <a:lvl1pPr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29845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cs typeface="+mn-cs"/>
        </a:defRPr>
      </a:lvl2pPr>
      <a:lvl3pPr marL="596900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3pPr>
      <a:lvl4pPr marL="914400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+mn-lt"/>
          <a:cs typeface="+mn-cs"/>
        </a:defRPr>
      </a:lvl4pPr>
      <a:lvl5pPr marL="1219200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defRPr sz="1600" i="1">
          <a:solidFill>
            <a:schemeClr val="tx1"/>
          </a:solidFill>
          <a:latin typeface="+mn-lt"/>
          <a:cs typeface="+mn-cs"/>
        </a:defRPr>
      </a:lvl5pPr>
      <a:lvl6pPr marL="19812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6pPr>
      <a:lvl7pPr marL="24384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7pPr>
      <a:lvl8pPr marL="28956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8pPr>
      <a:lvl9pPr marL="33528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ekko.readthedocs.io/en/latest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://www.pyomo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8FC00E-6E1D-430E-9AAD-12271D5F2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040" y="0"/>
            <a:ext cx="5775960" cy="4335780"/>
          </a:xfrm>
          <a:prstGeom prst="rect">
            <a:avLst/>
          </a:prstGeom>
        </p:spPr>
      </p:pic>
      <p:sp>
        <p:nvSpPr>
          <p:cNvPr id="24578" name="Title 6"/>
          <p:cNvSpPr>
            <a:spLocks noGrp="1"/>
          </p:cNvSpPr>
          <p:nvPr>
            <p:ph type="ctrTitle"/>
          </p:nvPr>
        </p:nvSpPr>
        <p:spPr>
          <a:xfrm>
            <a:off x="468313" y="1557338"/>
            <a:ext cx="3024187" cy="1458913"/>
          </a:xfrm>
        </p:spPr>
        <p:txBody>
          <a:bodyPr/>
          <a:lstStyle/>
          <a:p>
            <a:r>
              <a:rPr lang="en-US" altLang="en-US" sz="2800" dirty="0"/>
              <a:t>Building consistent and efficient validation models</a:t>
            </a:r>
          </a:p>
        </p:txBody>
      </p:sp>
      <p:sp>
        <p:nvSpPr>
          <p:cNvPr id="24579" name="Subtitle 8"/>
          <p:cNvSpPr>
            <a:spLocks noGrp="1"/>
          </p:cNvSpPr>
          <p:nvPr>
            <p:ph type="subTitle" idx="4294967295"/>
          </p:nvPr>
        </p:nvSpPr>
        <p:spPr>
          <a:xfrm>
            <a:off x="468313" y="3233738"/>
            <a:ext cx="2663825" cy="10255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altLang="en-US" sz="1400" b="1" dirty="0">
                <a:solidFill>
                  <a:schemeClr val="tx2"/>
                </a:solidFill>
              </a:rPr>
              <a:t>Nikolaos Iliopoulos</a:t>
            </a:r>
          </a:p>
          <a:p>
            <a:pPr>
              <a:spcBef>
                <a:spcPts val="0"/>
              </a:spcBef>
            </a:pPr>
            <a:endParaRPr lang="en-GB" altLang="en-US" sz="1400" b="1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</a:pPr>
            <a:r>
              <a:rPr lang="en-GB" altLang="en-US" sz="1400" b="1" dirty="0">
                <a:solidFill>
                  <a:schemeClr val="tx2"/>
                </a:solidFill>
              </a:rPr>
              <a:t>co-authors: </a:t>
            </a:r>
          </a:p>
          <a:p>
            <a:pPr>
              <a:spcBef>
                <a:spcPts val="0"/>
              </a:spcBef>
            </a:pPr>
            <a:r>
              <a:rPr lang="en-GB" altLang="en-US" sz="1400" dirty="0">
                <a:solidFill>
                  <a:schemeClr val="tx2"/>
                </a:solidFill>
              </a:rPr>
              <a:t>Maria Kotronia/Sigrid Dannbauer </a:t>
            </a:r>
          </a:p>
        </p:txBody>
      </p:sp>
      <p:sp>
        <p:nvSpPr>
          <p:cNvPr id="24581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-201505" y="4334847"/>
            <a:ext cx="1413862" cy="463129"/>
          </a:xfrm>
        </p:spPr>
        <p:txBody>
          <a:bodyPr anchor="ctr"/>
          <a:lstStyle/>
          <a:p>
            <a:pPr algn="r">
              <a:spcBef>
                <a:spcPct val="0"/>
              </a:spcBef>
            </a:pPr>
            <a:r>
              <a:rPr lang="en-US" altLang="en-US" sz="1600" b="1" dirty="0">
                <a:solidFill>
                  <a:schemeClr val="bg1"/>
                </a:solidFill>
              </a:rPr>
              <a:t>NTTS 2021</a:t>
            </a:r>
          </a:p>
        </p:txBody>
      </p:sp>
      <p:sp>
        <p:nvSpPr>
          <p:cNvPr id="24585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186244" y="4476750"/>
            <a:ext cx="2543175" cy="666750"/>
          </a:xfrm>
        </p:spPr>
        <p:txBody>
          <a:bodyPr anchor="ctr"/>
          <a:lstStyle/>
          <a:p>
            <a:pPr>
              <a:spcBef>
                <a:spcPct val="0"/>
              </a:spcBef>
            </a:pPr>
            <a:r>
              <a:rPr lang="en-GB" altLang="en-US" sz="1600" b="1" dirty="0">
                <a:solidFill>
                  <a:schemeClr val="bg1"/>
                </a:solidFill>
              </a:rPr>
              <a:t>9 - 11 March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7679E1-4F8F-4917-A7C5-A05AE5B4ADAD}"/>
              </a:ext>
            </a:extLst>
          </p:cNvPr>
          <p:cNvSpPr txBox="1"/>
          <p:nvPr/>
        </p:nvSpPr>
        <p:spPr>
          <a:xfrm>
            <a:off x="3492500" y="4566411"/>
            <a:ext cx="538700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dirty="0">
                <a:solidFill>
                  <a:schemeClr val="tx2"/>
                </a:solidFill>
              </a:rPr>
              <a:t>Disclaimer: This contribution does not represent the views of the European Central Bank (ECB). ​</a:t>
            </a:r>
          </a:p>
          <a:p>
            <a:r>
              <a:rPr lang="en-US" sz="950" dirty="0">
                <a:solidFill>
                  <a:schemeClr val="tx2"/>
                </a:solidFill>
              </a:rPr>
              <a:t>The views expressed are those of the authors and do not necessarily reflect those of the ECB.​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62"/>
    </mc:Choice>
    <mc:Fallback xmlns="">
      <p:transition spd="slow" advTm="1406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09A2FF-19E9-4C37-AEC3-EEDE7ADC956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8313" y="1150144"/>
            <a:ext cx="8415711" cy="335161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F6055E-D913-4C9F-BC6B-B963A17D0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1DD13A-9CC7-41FB-BB94-1623CEF30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320B71-EC71-4A7E-8C8A-9C555B387A1C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pic>
        <p:nvPicPr>
          <p:cNvPr id="5" name="NTTS_Screencast">
            <a:hlinkClick r:id="" action="ppaction://media"/>
            <a:extLst>
              <a:ext uri="{FF2B5EF4-FFF2-40B4-BE49-F238E27FC236}">
                <a16:creationId xmlns:a16="http://schemas.microsoft.com/office/drawing/2014/main" id="{49EE75D9-CB94-4B20-8DA4-D82EB8B3738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4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466"/>
    </mc:Choice>
    <mc:Fallback xmlns="">
      <p:transition spd="slow" advTm="754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triggerEvt type="onClick" time="13090" objId="5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938" name="Straight Connector 1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11163"/>
            <a:ext cx="8194675" cy="635000"/>
          </a:xfrm>
        </p:spPr>
        <p:txBody>
          <a:bodyPr/>
          <a:lstStyle/>
          <a:p>
            <a:r>
              <a:rPr lang="en-GB" dirty="0"/>
              <a:t>Technical implementation</a:t>
            </a:r>
            <a:br>
              <a:rPr lang="en-GB" dirty="0"/>
            </a:br>
            <a:r>
              <a:rPr lang="en-GB" dirty="0"/>
              <a:t> </a:t>
            </a:r>
            <a:endParaRPr lang="en-GB" sz="20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21B8C51-1948-4666-B66E-12BBA0A06139}"/>
              </a:ext>
            </a:extLst>
          </p:cNvPr>
          <p:cNvSpPr txBox="1">
            <a:spLocks/>
          </p:cNvSpPr>
          <p:nvPr/>
        </p:nvSpPr>
        <p:spPr>
          <a:xfrm>
            <a:off x="267493" y="1133117"/>
            <a:ext cx="8594725" cy="446881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98450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596900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219200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5pPr>
            <a:lvl6pPr marL="19812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6pPr>
            <a:lvl7pPr marL="24384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7pPr>
            <a:lvl8pPr marL="28956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8pPr>
            <a:lvl9pPr marL="3352800" indent="-303213" algn="l" rtl="0" eaLnBrk="1" fontAlgn="base" hangingPunct="1">
              <a:spcBef>
                <a:spcPct val="0"/>
              </a:spcBef>
              <a:spcAft>
                <a:spcPct val="0"/>
              </a:spcAft>
              <a:buFont typeface="Times" pitchFamily="18" charset="0"/>
              <a:buChar char="•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1400" dirty="0">
                <a:solidFill>
                  <a:srgbClr val="003299"/>
                </a:solidFill>
              </a:rPr>
              <a:t>Programming languages used:</a:t>
            </a:r>
          </a:p>
          <a:p>
            <a:pPr marL="698500" lvl="1" indent="-40005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GB" sz="1400" dirty="0"/>
              <a:t>Python (along with C++ in the future)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1400" dirty="0">
                <a:solidFill>
                  <a:srgbClr val="003299"/>
                </a:solidFill>
              </a:rPr>
              <a:t>	</a:t>
            </a:r>
            <a:r>
              <a:rPr lang="en-GB" sz="1400" dirty="0"/>
              <a:t>Python Libraries</a:t>
            </a:r>
          </a:p>
          <a:p>
            <a:pPr marL="1200150" lvl="3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200" dirty="0"/>
              <a:t>GEKKO  </a:t>
            </a:r>
            <a:r>
              <a:rPr lang="en-GB" sz="1200" dirty="0">
                <a:hlinkClick r:id="rId3"/>
              </a:rPr>
              <a:t>https://gekko.readthedocs.io/en/latest/</a:t>
            </a:r>
            <a:endParaRPr lang="en-GB" sz="1200" dirty="0"/>
          </a:p>
          <a:p>
            <a:pPr marL="1200150" lvl="3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200" dirty="0"/>
              <a:t> PYOMO  </a:t>
            </a:r>
            <a:r>
              <a:rPr lang="en-GB" sz="1200" dirty="0">
                <a:hlinkClick r:id="rId4"/>
              </a:rPr>
              <a:t>http://www.pyomo.org/</a:t>
            </a:r>
            <a:endParaRPr lang="en-GB" sz="1200" dirty="0"/>
          </a:p>
          <a:p>
            <a:pPr marL="1200150" lvl="3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641350" lvl="1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2"/>
            </a:pPr>
            <a:r>
              <a:rPr lang="en-GB" sz="1400" dirty="0"/>
              <a:t>  VBA</a:t>
            </a:r>
            <a:endParaRPr lang="en-GB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GB" dirty="0"/>
          </a:p>
        </p:txBody>
      </p:sp>
      <p:pic>
        <p:nvPicPr>
          <p:cNvPr id="22" name="Picture 5">
            <a:extLst>
              <a:ext uri="{FF2B5EF4-FFF2-40B4-BE49-F238E27FC236}">
                <a16:creationId xmlns:a16="http://schemas.microsoft.com/office/drawing/2014/main" id="{312F638A-7F39-48DC-BDFC-FA3AF4E64D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r="2599"/>
          <a:stretch/>
        </p:blipFill>
        <p:spPr bwMode="auto">
          <a:xfrm>
            <a:off x="4881584" y="2016262"/>
            <a:ext cx="685283" cy="232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">
            <a:extLst>
              <a:ext uri="{FF2B5EF4-FFF2-40B4-BE49-F238E27FC236}">
                <a16:creationId xmlns:a16="http://schemas.microsoft.com/office/drawing/2014/main" id="{BDDB4D56-A623-4D3F-8017-F0439519B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595" y="2248279"/>
            <a:ext cx="743709" cy="231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86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91"/>
    </mc:Choice>
    <mc:Fallback xmlns="">
      <p:transition spd="slow" advTm="248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" b="1252"/>
          <a:stretch/>
        </p:blipFill>
        <p:spPr>
          <a:xfrm>
            <a:off x="1" y="-3175"/>
            <a:ext cx="4621213" cy="5146675"/>
          </a:xfrm>
        </p:spPr>
      </p:pic>
      <p:sp>
        <p:nvSpPr>
          <p:cNvPr id="30723" name="Slide Number Placeholder 2"/>
          <p:cNvSpPr>
            <a:spLocks noGrp="1"/>
          </p:cNvSpPr>
          <p:nvPr>
            <p:ph type="sldNum" sz="quarter" idx="17"/>
          </p:nvPr>
        </p:nvSpPr>
        <p:spPr bwMode="auto">
          <a:noFill/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fld id="{D2B33CD1-6432-40ED-B5F2-3E6438483F98}" type="slidenum">
              <a:rPr altLang="en-US" sz="900" smtClean="0">
                <a:solidFill>
                  <a:schemeClr val="bg1"/>
                </a:solidFill>
                <a:ea typeface="ヒラギノ角ゴ Pro W3"/>
                <a:cs typeface="ヒラギノ角ゴ Pro W3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</a:pPr>
              <a:t>2</a:t>
            </a:fld>
            <a:endParaRPr altLang="en-US" sz="900" dirty="0">
              <a:solidFill>
                <a:schemeClr val="bg1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11713" y="2138363"/>
            <a:ext cx="3968750" cy="1262062"/>
          </a:xfrm>
        </p:spPr>
        <p:txBody>
          <a:bodyPr/>
          <a:lstStyle/>
          <a:p>
            <a:pPr eaLnBrk="1" hangingPunct="1">
              <a:lnSpc>
                <a:spcPts val="3500"/>
              </a:lnSpc>
              <a:spcBef>
                <a:spcPct val="0"/>
              </a:spcBef>
              <a:defRPr/>
            </a:pPr>
            <a:r>
              <a:rPr lang="en-GB" dirty="0"/>
              <a:t>1. Centralised Submission platform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</a:t>
            </a:r>
            <a:r>
              <a:rPr lang="en-GB" dirty="0"/>
              <a:t>verview and validation engine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52"/>
    </mc:Choice>
    <mc:Fallback xmlns="">
      <p:transition spd="slow" advTm="5915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938" name="Straight Connector 1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11163"/>
            <a:ext cx="8194675" cy="635000"/>
          </a:xfrm>
        </p:spPr>
        <p:txBody>
          <a:bodyPr/>
          <a:lstStyle/>
          <a:p>
            <a:r>
              <a:rPr lang="en-GB" altLang="en-US" dirty="0"/>
              <a:t>Centralised submission platform</a:t>
            </a:r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4357688" y="4857750"/>
            <a:ext cx="414337" cy="136525"/>
          </a:xfrm>
          <a:noFill/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fld id="{4955DA97-E807-44DE-981C-D28726AB97F3}" type="slidenum">
              <a:rPr altLang="en-US" sz="900" smtClean="0">
                <a:solidFill>
                  <a:schemeClr val="bg1"/>
                </a:solidFill>
                <a:ea typeface="ヒラギノ角ゴ Pro W3"/>
                <a:cs typeface="ヒラギノ角ゴ Pro W3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</a:pPr>
              <a:t>3</a:t>
            </a:fld>
            <a:endParaRPr altLang="en-US" sz="900" dirty="0">
              <a:solidFill>
                <a:schemeClr val="bg1"/>
              </a:solidFill>
              <a:ea typeface="ヒラギノ角ゴ Pro W3"/>
              <a:cs typeface="ヒラギノ角ゴ Pro W3"/>
            </a:endParaRPr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23A61328-1A3F-46EE-A334-5C3B3EA0C4D1}"/>
              </a:ext>
            </a:extLst>
          </p:cNvPr>
          <p:cNvGrpSpPr/>
          <p:nvPr/>
        </p:nvGrpSpPr>
        <p:grpSpPr>
          <a:xfrm>
            <a:off x="257856" y="1046163"/>
            <a:ext cx="8079360" cy="4027126"/>
            <a:chOff x="251520" y="1556792"/>
            <a:chExt cx="8640640" cy="4413994"/>
          </a:xfrm>
        </p:grpSpPr>
        <p:sp>
          <p:nvSpPr>
            <p:cNvPr id="194" name="Rounded Rectangle 8">
              <a:extLst>
                <a:ext uri="{FF2B5EF4-FFF2-40B4-BE49-F238E27FC236}">
                  <a16:creationId xmlns:a16="http://schemas.microsoft.com/office/drawing/2014/main" id="{FE2D3CB4-CE74-4FD4-A5A2-21E0266A6E49}"/>
                </a:ext>
              </a:extLst>
            </p:cNvPr>
            <p:cNvSpPr/>
            <p:nvPr/>
          </p:nvSpPr>
          <p:spPr bwMode="auto">
            <a:xfrm>
              <a:off x="3312000" y="2169000"/>
              <a:ext cx="2520000" cy="2520000"/>
            </a:xfrm>
            <a:prstGeom prst="roundRect">
              <a:avLst>
                <a:gd name="adj" fmla="val 1492"/>
              </a:avLst>
            </a:prstGeom>
            <a:solidFill>
              <a:srgbClr val="00005C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>
              <a:softEdge rad="19050"/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-64" charset="-128"/>
                <a:cs typeface="Arial"/>
              </a:endParaRP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8372206C-91D6-491C-AE96-0999FB17DCD6}"/>
                </a:ext>
              </a:extLst>
            </p:cNvPr>
            <p:cNvSpPr/>
            <p:nvPr/>
          </p:nvSpPr>
          <p:spPr bwMode="auto">
            <a:xfrm>
              <a:off x="3401840" y="2259000"/>
              <a:ext cx="2340000" cy="23400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-64" charset="-128"/>
              </a:endParaRPr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38AD3B25-0C0D-4A6B-A969-02ED086304EE}"/>
                </a:ext>
              </a:extLst>
            </p:cNvPr>
            <p:cNvSpPr/>
            <p:nvPr/>
          </p:nvSpPr>
          <p:spPr bwMode="auto">
            <a:xfrm>
              <a:off x="331393" y="2189827"/>
              <a:ext cx="1620000" cy="1167165"/>
            </a:xfrm>
            <a:prstGeom prst="rect">
              <a:avLst/>
            </a:prstGeom>
            <a:solidFill>
              <a:srgbClr val="4078B8">
                <a:lumMod val="20000"/>
                <a:lumOff val="80000"/>
              </a:srgbClr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>
              <a:softEdge rad="31750"/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-64" charset="-128"/>
                <a:cs typeface="Arial"/>
              </a:endParaRP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D43CD9A5-5B5D-4BF4-94DB-E9D1616FB7BF}"/>
                </a:ext>
              </a:extLst>
            </p:cNvPr>
            <p:cNvSpPr/>
            <p:nvPr/>
          </p:nvSpPr>
          <p:spPr bwMode="auto">
            <a:xfrm>
              <a:off x="331394" y="3501008"/>
              <a:ext cx="1620000" cy="1166400"/>
            </a:xfrm>
            <a:prstGeom prst="rect">
              <a:avLst/>
            </a:prstGeom>
            <a:solidFill>
              <a:srgbClr val="BEBEBE">
                <a:lumMod val="20000"/>
                <a:lumOff val="80000"/>
              </a:srgbClr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>
              <a:softEdge rad="31750"/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-64" charset="-128"/>
                <a:cs typeface="Arial"/>
              </a:endParaRPr>
            </a:p>
          </p:txBody>
        </p: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67668C64-FE6D-4F54-B629-03C8EFA0480C}"/>
                </a:ext>
              </a:extLst>
            </p:cNvPr>
            <p:cNvCxnSpPr/>
            <p:nvPr/>
          </p:nvCxnSpPr>
          <p:spPr bwMode="auto">
            <a:xfrm>
              <a:off x="2072465" y="2913318"/>
              <a:ext cx="1080000" cy="0"/>
            </a:xfrm>
            <a:prstGeom prst="straightConnector1">
              <a:avLst/>
            </a:prstGeom>
            <a:solidFill>
              <a:srgbClr val="FFFFFF"/>
            </a:solidFill>
            <a:ln w="25400" cap="flat" cmpd="sng" algn="ctr">
              <a:solidFill>
                <a:srgbClr val="000066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295B46A3-FE86-4CD7-A16D-E831CDA8353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3488" y="2366079"/>
              <a:ext cx="809517" cy="756000"/>
              <a:chOff x="519931" y="3199412"/>
              <a:chExt cx="978850" cy="914140"/>
            </a:xfrm>
          </p:grpSpPr>
          <p:sp>
            <p:nvSpPr>
              <p:cNvPr id="279" name="Isosceles Triangle 278">
                <a:extLst>
                  <a:ext uri="{FF2B5EF4-FFF2-40B4-BE49-F238E27FC236}">
                    <a16:creationId xmlns:a16="http://schemas.microsoft.com/office/drawing/2014/main" id="{47F90FA5-B19C-4B8C-9FCF-72B8EE4C4979}"/>
                  </a:ext>
                </a:extLst>
              </p:cNvPr>
              <p:cNvSpPr/>
              <p:nvPr/>
            </p:nvSpPr>
            <p:spPr bwMode="auto">
              <a:xfrm>
                <a:off x="577356" y="3463248"/>
                <a:ext cx="864000" cy="144000"/>
              </a:xfrm>
              <a:prstGeom prst="triangle">
                <a:avLst/>
              </a:prstGeom>
              <a:solidFill>
                <a:srgbClr val="BEBEBE"/>
              </a:solidFill>
              <a:ln w="25400" cap="flat" cmpd="sng" algn="ctr">
                <a:solidFill>
                  <a:srgbClr val="BEBEBE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pitchFamily="-64" charset="-128"/>
                  <a:cs typeface="Arial"/>
                </a:endParaRPr>
              </a:p>
            </p:txBody>
          </p:sp>
          <p:sp>
            <p:nvSpPr>
              <p:cNvPr id="280" name="Trapezoid 279">
                <a:extLst>
                  <a:ext uri="{FF2B5EF4-FFF2-40B4-BE49-F238E27FC236}">
                    <a16:creationId xmlns:a16="http://schemas.microsoft.com/office/drawing/2014/main" id="{D9CB256E-767E-4EC0-BB7B-56ADC0D13940}"/>
                  </a:ext>
                </a:extLst>
              </p:cNvPr>
              <p:cNvSpPr/>
              <p:nvPr/>
            </p:nvSpPr>
            <p:spPr bwMode="auto">
              <a:xfrm>
                <a:off x="587626" y="4059552"/>
                <a:ext cx="843460" cy="54000"/>
              </a:xfrm>
              <a:prstGeom prst="trapezoid">
                <a:avLst>
                  <a:gd name="adj" fmla="val 44969"/>
                </a:avLst>
              </a:prstGeom>
              <a:solidFill>
                <a:srgbClr val="BEBEBE"/>
              </a:solidFill>
              <a:ln w="25400" cap="flat" cmpd="sng" algn="ctr">
                <a:solidFill>
                  <a:srgbClr val="BEBEBE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pitchFamily="-64" charset="-128"/>
                  <a:cs typeface="Arial"/>
                </a:endParaRPr>
              </a:p>
            </p:txBody>
          </p:sp>
          <p:sp>
            <p:nvSpPr>
              <p:cNvPr id="281" name="TextBox 280">
                <a:extLst>
                  <a:ext uri="{FF2B5EF4-FFF2-40B4-BE49-F238E27FC236}">
                    <a16:creationId xmlns:a16="http://schemas.microsoft.com/office/drawing/2014/main" id="{FD67239F-48F1-4552-99E1-1D5C2043A5BA}"/>
                  </a:ext>
                </a:extLst>
              </p:cNvPr>
              <p:cNvSpPr txBox="1"/>
              <p:nvPr/>
            </p:nvSpPr>
            <p:spPr>
              <a:xfrm>
                <a:off x="519931" y="3199412"/>
                <a:ext cx="978850" cy="2605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</a:rPr>
                  <a:t>NCA/NCB</a:t>
                </a:r>
              </a:p>
            </p:txBody>
          </p:sp>
          <p:sp>
            <p:nvSpPr>
              <p:cNvPr id="282" name="Rounded Rectangle 19">
                <a:extLst>
                  <a:ext uri="{FF2B5EF4-FFF2-40B4-BE49-F238E27FC236}">
                    <a16:creationId xmlns:a16="http://schemas.microsoft.com/office/drawing/2014/main" id="{B77E1ABB-820B-479B-B383-556E97C9FF5B}"/>
                  </a:ext>
                </a:extLst>
              </p:cNvPr>
              <p:cNvSpPr/>
              <p:nvPr/>
            </p:nvSpPr>
            <p:spPr bwMode="auto">
              <a:xfrm>
                <a:off x="651649" y="3653400"/>
                <a:ext cx="126000" cy="360000"/>
              </a:xfrm>
              <a:prstGeom prst="roundRect">
                <a:avLst>
                  <a:gd name="adj" fmla="val 10584"/>
                </a:avLst>
              </a:prstGeom>
              <a:solidFill>
                <a:srgbClr val="BEBEBE"/>
              </a:solidFill>
              <a:ln w="25400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pitchFamily="-64" charset="-128"/>
                  <a:cs typeface="Arial"/>
                </a:endParaRPr>
              </a:p>
            </p:txBody>
          </p:sp>
          <p:sp>
            <p:nvSpPr>
              <p:cNvPr id="283" name="Rounded Rectangle 20">
                <a:extLst>
                  <a:ext uri="{FF2B5EF4-FFF2-40B4-BE49-F238E27FC236}">
                    <a16:creationId xmlns:a16="http://schemas.microsoft.com/office/drawing/2014/main" id="{4F4CDAAC-81CD-4285-9EB5-5417FDDF74E5}"/>
                  </a:ext>
                </a:extLst>
              </p:cNvPr>
              <p:cNvSpPr/>
              <p:nvPr/>
            </p:nvSpPr>
            <p:spPr bwMode="auto">
              <a:xfrm>
                <a:off x="847505" y="3653400"/>
                <a:ext cx="126000" cy="360000"/>
              </a:xfrm>
              <a:prstGeom prst="roundRect">
                <a:avLst>
                  <a:gd name="adj" fmla="val 10584"/>
                </a:avLst>
              </a:prstGeom>
              <a:solidFill>
                <a:srgbClr val="BEBEBE"/>
              </a:solidFill>
              <a:ln w="25400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pitchFamily="-64" charset="-128"/>
                  <a:cs typeface="Arial"/>
                </a:endParaRPr>
              </a:p>
            </p:txBody>
          </p:sp>
          <p:sp>
            <p:nvSpPr>
              <p:cNvPr id="284" name="Rounded Rectangle 21">
                <a:extLst>
                  <a:ext uri="{FF2B5EF4-FFF2-40B4-BE49-F238E27FC236}">
                    <a16:creationId xmlns:a16="http://schemas.microsoft.com/office/drawing/2014/main" id="{27356E47-F430-4D43-944B-6A7896537204}"/>
                  </a:ext>
                </a:extLst>
              </p:cNvPr>
              <p:cNvSpPr/>
              <p:nvPr/>
            </p:nvSpPr>
            <p:spPr bwMode="auto">
              <a:xfrm>
                <a:off x="1043361" y="3653400"/>
                <a:ext cx="126000" cy="360000"/>
              </a:xfrm>
              <a:prstGeom prst="roundRect">
                <a:avLst>
                  <a:gd name="adj" fmla="val 10584"/>
                </a:avLst>
              </a:prstGeom>
              <a:solidFill>
                <a:srgbClr val="BEBEBE"/>
              </a:solidFill>
              <a:ln w="25400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pitchFamily="-64" charset="-128"/>
                  <a:cs typeface="Arial"/>
                </a:endParaRPr>
              </a:p>
            </p:txBody>
          </p:sp>
          <p:sp>
            <p:nvSpPr>
              <p:cNvPr id="285" name="Rounded Rectangle 22">
                <a:extLst>
                  <a:ext uri="{FF2B5EF4-FFF2-40B4-BE49-F238E27FC236}">
                    <a16:creationId xmlns:a16="http://schemas.microsoft.com/office/drawing/2014/main" id="{E6951817-ACF5-447F-989A-D34C812DF59B}"/>
                  </a:ext>
                </a:extLst>
              </p:cNvPr>
              <p:cNvSpPr/>
              <p:nvPr/>
            </p:nvSpPr>
            <p:spPr bwMode="auto">
              <a:xfrm>
                <a:off x="1239218" y="3653400"/>
                <a:ext cx="126000" cy="360000"/>
              </a:xfrm>
              <a:prstGeom prst="roundRect">
                <a:avLst>
                  <a:gd name="adj" fmla="val 10584"/>
                </a:avLst>
              </a:prstGeom>
              <a:solidFill>
                <a:srgbClr val="BEBEBE"/>
              </a:solidFill>
              <a:ln w="25400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pitchFamily="-64" charset="-128"/>
                  <a:cs typeface="Arial"/>
                </a:endParaRPr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8C505498-2080-4348-AD05-6F9ACFF1E344}"/>
                </a:ext>
              </a:extLst>
            </p:cNvPr>
            <p:cNvGrpSpPr/>
            <p:nvPr/>
          </p:nvGrpSpPr>
          <p:grpSpPr>
            <a:xfrm>
              <a:off x="1330382" y="2815695"/>
              <a:ext cx="234000" cy="359554"/>
              <a:chOff x="1670212" y="1344328"/>
              <a:chExt cx="234000" cy="359554"/>
            </a:xfrm>
          </p:grpSpPr>
          <p:sp>
            <p:nvSpPr>
              <p:cNvPr id="275" name="Rounded Rectangle 24">
                <a:extLst>
                  <a:ext uri="{FF2B5EF4-FFF2-40B4-BE49-F238E27FC236}">
                    <a16:creationId xmlns:a16="http://schemas.microsoft.com/office/drawing/2014/main" id="{AF020B4B-5C25-4430-8C0B-18C412BBFD7A}"/>
                  </a:ext>
                </a:extLst>
              </p:cNvPr>
              <p:cNvSpPr/>
              <p:nvPr/>
            </p:nvSpPr>
            <p:spPr bwMode="auto">
              <a:xfrm>
                <a:off x="1670212" y="1469882"/>
                <a:ext cx="234000" cy="234000"/>
              </a:xfrm>
              <a:prstGeom prst="roundRect">
                <a:avLst>
                  <a:gd name="adj" fmla="val 11894"/>
                </a:avLst>
              </a:prstGeom>
              <a:solidFill>
                <a:srgbClr val="000066"/>
              </a:solidFill>
              <a:ln w="15875" cap="flat" cmpd="sng" algn="ctr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pitchFamily="-64" charset="-128"/>
                  <a:cs typeface="Arial"/>
                </a:endParaRPr>
              </a:p>
            </p:txBody>
          </p:sp>
          <p:sp>
            <p:nvSpPr>
              <p:cNvPr id="276" name="Oval 275">
                <a:extLst>
                  <a:ext uri="{FF2B5EF4-FFF2-40B4-BE49-F238E27FC236}">
                    <a16:creationId xmlns:a16="http://schemas.microsoft.com/office/drawing/2014/main" id="{C1721AC6-D82D-42F3-BB10-655A94336686}"/>
                  </a:ext>
                </a:extLst>
              </p:cNvPr>
              <p:cNvSpPr/>
              <p:nvPr/>
            </p:nvSpPr>
            <p:spPr bwMode="auto">
              <a:xfrm>
                <a:off x="1724212" y="1344328"/>
                <a:ext cx="126000" cy="126000"/>
              </a:xfrm>
              <a:prstGeom prst="ellipse">
                <a:avLst/>
              </a:prstGeom>
              <a:solidFill>
                <a:srgbClr val="000066"/>
              </a:solidFill>
              <a:ln w="15875" cap="flat" cmpd="sng" algn="ctr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pitchFamily="-64" charset="-128"/>
                  <a:cs typeface="Arial"/>
                </a:endParaRPr>
              </a:p>
            </p:txBody>
          </p:sp>
          <p:cxnSp>
            <p:nvCxnSpPr>
              <p:cNvPr id="277" name="Straight Connector 276">
                <a:extLst>
                  <a:ext uri="{FF2B5EF4-FFF2-40B4-BE49-F238E27FC236}">
                    <a16:creationId xmlns:a16="http://schemas.microsoft.com/office/drawing/2014/main" id="{5D6044A4-EDC5-4BDD-B4F0-647B5E66D4CF}"/>
                  </a:ext>
                </a:extLst>
              </p:cNvPr>
              <p:cNvCxnSpPr/>
              <p:nvPr/>
            </p:nvCxnSpPr>
            <p:spPr bwMode="auto">
              <a:xfrm>
                <a:off x="1729345" y="1536534"/>
                <a:ext cx="0" cy="162000"/>
              </a:xfrm>
              <a:prstGeom prst="line">
                <a:avLst/>
              </a:prstGeom>
              <a:solidFill>
                <a:srgbClr val="003399"/>
              </a:solidFill>
              <a:ln w="1587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id="{72D070D5-66BD-441F-9FE1-0FFF494416AF}"/>
                  </a:ext>
                </a:extLst>
              </p:cNvPr>
              <p:cNvCxnSpPr/>
              <p:nvPr/>
            </p:nvCxnSpPr>
            <p:spPr bwMode="auto">
              <a:xfrm>
                <a:off x="1845079" y="1536534"/>
                <a:ext cx="0" cy="162000"/>
              </a:xfrm>
              <a:prstGeom prst="line">
                <a:avLst/>
              </a:prstGeom>
              <a:solidFill>
                <a:srgbClr val="003399"/>
              </a:solidFill>
              <a:ln w="1587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BC210E77-462E-4443-8306-5DCDDD9533F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50979" y="3647683"/>
              <a:ext cx="714534" cy="756000"/>
              <a:chOff x="577356" y="3199412"/>
              <a:chExt cx="864000" cy="914140"/>
            </a:xfrm>
          </p:grpSpPr>
          <p:sp>
            <p:nvSpPr>
              <p:cNvPr id="268" name="Isosceles Triangle 267">
                <a:extLst>
                  <a:ext uri="{FF2B5EF4-FFF2-40B4-BE49-F238E27FC236}">
                    <a16:creationId xmlns:a16="http://schemas.microsoft.com/office/drawing/2014/main" id="{B987F5CE-C081-4CB7-8F04-E4D4F876B354}"/>
                  </a:ext>
                </a:extLst>
              </p:cNvPr>
              <p:cNvSpPr/>
              <p:nvPr/>
            </p:nvSpPr>
            <p:spPr bwMode="auto">
              <a:xfrm>
                <a:off x="577356" y="3463248"/>
                <a:ext cx="864000" cy="144000"/>
              </a:xfrm>
              <a:prstGeom prst="triangle">
                <a:avLst/>
              </a:prstGeom>
              <a:solidFill>
                <a:srgbClr val="BEBEBE"/>
              </a:solidFill>
              <a:ln w="25400" cap="flat" cmpd="sng" algn="ctr">
                <a:solidFill>
                  <a:srgbClr val="BEBEBE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pitchFamily="-64" charset="-128"/>
                  <a:cs typeface="Arial"/>
                </a:endParaRPr>
              </a:p>
            </p:txBody>
          </p:sp>
          <p:sp>
            <p:nvSpPr>
              <p:cNvPr id="269" name="Trapezoid 268">
                <a:extLst>
                  <a:ext uri="{FF2B5EF4-FFF2-40B4-BE49-F238E27FC236}">
                    <a16:creationId xmlns:a16="http://schemas.microsoft.com/office/drawing/2014/main" id="{DA33CCAD-F403-4F36-9D50-0439FEEA13F8}"/>
                  </a:ext>
                </a:extLst>
              </p:cNvPr>
              <p:cNvSpPr/>
              <p:nvPr/>
            </p:nvSpPr>
            <p:spPr bwMode="auto">
              <a:xfrm>
                <a:off x="587626" y="4059552"/>
                <a:ext cx="843460" cy="54000"/>
              </a:xfrm>
              <a:prstGeom prst="trapezoid">
                <a:avLst>
                  <a:gd name="adj" fmla="val 44969"/>
                </a:avLst>
              </a:prstGeom>
              <a:solidFill>
                <a:srgbClr val="BEBEBE"/>
              </a:solidFill>
              <a:ln w="25400" cap="flat" cmpd="sng" algn="ctr">
                <a:solidFill>
                  <a:srgbClr val="BEBEBE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pitchFamily="-64" charset="-128"/>
                  <a:cs typeface="Arial"/>
                </a:endParaRPr>
              </a:p>
            </p:txBody>
          </p:sp>
          <p:sp>
            <p:nvSpPr>
              <p:cNvPr id="270" name="TextBox 269">
                <a:extLst>
                  <a:ext uri="{FF2B5EF4-FFF2-40B4-BE49-F238E27FC236}">
                    <a16:creationId xmlns:a16="http://schemas.microsoft.com/office/drawing/2014/main" id="{6907639B-E292-43AE-9A3F-99638F83CDD5}"/>
                  </a:ext>
                </a:extLst>
              </p:cNvPr>
              <p:cNvSpPr txBox="1"/>
              <p:nvPr/>
            </p:nvSpPr>
            <p:spPr>
              <a:xfrm>
                <a:off x="612972" y="3199412"/>
                <a:ext cx="792773" cy="2605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85858"/>
                    </a:solidFill>
                    <a:effectLst/>
                    <a:uLnTx/>
                    <a:uFillTx/>
                    <a:latin typeface="Calibri" panose="020F0502020204030204" pitchFamily="34" charset="0"/>
                  </a:rPr>
                  <a:t>e.g. MFI</a:t>
                </a:r>
              </a:p>
            </p:txBody>
          </p:sp>
          <p:sp>
            <p:nvSpPr>
              <p:cNvPr id="271" name="Rounded Rectangle 32">
                <a:extLst>
                  <a:ext uri="{FF2B5EF4-FFF2-40B4-BE49-F238E27FC236}">
                    <a16:creationId xmlns:a16="http://schemas.microsoft.com/office/drawing/2014/main" id="{81598080-EAC6-4D9A-A45E-B018894A5D7F}"/>
                  </a:ext>
                </a:extLst>
              </p:cNvPr>
              <p:cNvSpPr/>
              <p:nvPr/>
            </p:nvSpPr>
            <p:spPr bwMode="auto">
              <a:xfrm>
                <a:off x="651649" y="3653400"/>
                <a:ext cx="126000" cy="360000"/>
              </a:xfrm>
              <a:prstGeom prst="roundRect">
                <a:avLst>
                  <a:gd name="adj" fmla="val 10584"/>
                </a:avLst>
              </a:prstGeom>
              <a:solidFill>
                <a:srgbClr val="BEBEBE"/>
              </a:solidFill>
              <a:ln w="25400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pitchFamily="-64" charset="-128"/>
                  <a:cs typeface="Arial"/>
                </a:endParaRPr>
              </a:p>
            </p:txBody>
          </p:sp>
          <p:sp>
            <p:nvSpPr>
              <p:cNvPr id="272" name="Rounded Rectangle 33">
                <a:extLst>
                  <a:ext uri="{FF2B5EF4-FFF2-40B4-BE49-F238E27FC236}">
                    <a16:creationId xmlns:a16="http://schemas.microsoft.com/office/drawing/2014/main" id="{A99911C7-26B4-4E76-903B-4561DA6E7F3B}"/>
                  </a:ext>
                </a:extLst>
              </p:cNvPr>
              <p:cNvSpPr/>
              <p:nvPr/>
            </p:nvSpPr>
            <p:spPr bwMode="auto">
              <a:xfrm>
                <a:off x="847505" y="3653400"/>
                <a:ext cx="126000" cy="360000"/>
              </a:xfrm>
              <a:prstGeom prst="roundRect">
                <a:avLst>
                  <a:gd name="adj" fmla="val 10584"/>
                </a:avLst>
              </a:prstGeom>
              <a:solidFill>
                <a:srgbClr val="BEBEBE"/>
              </a:solidFill>
              <a:ln w="25400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pitchFamily="-64" charset="-128"/>
                  <a:cs typeface="Arial"/>
                </a:endParaRPr>
              </a:p>
            </p:txBody>
          </p:sp>
          <p:sp>
            <p:nvSpPr>
              <p:cNvPr id="273" name="Rounded Rectangle 34">
                <a:extLst>
                  <a:ext uri="{FF2B5EF4-FFF2-40B4-BE49-F238E27FC236}">
                    <a16:creationId xmlns:a16="http://schemas.microsoft.com/office/drawing/2014/main" id="{56D7558D-D148-4A95-9726-1B6474355052}"/>
                  </a:ext>
                </a:extLst>
              </p:cNvPr>
              <p:cNvSpPr/>
              <p:nvPr/>
            </p:nvSpPr>
            <p:spPr bwMode="auto">
              <a:xfrm>
                <a:off x="1043361" y="3653400"/>
                <a:ext cx="126000" cy="360000"/>
              </a:xfrm>
              <a:prstGeom prst="roundRect">
                <a:avLst>
                  <a:gd name="adj" fmla="val 10584"/>
                </a:avLst>
              </a:prstGeom>
              <a:solidFill>
                <a:srgbClr val="BEBEBE"/>
              </a:solidFill>
              <a:ln w="25400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pitchFamily="-64" charset="-128"/>
                  <a:cs typeface="Arial"/>
                </a:endParaRPr>
              </a:p>
            </p:txBody>
          </p:sp>
          <p:sp>
            <p:nvSpPr>
              <p:cNvPr id="274" name="Rounded Rectangle 35">
                <a:extLst>
                  <a:ext uri="{FF2B5EF4-FFF2-40B4-BE49-F238E27FC236}">
                    <a16:creationId xmlns:a16="http://schemas.microsoft.com/office/drawing/2014/main" id="{2A8AF9FC-C4EF-4B7F-A77A-DE27B4FDAB6C}"/>
                  </a:ext>
                </a:extLst>
              </p:cNvPr>
              <p:cNvSpPr/>
              <p:nvPr/>
            </p:nvSpPr>
            <p:spPr bwMode="auto">
              <a:xfrm>
                <a:off x="1239218" y="3653400"/>
                <a:ext cx="126000" cy="360000"/>
              </a:xfrm>
              <a:prstGeom prst="roundRect">
                <a:avLst>
                  <a:gd name="adj" fmla="val 10584"/>
                </a:avLst>
              </a:prstGeom>
              <a:solidFill>
                <a:srgbClr val="BEBEBE"/>
              </a:solidFill>
              <a:ln w="25400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pitchFamily="-64" charset="-128"/>
                  <a:cs typeface="Arial"/>
                </a:endParaRPr>
              </a:p>
            </p:txBody>
          </p: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FF28C930-8D13-479E-ADB8-BB0066894650}"/>
                </a:ext>
              </a:extLst>
            </p:cNvPr>
            <p:cNvGrpSpPr/>
            <p:nvPr/>
          </p:nvGrpSpPr>
          <p:grpSpPr>
            <a:xfrm>
              <a:off x="1330382" y="4091214"/>
              <a:ext cx="234000" cy="359554"/>
              <a:chOff x="1670212" y="1344328"/>
              <a:chExt cx="234000" cy="359554"/>
            </a:xfrm>
          </p:grpSpPr>
          <p:sp>
            <p:nvSpPr>
              <p:cNvPr id="264" name="Rounded Rectangle 37">
                <a:extLst>
                  <a:ext uri="{FF2B5EF4-FFF2-40B4-BE49-F238E27FC236}">
                    <a16:creationId xmlns:a16="http://schemas.microsoft.com/office/drawing/2014/main" id="{199F6291-007A-49FE-BC6E-CA1F4B1A3F83}"/>
                  </a:ext>
                </a:extLst>
              </p:cNvPr>
              <p:cNvSpPr/>
              <p:nvPr/>
            </p:nvSpPr>
            <p:spPr bwMode="auto">
              <a:xfrm>
                <a:off x="1670212" y="1469882"/>
                <a:ext cx="234000" cy="234000"/>
              </a:xfrm>
              <a:prstGeom prst="roundRect">
                <a:avLst>
                  <a:gd name="adj" fmla="val 11894"/>
                </a:avLst>
              </a:prstGeom>
              <a:solidFill>
                <a:srgbClr val="000066"/>
              </a:solidFill>
              <a:ln w="15875" cap="flat" cmpd="sng" algn="ctr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pitchFamily="-64" charset="-128"/>
                  <a:cs typeface="Arial"/>
                </a:endParaRPr>
              </a:p>
            </p:txBody>
          </p:sp>
          <p:sp>
            <p:nvSpPr>
              <p:cNvPr id="265" name="Oval 264">
                <a:extLst>
                  <a:ext uri="{FF2B5EF4-FFF2-40B4-BE49-F238E27FC236}">
                    <a16:creationId xmlns:a16="http://schemas.microsoft.com/office/drawing/2014/main" id="{9BE315A7-693F-425A-BB43-906FA642FB5B}"/>
                  </a:ext>
                </a:extLst>
              </p:cNvPr>
              <p:cNvSpPr/>
              <p:nvPr/>
            </p:nvSpPr>
            <p:spPr bwMode="auto">
              <a:xfrm>
                <a:off x="1724212" y="1344328"/>
                <a:ext cx="126000" cy="126000"/>
              </a:xfrm>
              <a:prstGeom prst="ellipse">
                <a:avLst/>
              </a:prstGeom>
              <a:solidFill>
                <a:srgbClr val="000066"/>
              </a:solidFill>
              <a:ln w="15875" cap="flat" cmpd="sng" algn="ctr">
                <a:solidFill>
                  <a:srgbClr val="FFFFFF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pitchFamily="-64" charset="-128"/>
                  <a:cs typeface="Arial"/>
                </a:endParaRPr>
              </a:p>
            </p:txBody>
          </p:sp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id="{DEEF5ACD-C535-4567-A28A-4DA82B600E3E}"/>
                  </a:ext>
                </a:extLst>
              </p:cNvPr>
              <p:cNvCxnSpPr/>
              <p:nvPr/>
            </p:nvCxnSpPr>
            <p:spPr bwMode="auto">
              <a:xfrm>
                <a:off x="1729345" y="1536534"/>
                <a:ext cx="0" cy="162000"/>
              </a:xfrm>
              <a:prstGeom prst="line">
                <a:avLst/>
              </a:prstGeom>
              <a:solidFill>
                <a:srgbClr val="003399"/>
              </a:solidFill>
              <a:ln w="1587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48889A59-9FCA-4C25-9389-BC29EDF4C389}"/>
                  </a:ext>
                </a:extLst>
              </p:cNvPr>
              <p:cNvCxnSpPr/>
              <p:nvPr/>
            </p:nvCxnSpPr>
            <p:spPr bwMode="auto">
              <a:xfrm>
                <a:off x="1845079" y="1536534"/>
                <a:ext cx="0" cy="162000"/>
              </a:xfrm>
              <a:prstGeom prst="line">
                <a:avLst/>
              </a:prstGeom>
              <a:solidFill>
                <a:srgbClr val="003399"/>
              </a:solidFill>
              <a:ln w="1587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2D8E948B-EC34-4320-AF76-9A428E4E63E2}"/>
                </a:ext>
              </a:extLst>
            </p:cNvPr>
            <p:cNvCxnSpPr/>
            <p:nvPr/>
          </p:nvCxnSpPr>
          <p:spPr bwMode="auto">
            <a:xfrm flipH="1">
              <a:off x="2072465" y="3098402"/>
              <a:ext cx="1080000" cy="0"/>
            </a:xfrm>
            <a:prstGeom prst="straightConnector1">
              <a:avLst/>
            </a:prstGeom>
            <a:solidFill>
              <a:srgbClr val="FFFFFF"/>
            </a:solidFill>
            <a:ln w="25400" cap="flat" cmpd="sng" algn="ctr">
              <a:solidFill>
                <a:srgbClr val="000066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DDC17102-D018-42B8-A4BC-056F5F22E94C}"/>
                </a:ext>
              </a:extLst>
            </p:cNvPr>
            <p:cNvSpPr txBox="1"/>
            <p:nvPr/>
          </p:nvSpPr>
          <p:spPr>
            <a:xfrm>
              <a:off x="2473805" y="2692279"/>
              <a:ext cx="27732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Data</a:t>
              </a: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D4111501-A72E-4379-B95D-398FD0541ACB}"/>
                </a:ext>
              </a:extLst>
            </p:cNvPr>
            <p:cNvSpPr txBox="1"/>
            <p:nvPr/>
          </p:nvSpPr>
          <p:spPr>
            <a:xfrm>
              <a:off x="2318314" y="3173117"/>
              <a:ext cx="588303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Feedback</a:t>
              </a: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3D994415-D9A8-47A2-A93A-5F99F4EEC046}"/>
                </a:ext>
              </a:extLst>
            </p:cNvPr>
            <p:cNvSpPr txBox="1"/>
            <p:nvPr/>
          </p:nvSpPr>
          <p:spPr>
            <a:xfrm>
              <a:off x="3510168" y="2829648"/>
              <a:ext cx="151163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5C"/>
                  </a:solidFill>
                  <a:effectLst/>
                  <a:uLnTx/>
                  <a:uFillTx/>
                  <a:latin typeface="Calibri" panose="020F0502020204030204" pitchFamily="34" charset="0"/>
                  <a:sym typeface="Wingdings"/>
                </a:rPr>
                <a:t></a:t>
              </a: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5C"/>
                  </a:solidFill>
                  <a:effectLst/>
                  <a:uLnTx/>
                  <a:uFillTx/>
                  <a:latin typeface="Calibri" panose="020F0502020204030204" pitchFamily="34" charset="0"/>
                  <a:sym typeface="Wingdings"/>
                </a:rPr>
                <a:t> </a:t>
              </a: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5C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Data collection</a:t>
              </a:r>
            </a:p>
          </p:txBody>
        </p:sp>
        <p:sp>
          <p:nvSpPr>
            <p:cNvPr id="207" name="Flowchart: Magnetic Disk 206">
              <a:extLst>
                <a:ext uri="{FF2B5EF4-FFF2-40B4-BE49-F238E27FC236}">
                  <a16:creationId xmlns:a16="http://schemas.microsoft.com/office/drawing/2014/main" id="{B0D5DFB1-1132-4CB1-99A6-FAA99E2E2D7A}"/>
                </a:ext>
              </a:extLst>
            </p:cNvPr>
            <p:cNvSpPr/>
            <p:nvPr/>
          </p:nvSpPr>
          <p:spPr bwMode="auto">
            <a:xfrm>
              <a:off x="7281898" y="3294685"/>
              <a:ext cx="792000" cy="576000"/>
            </a:xfrm>
            <a:prstGeom prst="flowChartMagneticDisk">
              <a:avLst/>
            </a:prstGeom>
            <a:solidFill>
              <a:srgbClr val="4078B8">
                <a:lumMod val="20000"/>
                <a:lumOff val="80000"/>
              </a:srgbClr>
            </a:solidFill>
            <a:ln w="19050" cap="flat" cmpd="sng" algn="ctr">
              <a:solidFill>
                <a:srgbClr val="4078B8">
                  <a:lumMod val="40000"/>
                  <a:lumOff val="6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-64" charset="-128"/>
                <a:cs typeface="Arial"/>
              </a:endParaRP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0E7994B0-CEE9-4675-B415-C2F291BE7FE1}"/>
                </a:ext>
              </a:extLst>
            </p:cNvPr>
            <p:cNvSpPr txBox="1"/>
            <p:nvPr/>
          </p:nvSpPr>
          <p:spPr>
            <a:xfrm>
              <a:off x="7104007" y="2900179"/>
              <a:ext cx="42960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Analytical systems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90974F61-7950-43E4-8CF3-FC8B4AC68E5D}"/>
                </a:ext>
              </a:extLst>
            </p:cNvPr>
            <p:cNvSpPr txBox="1"/>
            <p:nvPr/>
          </p:nvSpPr>
          <p:spPr>
            <a:xfrm>
              <a:off x="6351490" y="3219125"/>
              <a:ext cx="27732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Data</a:t>
              </a:r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0D4170FA-941E-4255-BBDE-C1190E6870A3}"/>
                </a:ext>
              </a:extLst>
            </p:cNvPr>
            <p:cNvSpPr txBox="1"/>
            <p:nvPr/>
          </p:nvSpPr>
          <p:spPr>
            <a:xfrm>
              <a:off x="3510168" y="3132193"/>
              <a:ext cx="1492140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5C"/>
                  </a:solidFill>
                  <a:effectLst/>
                  <a:uLnTx/>
                  <a:uFillTx/>
                  <a:latin typeface="Calibri" panose="020F0502020204030204" pitchFamily="34" charset="0"/>
                  <a:sym typeface="Wingdings"/>
                </a:rPr>
                <a:t></a:t>
              </a: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5C"/>
                  </a:solidFill>
                  <a:effectLst/>
                  <a:uLnTx/>
                  <a:uFillTx/>
                  <a:latin typeface="Calibri" panose="020F0502020204030204" pitchFamily="34" charset="0"/>
                  <a:sym typeface="Wingdings"/>
                </a:rPr>
                <a:t> </a:t>
              </a: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5C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Data validation</a:t>
              </a: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B418F281-1AD2-403C-AABB-1C2B0F8699B6}"/>
                </a:ext>
              </a:extLst>
            </p:cNvPr>
            <p:cNvSpPr txBox="1"/>
            <p:nvPr/>
          </p:nvSpPr>
          <p:spPr>
            <a:xfrm>
              <a:off x="3510168" y="3434738"/>
              <a:ext cx="131446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5C"/>
                  </a:solidFill>
                  <a:effectLst/>
                  <a:uLnTx/>
                  <a:uFillTx/>
                  <a:latin typeface="Calibri" panose="020F0502020204030204" pitchFamily="34" charset="0"/>
                  <a:sym typeface="Wingdings"/>
                </a:rPr>
                <a:t></a:t>
              </a: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5C"/>
                  </a:solidFill>
                  <a:effectLst/>
                  <a:uLnTx/>
                  <a:uFillTx/>
                  <a:latin typeface="Calibri" panose="020F0502020204030204" pitchFamily="34" charset="0"/>
                  <a:sym typeface="Wingdings"/>
                </a:rPr>
                <a:t> </a:t>
              </a: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5C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Data storage</a:t>
              </a:r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607D0097-CB08-43A7-9E63-E8589E62BAB9}"/>
                </a:ext>
              </a:extLst>
            </p:cNvPr>
            <p:cNvSpPr txBox="1"/>
            <p:nvPr/>
          </p:nvSpPr>
          <p:spPr>
            <a:xfrm>
              <a:off x="3510168" y="3737284"/>
              <a:ext cx="135428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5C"/>
                  </a:solidFill>
                  <a:effectLst/>
                  <a:uLnTx/>
                  <a:uFillTx/>
                  <a:latin typeface="Calibri" panose="020F0502020204030204" pitchFamily="34" charset="0"/>
                  <a:sym typeface="Wingdings"/>
                </a:rPr>
                <a:t></a:t>
              </a: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5C"/>
                  </a:solidFill>
                  <a:effectLst/>
                  <a:uLnTx/>
                  <a:uFillTx/>
                  <a:latin typeface="Calibri" panose="020F0502020204030204" pitchFamily="34" charset="0"/>
                  <a:sym typeface="Wingdings"/>
                </a:rPr>
                <a:t> </a:t>
              </a: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5C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Data transfer</a:t>
              </a:r>
            </a:p>
          </p:txBody>
        </p: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224CE939-DB48-410B-84CC-6C298D2938F8}"/>
                </a:ext>
              </a:extLst>
            </p:cNvPr>
            <p:cNvGrpSpPr/>
            <p:nvPr/>
          </p:nvGrpSpPr>
          <p:grpSpPr>
            <a:xfrm>
              <a:off x="1538956" y="4101568"/>
              <a:ext cx="349200" cy="349200"/>
              <a:chOff x="1241635" y="6233164"/>
              <a:chExt cx="349200" cy="349200"/>
            </a:xfrm>
          </p:grpSpPr>
          <p:sp>
            <p:nvSpPr>
              <p:cNvPr id="262" name="Oval 261">
                <a:extLst>
                  <a:ext uri="{FF2B5EF4-FFF2-40B4-BE49-F238E27FC236}">
                    <a16:creationId xmlns:a16="http://schemas.microsoft.com/office/drawing/2014/main" id="{3DF38ADD-A9DC-430D-B8AF-2F0983970529}"/>
                  </a:ext>
                </a:extLst>
              </p:cNvPr>
              <p:cNvSpPr/>
              <p:nvPr/>
            </p:nvSpPr>
            <p:spPr bwMode="auto">
              <a:xfrm>
                <a:off x="1241635" y="6233164"/>
                <a:ext cx="349200" cy="3492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pitchFamily="-64" charset="-128"/>
                </a:endParaRPr>
              </a:p>
            </p:txBody>
          </p:sp>
          <p:sp>
            <p:nvSpPr>
              <p:cNvPr id="263" name="Freeform 792">
                <a:extLst>
                  <a:ext uri="{FF2B5EF4-FFF2-40B4-BE49-F238E27FC236}">
                    <a16:creationId xmlns:a16="http://schemas.microsoft.com/office/drawing/2014/main" id="{B8598146-435C-4BBF-BC59-094F0238245A}"/>
                  </a:ext>
                </a:extLst>
              </p:cNvPr>
              <p:cNvSpPr>
                <a:spLocks noChangeAspect="1" noEditPoints="1"/>
              </p:cNvSpPr>
              <p:nvPr/>
            </p:nvSpPr>
            <p:spPr bwMode="gray">
              <a:xfrm>
                <a:off x="1254235" y="6245764"/>
                <a:ext cx="324000" cy="324000"/>
              </a:xfrm>
              <a:custGeom>
                <a:avLst/>
                <a:gdLst>
                  <a:gd name="T0" fmla="*/ 256 w 512"/>
                  <a:gd name="T1" fmla="*/ 0 h 512"/>
                  <a:gd name="T2" fmla="*/ 0 w 512"/>
                  <a:gd name="T3" fmla="*/ 256 h 512"/>
                  <a:gd name="T4" fmla="*/ 256 w 512"/>
                  <a:gd name="T5" fmla="*/ 512 h 512"/>
                  <a:gd name="T6" fmla="*/ 512 w 512"/>
                  <a:gd name="T7" fmla="*/ 256 h 512"/>
                  <a:gd name="T8" fmla="*/ 256 w 512"/>
                  <a:gd name="T9" fmla="*/ 0 h 512"/>
                  <a:gd name="T10" fmla="*/ 163 w 512"/>
                  <a:gd name="T11" fmla="*/ 184 h 512"/>
                  <a:gd name="T12" fmla="*/ 248 w 512"/>
                  <a:gd name="T13" fmla="*/ 99 h 512"/>
                  <a:gd name="T14" fmla="*/ 252 w 512"/>
                  <a:gd name="T15" fmla="*/ 96 h 512"/>
                  <a:gd name="T16" fmla="*/ 260 w 512"/>
                  <a:gd name="T17" fmla="*/ 96 h 512"/>
                  <a:gd name="T18" fmla="*/ 263 w 512"/>
                  <a:gd name="T19" fmla="*/ 99 h 512"/>
                  <a:gd name="T20" fmla="*/ 349 w 512"/>
                  <a:gd name="T21" fmla="*/ 184 h 512"/>
                  <a:gd name="T22" fmla="*/ 349 w 512"/>
                  <a:gd name="T23" fmla="*/ 199 h 512"/>
                  <a:gd name="T24" fmla="*/ 341 w 512"/>
                  <a:gd name="T25" fmla="*/ 202 h 512"/>
                  <a:gd name="T26" fmla="*/ 333 w 512"/>
                  <a:gd name="T27" fmla="*/ 199 h 512"/>
                  <a:gd name="T28" fmla="*/ 266 w 512"/>
                  <a:gd name="T29" fmla="*/ 132 h 512"/>
                  <a:gd name="T30" fmla="*/ 266 w 512"/>
                  <a:gd name="T31" fmla="*/ 362 h 512"/>
                  <a:gd name="T32" fmla="*/ 256 w 512"/>
                  <a:gd name="T33" fmla="*/ 373 h 512"/>
                  <a:gd name="T34" fmla="*/ 245 w 512"/>
                  <a:gd name="T35" fmla="*/ 362 h 512"/>
                  <a:gd name="T36" fmla="*/ 245 w 512"/>
                  <a:gd name="T37" fmla="*/ 132 h 512"/>
                  <a:gd name="T38" fmla="*/ 178 w 512"/>
                  <a:gd name="T39" fmla="*/ 199 h 512"/>
                  <a:gd name="T40" fmla="*/ 170 w 512"/>
                  <a:gd name="T41" fmla="*/ 202 h 512"/>
                  <a:gd name="T42" fmla="*/ 163 w 512"/>
                  <a:gd name="T43" fmla="*/ 199 h 512"/>
                  <a:gd name="T44" fmla="*/ 163 w 512"/>
                  <a:gd name="T45" fmla="*/ 184 h 512"/>
                  <a:gd name="T46" fmla="*/ 373 w 512"/>
                  <a:gd name="T47" fmla="*/ 405 h 512"/>
                  <a:gd name="T48" fmla="*/ 362 w 512"/>
                  <a:gd name="T49" fmla="*/ 416 h 512"/>
                  <a:gd name="T50" fmla="*/ 149 w 512"/>
                  <a:gd name="T51" fmla="*/ 416 h 512"/>
                  <a:gd name="T52" fmla="*/ 138 w 512"/>
                  <a:gd name="T53" fmla="*/ 405 h 512"/>
                  <a:gd name="T54" fmla="*/ 138 w 512"/>
                  <a:gd name="T55" fmla="*/ 362 h 512"/>
                  <a:gd name="T56" fmla="*/ 149 w 512"/>
                  <a:gd name="T57" fmla="*/ 352 h 512"/>
                  <a:gd name="T58" fmla="*/ 160 w 512"/>
                  <a:gd name="T59" fmla="*/ 362 h 512"/>
                  <a:gd name="T60" fmla="*/ 160 w 512"/>
                  <a:gd name="T61" fmla="*/ 394 h 512"/>
                  <a:gd name="T62" fmla="*/ 352 w 512"/>
                  <a:gd name="T63" fmla="*/ 394 h 512"/>
                  <a:gd name="T64" fmla="*/ 352 w 512"/>
                  <a:gd name="T65" fmla="*/ 362 h 512"/>
                  <a:gd name="T66" fmla="*/ 362 w 512"/>
                  <a:gd name="T67" fmla="*/ 352 h 512"/>
                  <a:gd name="T68" fmla="*/ 373 w 512"/>
                  <a:gd name="T69" fmla="*/ 362 h 512"/>
                  <a:gd name="T70" fmla="*/ 373 w 512"/>
                  <a:gd name="T71" fmla="*/ 405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12" h="512">
                    <a:moveTo>
                      <a:pt x="256" y="0"/>
                    </a:moveTo>
                    <a:cubicBezTo>
                      <a:pt x="114" y="0"/>
                      <a:pt x="0" y="114"/>
                      <a:pt x="0" y="256"/>
                    </a:cubicBezTo>
                    <a:cubicBezTo>
                      <a:pt x="0" y="397"/>
                      <a:pt x="114" y="512"/>
                      <a:pt x="256" y="512"/>
                    </a:cubicBezTo>
                    <a:cubicBezTo>
                      <a:pt x="397" y="512"/>
                      <a:pt x="512" y="397"/>
                      <a:pt x="512" y="256"/>
                    </a:cubicBezTo>
                    <a:cubicBezTo>
                      <a:pt x="512" y="114"/>
                      <a:pt x="397" y="0"/>
                      <a:pt x="256" y="0"/>
                    </a:cubicBezTo>
                    <a:close/>
                    <a:moveTo>
                      <a:pt x="163" y="184"/>
                    </a:moveTo>
                    <a:cubicBezTo>
                      <a:pt x="248" y="99"/>
                      <a:pt x="248" y="99"/>
                      <a:pt x="248" y="99"/>
                    </a:cubicBezTo>
                    <a:cubicBezTo>
                      <a:pt x="249" y="98"/>
                      <a:pt x="250" y="97"/>
                      <a:pt x="252" y="96"/>
                    </a:cubicBezTo>
                    <a:cubicBezTo>
                      <a:pt x="254" y="95"/>
                      <a:pt x="257" y="95"/>
                      <a:pt x="260" y="96"/>
                    </a:cubicBezTo>
                    <a:cubicBezTo>
                      <a:pt x="261" y="97"/>
                      <a:pt x="262" y="98"/>
                      <a:pt x="263" y="99"/>
                    </a:cubicBezTo>
                    <a:cubicBezTo>
                      <a:pt x="349" y="184"/>
                      <a:pt x="349" y="184"/>
                      <a:pt x="349" y="184"/>
                    </a:cubicBezTo>
                    <a:cubicBezTo>
                      <a:pt x="353" y="188"/>
                      <a:pt x="353" y="195"/>
                      <a:pt x="349" y="199"/>
                    </a:cubicBezTo>
                    <a:cubicBezTo>
                      <a:pt x="346" y="201"/>
                      <a:pt x="344" y="202"/>
                      <a:pt x="341" y="202"/>
                    </a:cubicBezTo>
                    <a:cubicBezTo>
                      <a:pt x="338" y="202"/>
                      <a:pt x="336" y="201"/>
                      <a:pt x="333" y="199"/>
                    </a:cubicBezTo>
                    <a:cubicBezTo>
                      <a:pt x="266" y="132"/>
                      <a:pt x="266" y="132"/>
                      <a:pt x="266" y="132"/>
                    </a:cubicBezTo>
                    <a:cubicBezTo>
                      <a:pt x="266" y="362"/>
                      <a:pt x="266" y="362"/>
                      <a:pt x="266" y="362"/>
                    </a:cubicBezTo>
                    <a:cubicBezTo>
                      <a:pt x="266" y="368"/>
                      <a:pt x="262" y="373"/>
                      <a:pt x="256" y="373"/>
                    </a:cubicBezTo>
                    <a:cubicBezTo>
                      <a:pt x="250" y="373"/>
                      <a:pt x="245" y="368"/>
                      <a:pt x="245" y="362"/>
                    </a:cubicBezTo>
                    <a:cubicBezTo>
                      <a:pt x="245" y="132"/>
                      <a:pt x="245" y="132"/>
                      <a:pt x="245" y="132"/>
                    </a:cubicBezTo>
                    <a:cubicBezTo>
                      <a:pt x="178" y="199"/>
                      <a:pt x="178" y="199"/>
                      <a:pt x="178" y="199"/>
                    </a:cubicBezTo>
                    <a:cubicBezTo>
                      <a:pt x="176" y="201"/>
                      <a:pt x="173" y="202"/>
                      <a:pt x="170" y="202"/>
                    </a:cubicBezTo>
                    <a:cubicBezTo>
                      <a:pt x="168" y="202"/>
                      <a:pt x="165" y="201"/>
                      <a:pt x="163" y="199"/>
                    </a:cubicBezTo>
                    <a:cubicBezTo>
                      <a:pt x="159" y="195"/>
                      <a:pt x="159" y="188"/>
                      <a:pt x="163" y="184"/>
                    </a:cubicBezTo>
                    <a:close/>
                    <a:moveTo>
                      <a:pt x="373" y="405"/>
                    </a:moveTo>
                    <a:cubicBezTo>
                      <a:pt x="373" y="411"/>
                      <a:pt x="368" y="416"/>
                      <a:pt x="362" y="416"/>
                    </a:cubicBezTo>
                    <a:cubicBezTo>
                      <a:pt x="149" y="416"/>
                      <a:pt x="149" y="416"/>
                      <a:pt x="149" y="416"/>
                    </a:cubicBezTo>
                    <a:cubicBezTo>
                      <a:pt x="143" y="416"/>
                      <a:pt x="138" y="411"/>
                      <a:pt x="138" y="405"/>
                    </a:cubicBezTo>
                    <a:cubicBezTo>
                      <a:pt x="138" y="362"/>
                      <a:pt x="138" y="362"/>
                      <a:pt x="138" y="362"/>
                    </a:cubicBezTo>
                    <a:cubicBezTo>
                      <a:pt x="138" y="356"/>
                      <a:pt x="143" y="352"/>
                      <a:pt x="149" y="352"/>
                    </a:cubicBezTo>
                    <a:cubicBezTo>
                      <a:pt x="155" y="352"/>
                      <a:pt x="160" y="356"/>
                      <a:pt x="160" y="362"/>
                    </a:cubicBezTo>
                    <a:cubicBezTo>
                      <a:pt x="160" y="394"/>
                      <a:pt x="160" y="394"/>
                      <a:pt x="160" y="394"/>
                    </a:cubicBezTo>
                    <a:cubicBezTo>
                      <a:pt x="352" y="394"/>
                      <a:pt x="352" y="394"/>
                      <a:pt x="352" y="394"/>
                    </a:cubicBezTo>
                    <a:cubicBezTo>
                      <a:pt x="352" y="362"/>
                      <a:pt x="352" y="362"/>
                      <a:pt x="352" y="362"/>
                    </a:cubicBezTo>
                    <a:cubicBezTo>
                      <a:pt x="352" y="356"/>
                      <a:pt x="356" y="352"/>
                      <a:pt x="362" y="352"/>
                    </a:cubicBezTo>
                    <a:cubicBezTo>
                      <a:pt x="368" y="352"/>
                      <a:pt x="373" y="356"/>
                      <a:pt x="373" y="362"/>
                    </a:cubicBezTo>
                    <a:lnTo>
                      <a:pt x="373" y="405"/>
                    </a:lnTo>
                    <a:close/>
                  </a:path>
                </a:pathLst>
              </a:custGeom>
              <a:solidFill>
                <a:srgbClr val="000066"/>
              </a:solidFill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97992970-45FA-44F3-A016-39B331A92FB5}"/>
                </a:ext>
              </a:extLst>
            </p:cNvPr>
            <p:cNvSpPr txBox="1"/>
            <p:nvPr/>
          </p:nvSpPr>
          <p:spPr>
            <a:xfrm rot="16200000">
              <a:off x="148474" y="3991875"/>
              <a:ext cx="564257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>
              <a:defPPr>
                <a:defRPr lang="en-US"/>
              </a:defPPr>
              <a:lvl1pPr algn="ctr">
                <a:defRPr sz="1200" b="1">
                  <a:solidFill>
                    <a:schemeClr val="accent2">
                      <a:lumMod val="75000"/>
                    </a:schemeClr>
                  </a:solidFill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4078B8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Internet</a:t>
              </a:r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6E6CD455-BCF0-44D6-B05D-4D6B3635D183}"/>
                </a:ext>
              </a:extLst>
            </p:cNvPr>
            <p:cNvSpPr txBox="1"/>
            <p:nvPr/>
          </p:nvSpPr>
          <p:spPr>
            <a:xfrm>
              <a:off x="251520" y="1556792"/>
              <a:ext cx="2880000" cy="396000"/>
            </a:xfrm>
            <a:prstGeom prst="homePlate">
              <a:avLst/>
            </a:prstGeom>
            <a:solidFill>
              <a:srgbClr val="4078B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small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/>
                </a:rPr>
                <a:t>Collect</a:t>
              </a: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C1C4B3FF-75E3-49E5-B3A1-9F6B4824B1A3}"/>
                </a:ext>
              </a:extLst>
            </p:cNvPr>
            <p:cNvSpPr txBox="1"/>
            <p:nvPr/>
          </p:nvSpPr>
          <p:spPr>
            <a:xfrm>
              <a:off x="3131840" y="1556792"/>
              <a:ext cx="2880000" cy="396000"/>
            </a:xfrm>
            <a:prstGeom prst="chevron">
              <a:avLst/>
            </a:prstGeom>
            <a:solidFill>
              <a:srgbClr val="4078B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>
              <a:defPPr>
                <a:defRPr lang="en-US"/>
              </a:defPPr>
              <a:lvl1pPr algn="ctr">
                <a:defRPr sz="1600" b="1" cap="small">
                  <a:solidFill>
                    <a:schemeClr val="tx1">
                      <a:lumMod val="50000"/>
                    </a:schemeClr>
                  </a:solidFill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small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/>
                </a:rPr>
                <a:t>Validate &amp; Process</a:t>
              </a: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1866BE69-510A-4B7B-9483-4E735C77148F}"/>
                </a:ext>
              </a:extLst>
            </p:cNvPr>
            <p:cNvSpPr txBox="1"/>
            <p:nvPr/>
          </p:nvSpPr>
          <p:spPr>
            <a:xfrm>
              <a:off x="6012160" y="1556792"/>
              <a:ext cx="2880000" cy="396000"/>
            </a:xfrm>
            <a:prstGeom prst="chevron">
              <a:avLst/>
            </a:prstGeom>
            <a:solidFill>
              <a:srgbClr val="4078B8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>
              <a:defPPr>
                <a:defRPr lang="en-US"/>
              </a:defPPr>
              <a:lvl1pPr algn="ctr">
                <a:defRPr sz="1600" b="1" cap="small">
                  <a:solidFill>
                    <a:schemeClr val="tx1">
                      <a:lumMod val="50000"/>
                    </a:schemeClr>
                  </a:solidFill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small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/>
                </a:rPr>
                <a:t>Analyse</a:t>
              </a:r>
            </a:p>
          </p:txBody>
        </p:sp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5EC42F60-24DF-4FC9-B6BE-D00767DF0C1B}"/>
                </a:ext>
              </a:extLst>
            </p:cNvPr>
            <p:cNvCxnSpPr/>
            <p:nvPr/>
          </p:nvCxnSpPr>
          <p:spPr bwMode="auto">
            <a:xfrm>
              <a:off x="2072465" y="4049120"/>
              <a:ext cx="1080000" cy="0"/>
            </a:xfrm>
            <a:prstGeom prst="straightConnector1">
              <a:avLst/>
            </a:prstGeom>
            <a:solidFill>
              <a:srgbClr val="FFFFFF"/>
            </a:solidFill>
            <a:ln w="25400" cap="flat" cmpd="sng" algn="ctr">
              <a:solidFill>
                <a:srgbClr val="000066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8211212A-67C0-4C70-92F4-9846C18322DC}"/>
                </a:ext>
              </a:extLst>
            </p:cNvPr>
            <p:cNvCxnSpPr/>
            <p:nvPr/>
          </p:nvCxnSpPr>
          <p:spPr bwMode="auto">
            <a:xfrm flipH="1">
              <a:off x="2072465" y="4234204"/>
              <a:ext cx="1080000" cy="0"/>
            </a:xfrm>
            <a:prstGeom prst="straightConnector1">
              <a:avLst/>
            </a:prstGeom>
            <a:solidFill>
              <a:srgbClr val="FFFFFF"/>
            </a:solidFill>
            <a:ln w="25400" cap="flat" cmpd="sng" algn="ctr">
              <a:solidFill>
                <a:srgbClr val="000066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9A0600D1-FC72-4CB7-99C5-D2708B107B60}"/>
                </a:ext>
              </a:extLst>
            </p:cNvPr>
            <p:cNvSpPr txBox="1"/>
            <p:nvPr/>
          </p:nvSpPr>
          <p:spPr>
            <a:xfrm>
              <a:off x="2473805" y="3828081"/>
              <a:ext cx="27732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Data</a:t>
              </a: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47BEC112-0B63-4FE5-9F8D-02F5ED4901EC}"/>
                </a:ext>
              </a:extLst>
            </p:cNvPr>
            <p:cNvSpPr txBox="1"/>
            <p:nvPr/>
          </p:nvSpPr>
          <p:spPr>
            <a:xfrm>
              <a:off x="2318314" y="4308919"/>
              <a:ext cx="588303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Feedback</a:t>
              </a:r>
            </a:p>
          </p:txBody>
        </p: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F707AF44-1E26-47C9-8A48-DD188E5F0EFA}"/>
                </a:ext>
              </a:extLst>
            </p:cNvPr>
            <p:cNvGrpSpPr/>
            <p:nvPr/>
          </p:nvGrpSpPr>
          <p:grpSpPr>
            <a:xfrm>
              <a:off x="7533612" y="3642706"/>
              <a:ext cx="349200" cy="349200"/>
              <a:chOff x="4434060" y="1776176"/>
              <a:chExt cx="349200" cy="349200"/>
            </a:xfrm>
          </p:grpSpPr>
          <p:sp>
            <p:nvSpPr>
              <p:cNvPr id="260" name="Oval 259">
                <a:extLst>
                  <a:ext uri="{FF2B5EF4-FFF2-40B4-BE49-F238E27FC236}">
                    <a16:creationId xmlns:a16="http://schemas.microsoft.com/office/drawing/2014/main" id="{4F91DD8D-F221-42E5-8BD2-0E580EB12A3A}"/>
                  </a:ext>
                </a:extLst>
              </p:cNvPr>
              <p:cNvSpPr/>
              <p:nvPr/>
            </p:nvSpPr>
            <p:spPr bwMode="auto">
              <a:xfrm>
                <a:off x="4434060" y="1776176"/>
                <a:ext cx="349200" cy="3492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pitchFamily="-64" charset="-128"/>
                </a:endParaRPr>
              </a:p>
            </p:txBody>
          </p:sp>
          <p:sp>
            <p:nvSpPr>
              <p:cNvPr id="261" name="Freeform 73">
                <a:extLst>
                  <a:ext uri="{FF2B5EF4-FFF2-40B4-BE49-F238E27FC236}">
                    <a16:creationId xmlns:a16="http://schemas.microsoft.com/office/drawing/2014/main" id="{0AD685CD-B451-4DE2-A1E2-6674789D6E22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446660" y="1788776"/>
                <a:ext cx="324000" cy="324000"/>
              </a:xfrm>
              <a:custGeom>
                <a:avLst/>
                <a:gdLst>
                  <a:gd name="T0" fmla="*/ 256 w 512"/>
                  <a:gd name="T1" fmla="*/ 0 h 512"/>
                  <a:gd name="T2" fmla="*/ 0 w 512"/>
                  <a:gd name="T3" fmla="*/ 256 h 512"/>
                  <a:gd name="T4" fmla="*/ 256 w 512"/>
                  <a:gd name="T5" fmla="*/ 512 h 512"/>
                  <a:gd name="T6" fmla="*/ 512 w 512"/>
                  <a:gd name="T7" fmla="*/ 256 h 512"/>
                  <a:gd name="T8" fmla="*/ 256 w 512"/>
                  <a:gd name="T9" fmla="*/ 0 h 512"/>
                  <a:gd name="T10" fmla="*/ 163 w 512"/>
                  <a:gd name="T11" fmla="*/ 269 h 512"/>
                  <a:gd name="T12" fmla="*/ 178 w 512"/>
                  <a:gd name="T13" fmla="*/ 269 h 512"/>
                  <a:gd name="T14" fmla="*/ 245 w 512"/>
                  <a:gd name="T15" fmla="*/ 337 h 512"/>
                  <a:gd name="T16" fmla="*/ 245 w 512"/>
                  <a:gd name="T17" fmla="*/ 106 h 512"/>
                  <a:gd name="T18" fmla="*/ 256 w 512"/>
                  <a:gd name="T19" fmla="*/ 96 h 512"/>
                  <a:gd name="T20" fmla="*/ 266 w 512"/>
                  <a:gd name="T21" fmla="*/ 106 h 512"/>
                  <a:gd name="T22" fmla="*/ 266 w 512"/>
                  <a:gd name="T23" fmla="*/ 337 h 512"/>
                  <a:gd name="T24" fmla="*/ 333 w 512"/>
                  <a:gd name="T25" fmla="*/ 269 h 512"/>
                  <a:gd name="T26" fmla="*/ 349 w 512"/>
                  <a:gd name="T27" fmla="*/ 269 h 512"/>
                  <a:gd name="T28" fmla="*/ 349 w 512"/>
                  <a:gd name="T29" fmla="*/ 285 h 512"/>
                  <a:gd name="T30" fmla="*/ 263 w 512"/>
                  <a:gd name="T31" fmla="*/ 370 h 512"/>
                  <a:gd name="T32" fmla="*/ 260 w 512"/>
                  <a:gd name="T33" fmla="*/ 372 h 512"/>
                  <a:gd name="T34" fmla="*/ 256 w 512"/>
                  <a:gd name="T35" fmla="*/ 373 h 512"/>
                  <a:gd name="T36" fmla="*/ 252 w 512"/>
                  <a:gd name="T37" fmla="*/ 372 h 512"/>
                  <a:gd name="T38" fmla="*/ 248 w 512"/>
                  <a:gd name="T39" fmla="*/ 370 h 512"/>
                  <a:gd name="T40" fmla="*/ 163 w 512"/>
                  <a:gd name="T41" fmla="*/ 285 h 512"/>
                  <a:gd name="T42" fmla="*/ 163 w 512"/>
                  <a:gd name="T43" fmla="*/ 269 h 512"/>
                  <a:gd name="T44" fmla="*/ 373 w 512"/>
                  <a:gd name="T45" fmla="*/ 405 h 512"/>
                  <a:gd name="T46" fmla="*/ 362 w 512"/>
                  <a:gd name="T47" fmla="*/ 416 h 512"/>
                  <a:gd name="T48" fmla="*/ 149 w 512"/>
                  <a:gd name="T49" fmla="*/ 416 h 512"/>
                  <a:gd name="T50" fmla="*/ 138 w 512"/>
                  <a:gd name="T51" fmla="*/ 405 h 512"/>
                  <a:gd name="T52" fmla="*/ 138 w 512"/>
                  <a:gd name="T53" fmla="*/ 362 h 512"/>
                  <a:gd name="T54" fmla="*/ 149 w 512"/>
                  <a:gd name="T55" fmla="*/ 352 h 512"/>
                  <a:gd name="T56" fmla="*/ 160 w 512"/>
                  <a:gd name="T57" fmla="*/ 362 h 512"/>
                  <a:gd name="T58" fmla="*/ 160 w 512"/>
                  <a:gd name="T59" fmla="*/ 394 h 512"/>
                  <a:gd name="T60" fmla="*/ 352 w 512"/>
                  <a:gd name="T61" fmla="*/ 394 h 512"/>
                  <a:gd name="T62" fmla="*/ 352 w 512"/>
                  <a:gd name="T63" fmla="*/ 362 h 512"/>
                  <a:gd name="T64" fmla="*/ 362 w 512"/>
                  <a:gd name="T65" fmla="*/ 352 h 512"/>
                  <a:gd name="T66" fmla="*/ 373 w 512"/>
                  <a:gd name="T67" fmla="*/ 362 h 512"/>
                  <a:gd name="T68" fmla="*/ 373 w 512"/>
                  <a:gd name="T69" fmla="*/ 405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12" h="512">
                    <a:moveTo>
                      <a:pt x="256" y="0"/>
                    </a:moveTo>
                    <a:cubicBezTo>
                      <a:pt x="114" y="0"/>
                      <a:pt x="0" y="114"/>
                      <a:pt x="0" y="256"/>
                    </a:cubicBezTo>
                    <a:cubicBezTo>
                      <a:pt x="0" y="397"/>
                      <a:pt x="114" y="512"/>
                      <a:pt x="256" y="512"/>
                    </a:cubicBezTo>
                    <a:cubicBezTo>
                      <a:pt x="397" y="512"/>
                      <a:pt x="512" y="397"/>
                      <a:pt x="512" y="256"/>
                    </a:cubicBezTo>
                    <a:cubicBezTo>
                      <a:pt x="512" y="114"/>
                      <a:pt x="397" y="0"/>
                      <a:pt x="256" y="0"/>
                    </a:cubicBezTo>
                    <a:close/>
                    <a:moveTo>
                      <a:pt x="163" y="269"/>
                    </a:moveTo>
                    <a:cubicBezTo>
                      <a:pt x="167" y="265"/>
                      <a:pt x="174" y="265"/>
                      <a:pt x="178" y="269"/>
                    </a:cubicBezTo>
                    <a:cubicBezTo>
                      <a:pt x="245" y="337"/>
                      <a:pt x="245" y="337"/>
                      <a:pt x="245" y="337"/>
                    </a:cubicBezTo>
                    <a:cubicBezTo>
                      <a:pt x="245" y="106"/>
                      <a:pt x="245" y="106"/>
                      <a:pt x="245" y="106"/>
                    </a:cubicBezTo>
                    <a:cubicBezTo>
                      <a:pt x="245" y="100"/>
                      <a:pt x="250" y="96"/>
                      <a:pt x="256" y="96"/>
                    </a:cubicBezTo>
                    <a:cubicBezTo>
                      <a:pt x="262" y="96"/>
                      <a:pt x="266" y="100"/>
                      <a:pt x="266" y="106"/>
                    </a:cubicBezTo>
                    <a:cubicBezTo>
                      <a:pt x="266" y="337"/>
                      <a:pt x="266" y="337"/>
                      <a:pt x="266" y="337"/>
                    </a:cubicBezTo>
                    <a:cubicBezTo>
                      <a:pt x="333" y="269"/>
                      <a:pt x="333" y="269"/>
                      <a:pt x="333" y="269"/>
                    </a:cubicBezTo>
                    <a:cubicBezTo>
                      <a:pt x="338" y="265"/>
                      <a:pt x="344" y="265"/>
                      <a:pt x="349" y="269"/>
                    </a:cubicBezTo>
                    <a:cubicBezTo>
                      <a:pt x="353" y="274"/>
                      <a:pt x="353" y="280"/>
                      <a:pt x="349" y="285"/>
                    </a:cubicBezTo>
                    <a:cubicBezTo>
                      <a:pt x="263" y="370"/>
                      <a:pt x="263" y="370"/>
                      <a:pt x="263" y="370"/>
                    </a:cubicBezTo>
                    <a:cubicBezTo>
                      <a:pt x="262" y="371"/>
                      <a:pt x="261" y="372"/>
                      <a:pt x="260" y="372"/>
                    </a:cubicBezTo>
                    <a:cubicBezTo>
                      <a:pt x="258" y="373"/>
                      <a:pt x="257" y="373"/>
                      <a:pt x="256" y="373"/>
                    </a:cubicBezTo>
                    <a:cubicBezTo>
                      <a:pt x="254" y="373"/>
                      <a:pt x="253" y="373"/>
                      <a:pt x="252" y="372"/>
                    </a:cubicBezTo>
                    <a:cubicBezTo>
                      <a:pt x="250" y="372"/>
                      <a:pt x="249" y="371"/>
                      <a:pt x="248" y="370"/>
                    </a:cubicBezTo>
                    <a:cubicBezTo>
                      <a:pt x="163" y="285"/>
                      <a:pt x="163" y="285"/>
                      <a:pt x="163" y="285"/>
                    </a:cubicBezTo>
                    <a:cubicBezTo>
                      <a:pt x="159" y="280"/>
                      <a:pt x="159" y="274"/>
                      <a:pt x="163" y="269"/>
                    </a:cubicBezTo>
                    <a:close/>
                    <a:moveTo>
                      <a:pt x="373" y="405"/>
                    </a:moveTo>
                    <a:cubicBezTo>
                      <a:pt x="373" y="411"/>
                      <a:pt x="368" y="416"/>
                      <a:pt x="362" y="416"/>
                    </a:cubicBezTo>
                    <a:cubicBezTo>
                      <a:pt x="149" y="416"/>
                      <a:pt x="149" y="416"/>
                      <a:pt x="149" y="416"/>
                    </a:cubicBezTo>
                    <a:cubicBezTo>
                      <a:pt x="143" y="416"/>
                      <a:pt x="138" y="411"/>
                      <a:pt x="138" y="405"/>
                    </a:cubicBezTo>
                    <a:cubicBezTo>
                      <a:pt x="138" y="362"/>
                      <a:pt x="138" y="362"/>
                      <a:pt x="138" y="362"/>
                    </a:cubicBezTo>
                    <a:cubicBezTo>
                      <a:pt x="138" y="356"/>
                      <a:pt x="143" y="352"/>
                      <a:pt x="149" y="352"/>
                    </a:cubicBezTo>
                    <a:cubicBezTo>
                      <a:pt x="155" y="352"/>
                      <a:pt x="160" y="356"/>
                      <a:pt x="160" y="362"/>
                    </a:cubicBezTo>
                    <a:cubicBezTo>
                      <a:pt x="160" y="394"/>
                      <a:pt x="160" y="394"/>
                      <a:pt x="160" y="394"/>
                    </a:cubicBezTo>
                    <a:cubicBezTo>
                      <a:pt x="352" y="394"/>
                      <a:pt x="352" y="394"/>
                      <a:pt x="352" y="394"/>
                    </a:cubicBezTo>
                    <a:cubicBezTo>
                      <a:pt x="352" y="362"/>
                      <a:pt x="352" y="362"/>
                      <a:pt x="352" y="362"/>
                    </a:cubicBezTo>
                    <a:cubicBezTo>
                      <a:pt x="352" y="356"/>
                      <a:pt x="356" y="352"/>
                      <a:pt x="362" y="352"/>
                    </a:cubicBezTo>
                    <a:cubicBezTo>
                      <a:pt x="368" y="352"/>
                      <a:pt x="373" y="356"/>
                      <a:pt x="373" y="362"/>
                    </a:cubicBezTo>
                    <a:lnTo>
                      <a:pt x="373" y="405"/>
                    </a:lnTo>
                    <a:close/>
                  </a:path>
                </a:pathLst>
              </a:custGeom>
              <a:solidFill>
                <a:srgbClr val="00005C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</p:grpSp>
        <p:cxnSp>
          <p:nvCxnSpPr>
            <p:cNvPr id="223" name="Straight Arrow Connector 222">
              <a:extLst>
                <a:ext uri="{FF2B5EF4-FFF2-40B4-BE49-F238E27FC236}">
                  <a16:creationId xmlns:a16="http://schemas.microsoft.com/office/drawing/2014/main" id="{83D06BBD-6143-4F10-99E2-E36BB33C5F8A}"/>
                </a:ext>
              </a:extLst>
            </p:cNvPr>
            <p:cNvCxnSpPr/>
            <p:nvPr/>
          </p:nvCxnSpPr>
          <p:spPr bwMode="auto">
            <a:xfrm>
              <a:off x="5952406" y="3557161"/>
              <a:ext cx="1080000" cy="0"/>
            </a:xfrm>
            <a:prstGeom prst="straightConnector1">
              <a:avLst/>
            </a:prstGeom>
            <a:solidFill>
              <a:srgbClr val="FFFFFF"/>
            </a:solidFill>
            <a:ln w="25400" cap="flat" cmpd="sng" algn="ctr">
              <a:solidFill>
                <a:srgbClr val="000066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grpSp>
          <p:nvGrpSpPr>
            <p:cNvPr id="224" name="Group 749">
              <a:extLst>
                <a:ext uri="{FF2B5EF4-FFF2-40B4-BE49-F238E27FC236}">
                  <a16:creationId xmlns:a16="http://schemas.microsoft.com/office/drawing/2014/main" id="{F1A1603C-FCD4-49F6-8DA3-ABAB29B150EA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3540237" y="4131498"/>
              <a:ext cx="374119" cy="373038"/>
              <a:chOff x="4963" y="3130"/>
              <a:chExt cx="346" cy="345"/>
            </a:xfrm>
            <a:solidFill>
              <a:srgbClr val="000066"/>
            </a:solidFill>
          </p:grpSpPr>
          <p:sp>
            <p:nvSpPr>
              <p:cNvPr id="255" name="Rectangle 750">
                <a:extLst>
                  <a:ext uri="{FF2B5EF4-FFF2-40B4-BE49-F238E27FC236}">
                    <a16:creationId xmlns:a16="http://schemas.microsoft.com/office/drawing/2014/main" id="{3F5010A0-D78F-40AF-8A4D-EA5F55F2453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5075" y="3378"/>
                <a:ext cx="128" cy="1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256" name="Freeform 751">
                <a:extLst>
                  <a:ext uri="{FF2B5EF4-FFF2-40B4-BE49-F238E27FC236}">
                    <a16:creationId xmlns:a16="http://schemas.microsoft.com/office/drawing/2014/main" id="{0B667CFF-BC09-416B-95E3-1255CD84A5D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75" y="3208"/>
                <a:ext cx="128" cy="63"/>
              </a:xfrm>
              <a:custGeom>
                <a:avLst/>
                <a:gdLst>
                  <a:gd name="T0" fmla="*/ 192 w 192"/>
                  <a:gd name="T1" fmla="*/ 75 h 96"/>
                  <a:gd name="T2" fmla="*/ 128 w 192"/>
                  <a:gd name="T3" fmla="*/ 75 h 96"/>
                  <a:gd name="T4" fmla="*/ 117 w 192"/>
                  <a:gd name="T5" fmla="*/ 64 h 96"/>
                  <a:gd name="T6" fmla="*/ 117 w 192"/>
                  <a:gd name="T7" fmla="*/ 0 h 96"/>
                  <a:gd name="T8" fmla="*/ 0 w 192"/>
                  <a:gd name="T9" fmla="*/ 0 h 96"/>
                  <a:gd name="T10" fmla="*/ 0 w 192"/>
                  <a:gd name="T11" fmla="*/ 96 h 96"/>
                  <a:gd name="T12" fmla="*/ 192 w 192"/>
                  <a:gd name="T13" fmla="*/ 96 h 96"/>
                  <a:gd name="T14" fmla="*/ 192 w 192"/>
                  <a:gd name="T15" fmla="*/ 75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96">
                    <a:moveTo>
                      <a:pt x="192" y="75"/>
                    </a:moveTo>
                    <a:cubicBezTo>
                      <a:pt x="128" y="75"/>
                      <a:pt x="128" y="75"/>
                      <a:pt x="128" y="75"/>
                    </a:cubicBezTo>
                    <a:cubicBezTo>
                      <a:pt x="122" y="75"/>
                      <a:pt x="117" y="70"/>
                      <a:pt x="117" y="64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192" y="96"/>
                      <a:pt x="192" y="96"/>
                      <a:pt x="192" y="96"/>
                    </a:cubicBezTo>
                    <a:lnTo>
                      <a:pt x="192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257" name="Freeform 752">
                <a:extLst>
                  <a:ext uri="{FF2B5EF4-FFF2-40B4-BE49-F238E27FC236}">
                    <a16:creationId xmlns:a16="http://schemas.microsoft.com/office/drawing/2014/main" id="{F0A4C9DC-965A-4225-8572-3E200299BF1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167" y="3218"/>
                <a:ext cx="26" cy="25"/>
              </a:xfrm>
              <a:custGeom>
                <a:avLst/>
                <a:gdLst>
                  <a:gd name="T0" fmla="*/ 0 w 26"/>
                  <a:gd name="T1" fmla="*/ 0 h 25"/>
                  <a:gd name="T2" fmla="*/ 0 w 26"/>
                  <a:gd name="T3" fmla="*/ 25 h 25"/>
                  <a:gd name="T4" fmla="*/ 26 w 26"/>
                  <a:gd name="T5" fmla="*/ 25 h 25"/>
                  <a:gd name="T6" fmla="*/ 0 w 26"/>
                  <a:gd name="T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5">
                    <a:moveTo>
                      <a:pt x="0" y="0"/>
                    </a:moveTo>
                    <a:lnTo>
                      <a:pt x="0" y="25"/>
                    </a:lnTo>
                    <a:lnTo>
                      <a:pt x="26" y="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258" name="Freeform 753">
                <a:extLst>
                  <a:ext uri="{FF2B5EF4-FFF2-40B4-BE49-F238E27FC236}">
                    <a16:creationId xmlns:a16="http://schemas.microsoft.com/office/drawing/2014/main" id="{84E58537-07F3-4B97-B8D1-7D3BBCB6FA41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963" y="3130"/>
                <a:ext cx="346" cy="345"/>
              </a:xfrm>
              <a:custGeom>
                <a:avLst/>
                <a:gdLst>
                  <a:gd name="T0" fmla="*/ 265 w 521"/>
                  <a:gd name="T1" fmla="*/ 0 h 520"/>
                  <a:gd name="T2" fmla="*/ 9 w 521"/>
                  <a:gd name="T3" fmla="*/ 272 h 520"/>
                  <a:gd name="T4" fmla="*/ 248 w 521"/>
                  <a:gd name="T5" fmla="*/ 511 h 520"/>
                  <a:gd name="T6" fmla="*/ 521 w 521"/>
                  <a:gd name="T7" fmla="*/ 256 h 520"/>
                  <a:gd name="T8" fmla="*/ 265 w 521"/>
                  <a:gd name="T9" fmla="*/ 0 h 520"/>
                  <a:gd name="T10" fmla="*/ 414 w 521"/>
                  <a:gd name="T11" fmla="*/ 362 h 520"/>
                  <a:gd name="T12" fmla="*/ 403 w 521"/>
                  <a:gd name="T13" fmla="*/ 373 h 520"/>
                  <a:gd name="T14" fmla="*/ 382 w 521"/>
                  <a:gd name="T15" fmla="*/ 373 h 520"/>
                  <a:gd name="T16" fmla="*/ 382 w 521"/>
                  <a:gd name="T17" fmla="*/ 405 h 520"/>
                  <a:gd name="T18" fmla="*/ 371 w 521"/>
                  <a:gd name="T19" fmla="*/ 416 h 520"/>
                  <a:gd name="T20" fmla="*/ 158 w 521"/>
                  <a:gd name="T21" fmla="*/ 416 h 520"/>
                  <a:gd name="T22" fmla="*/ 147 w 521"/>
                  <a:gd name="T23" fmla="*/ 405 h 520"/>
                  <a:gd name="T24" fmla="*/ 147 w 521"/>
                  <a:gd name="T25" fmla="*/ 373 h 520"/>
                  <a:gd name="T26" fmla="*/ 126 w 521"/>
                  <a:gd name="T27" fmla="*/ 373 h 520"/>
                  <a:gd name="T28" fmla="*/ 115 w 521"/>
                  <a:gd name="T29" fmla="*/ 362 h 520"/>
                  <a:gd name="T30" fmla="*/ 115 w 521"/>
                  <a:gd name="T31" fmla="*/ 224 h 520"/>
                  <a:gd name="T32" fmla="*/ 126 w 521"/>
                  <a:gd name="T33" fmla="*/ 213 h 520"/>
                  <a:gd name="T34" fmla="*/ 147 w 521"/>
                  <a:gd name="T35" fmla="*/ 213 h 520"/>
                  <a:gd name="T36" fmla="*/ 147 w 521"/>
                  <a:gd name="T37" fmla="*/ 106 h 520"/>
                  <a:gd name="T38" fmla="*/ 158 w 521"/>
                  <a:gd name="T39" fmla="*/ 96 h 520"/>
                  <a:gd name="T40" fmla="*/ 297 w 521"/>
                  <a:gd name="T41" fmla="*/ 96 h 520"/>
                  <a:gd name="T42" fmla="*/ 301 w 521"/>
                  <a:gd name="T43" fmla="*/ 96 h 520"/>
                  <a:gd name="T44" fmla="*/ 304 w 521"/>
                  <a:gd name="T45" fmla="*/ 99 h 520"/>
                  <a:gd name="T46" fmla="*/ 379 w 521"/>
                  <a:gd name="T47" fmla="*/ 173 h 520"/>
                  <a:gd name="T48" fmla="*/ 381 w 521"/>
                  <a:gd name="T49" fmla="*/ 177 h 520"/>
                  <a:gd name="T50" fmla="*/ 382 w 521"/>
                  <a:gd name="T51" fmla="*/ 181 h 520"/>
                  <a:gd name="T52" fmla="*/ 382 w 521"/>
                  <a:gd name="T53" fmla="*/ 213 h 520"/>
                  <a:gd name="T54" fmla="*/ 403 w 521"/>
                  <a:gd name="T55" fmla="*/ 213 h 520"/>
                  <a:gd name="T56" fmla="*/ 414 w 521"/>
                  <a:gd name="T57" fmla="*/ 224 h 520"/>
                  <a:gd name="T58" fmla="*/ 414 w 521"/>
                  <a:gd name="T59" fmla="*/ 362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21" h="520">
                    <a:moveTo>
                      <a:pt x="265" y="0"/>
                    </a:moveTo>
                    <a:cubicBezTo>
                      <a:pt x="118" y="0"/>
                      <a:pt x="0" y="123"/>
                      <a:pt x="9" y="272"/>
                    </a:cubicBezTo>
                    <a:cubicBezTo>
                      <a:pt x="17" y="399"/>
                      <a:pt x="121" y="503"/>
                      <a:pt x="248" y="511"/>
                    </a:cubicBezTo>
                    <a:cubicBezTo>
                      <a:pt x="397" y="520"/>
                      <a:pt x="521" y="402"/>
                      <a:pt x="521" y="256"/>
                    </a:cubicBezTo>
                    <a:cubicBezTo>
                      <a:pt x="521" y="114"/>
                      <a:pt x="406" y="0"/>
                      <a:pt x="265" y="0"/>
                    </a:cubicBezTo>
                    <a:close/>
                    <a:moveTo>
                      <a:pt x="414" y="362"/>
                    </a:moveTo>
                    <a:cubicBezTo>
                      <a:pt x="414" y="368"/>
                      <a:pt x="409" y="373"/>
                      <a:pt x="403" y="373"/>
                    </a:cubicBezTo>
                    <a:cubicBezTo>
                      <a:pt x="382" y="373"/>
                      <a:pt x="382" y="373"/>
                      <a:pt x="382" y="373"/>
                    </a:cubicBezTo>
                    <a:cubicBezTo>
                      <a:pt x="382" y="405"/>
                      <a:pt x="382" y="405"/>
                      <a:pt x="382" y="405"/>
                    </a:cubicBezTo>
                    <a:cubicBezTo>
                      <a:pt x="382" y="411"/>
                      <a:pt x="377" y="416"/>
                      <a:pt x="371" y="416"/>
                    </a:cubicBezTo>
                    <a:cubicBezTo>
                      <a:pt x="158" y="416"/>
                      <a:pt x="158" y="416"/>
                      <a:pt x="158" y="416"/>
                    </a:cubicBezTo>
                    <a:cubicBezTo>
                      <a:pt x="152" y="416"/>
                      <a:pt x="147" y="411"/>
                      <a:pt x="147" y="405"/>
                    </a:cubicBezTo>
                    <a:cubicBezTo>
                      <a:pt x="147" y="373"/>
                      <a:pt x="147" y="373"/>
                      <a:pt x="147" y="373"/>
                    </a:cubicBezTo>
                    <a:cubicBezTo>
                      <a:pt x="126" y="373"/>
                      <a:pt x="126" y="373"/>
                      <a:pt x="126" y="373"/>
                    </a:cubicBezTo>
                    <a:cubicBezTo>
                      <a:pt x="120" y="373"/>
                      <a:pt x="115" y="368"/>
                      <a:pt x="115" y="362"/>
                    </a:cubicBezTo>
                    <a:cubicBezTo>
                      <a:pt x="115" y="224"/>
                      <a:pt x="115" y="224"/>
                      <a:pt x="115" y="224"/>
                    </a:cubicBezTo>
                    <a:cubicBezTo>
                      <a:pt x="115" y="218"/>
                      <a:pt x="120" y="213"/>
                      <a:pt x="126" y="213"/>
                    </a:cubicBezTo>
                    <a:cubicBezTo>
                      <a:pt x="147" y="213"/>
                      <a:pt x="147" y="213"/>
                      <a:pt x="147" y="213"/>
                    </a:cubicBezTo>
                    <a:cubicBezTo>
                      <a:pt x="147" y="106"/>
                      <a:pt x="147" y="106"/>
                      <a:pt x="147" y="106"/>
                    </a:cubicBezTo>
                    <a:cubicBezTo>
                      <a:pt x="147" y="100"/>
                      <a:pt x="152" y="96"/>
                      <a:pt x="158" y="96"/>
                    </a:cubicBezTo>
                    <a:cubicBezTo>
                      <a:pt x="297" y="96"/>
                      <a:pt x="297" y="96"/>
                      <a:pt x="297" y="96"/>
                    </a:cubicBezTo>
                    <a:cubicBezTo>
                      <a:pt x="298" y="96"/>
                      <a:pt x="299" y="96"/>
                      <a:pt x="301" y="96"/>
                    </a:cubicBezTo>
                    <a:cubicBezTo>
                      <a:pt x="302" y="97"/>
                      <a:pt x="303" y="98"/>
                      <a:pt x="304" y="99"/>
                    </a:cubicBezTo>
                    <a:cubicBezTo>
                      <a:pt x="379" y="173"/>
                      <a:pt x="379" y="173"/>
                      <a:pt x="379" y="173"/>
                    </a:cubicBezTo>
                    <a:cubicBezTo>
                      <a:pt x="380" y="174"/>
                      <a:pt x="381" y="176"/>
                      <a:pt x="381" y="177"/>
                    </a:cubicBezTo>
                    <a:cubicBezTo>
                      <a:pt x="382" y="178"/>
                      <a:pt x="382" y="180"/>
                      <a:pt x="382" y="181"/>
                    </a:cubicBezTo>
                    <a:cubicBezTo>
                      <a:pt x="382" y="213"/>
                      <a:pt x="382" y="213"/>
                      <a:pt x="382" y="213"/>
                    </a:cubicBezTo>
                    <a:cubicBezTo>
                      <a:pt x="403" y="213"/>
                      <a:pt x="403" y="213"/>
                      <a:pt x="403" y="213"/>
                    </a:cubicBezTo>
                    <a:cubicBezTo>
                      <a:pt x="409" y="213"/>
                      <a:pt x="414" y="218"/>
                      <a:pt x="414" y="224"/>
                    </a:cubicBezTo>
                    <a:lnTo>
                      <a:pt x="414" y="3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259" name="Freeform 754">
                <a:extLst>
                  <a:ext uri="{FF2B5EF4-FFF2-40B4-BE49-F238E27FC236}">
                    <a16:creationId xmlns:a16="http://schemas.microsoft.com/office/drawing/2014/main" id="{52F3FA3C-5EC1-4608-AADD-FB913C098DF8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054" y="3285"/>
                <a:ext cx="170" cy="79"/>
              </a:xfrm>
              <a:custGeom>
                <a:avLst/>
                <a:gdLst>
                  <a:gd name="T0" fmla="*/ 0 w 256"/>
                  <a:gd name="T1" fmla="*/ 118 h 118"/>
                  <a:gd name="T2" fmla="*/ 256 w 256"/>
                  <a:gd name="T3" fmla="*/ 118 h 118"/>
                  <a:gd name="T4" fmla="*/ 256 w 256"/>
                  <a:gd name="T5" fmla="*/ 0 h 118"/>
                  <a:gd name="T6" fmla="*/ 0 w 256"/>
                  <a:gd name="T7" fmla="*/ 0 h 118"/>
                  <a:gd name="T8" fmla="*/ 0 w 256"/>
                  <a:gd name="T9" fmla="*/ 118 h 118"/>
                  <a:gd name="T10" fmla="*/ 165 w 256"/>
                  <a:gd name="T11" fmla="*/ 78 h 118"/>
                  <a:gd name="T12" fmla="*/ 178 w 256"/>
                  <a:gd name="T13" fmla="*/ 83 h 118"/>
                  <a:gd name="T14" fmla="*/ 188 w 256"/>
                  <a:gd name="T15" fmla="*/ 84 h 118"/>
                  <a:gd name="T16" fmla="*/ 196 w 256"/>
                  <a:gd name="T17" fmla="*/ 82 h 118"/>
                  <a:gd name="T18" fmla="*/ 198 w 256"/>
                  <a:gd name="T19" fmla="*/ 76 h 118"/>
                  <a:gd name="T20" fmla="*/ 197 w 256"/>
                  <a:gd name="T21" fmla="*/ 72 h 118"/>
                  <a:gd name="T22" fmla="*/ 194 w 256"/>
                  <a:gd name="T23" fmla="*/ 69 h 118"/>
                  <a:gd name="T24" fmla="*/ 184 w 256"/>
                  <a:gd name="T25" fmla="*/ 64 h 118"/>
                  <a:gd name="T26" fmla="*/ 174 w 256"/>
                  <a:gd name="T27" fmla="*/ 58 h 118"/>
                  <a:gd name="T28" fmla="*/ 168 w 256"/>
                  <a:gd name="T29" fmla="*/ 51 h 118"/>
                  <a:gd name="T30" fmla="*/ 166 w 256"/>
                  <a:gd name="T31" fmla="*/ 42 h 118"/>
                  <a:gd name="T32" fmla="*/ 173 w 256"/>
                  <a:gd name="T33" fmla="*/ 26 h 118"/>
                  <a:gd name="T34" fmla="*/ 191 w 256"/>
                  <a:gd name="T35" fmla="*/ 21 h 118"/>
                  <a:gd name="T36" fmla="*/ 203 w 256"/>
                  <a:gd name="T37" fmla="*/ 22 h 118"/>
                  <a:gd name="T38" fmla="*/ 214 w 256"/>
                  <a:gd name="T39" fmla="*/ 26 h 118"/>
                  <a:gd name="T40" fmla="*/ 208 w 256"/>
                  <a:gd name="T41" fmla="*/ 38 h 118"/>
                  <a:gd name="T42" fmla="*/ 199 w 256"/>
                  <a:gd name="T43" fmla="*/ 35 h 118"/>
                  <a:gd name="T44" fmla="*/ 191 w 256"/>
                  <a:gd name="T45" fmla="*/ 34 h 118"/>
                  <a:gd name="T46" fmla="*/ 184 w 256"/>
                  <a:gd name="T47" fmla="*/ 36 h 118"/>
                  <a:gd name="T48" fmla="*/ 182 w 256"/>
                  <a:gd name="T49" fmla="*/ 41 h 118"/>
                  <a:gd name="T50" fmla="*/ 183 w 256"/>
                  <a:gd name="T51" fmla="*/ 45 h 118"/>
                  <a:gd name="T52" fmla="*/ 186 w 256"/>
                  <a:gd name="T53" fmla="*/ 48 h 118"/>
                  <a:gd name="T54" fmla="*/ 196 w 256"/>
                  <a:gd name="T55" fmla="*/ 53 h 118"/>
                  <a:gd name="T56" fmla="*/ 210 w 256"/>
                  <a:gd name="T57" fmla="*/ 63 h 118"/>
                  <a:gd name="T58" fmla="*/ 214 w 256"/>
                  <a:gd name="T59" fmla="*/ 76 h 118"/>
                  <a:gd name="T60" fmla="*/ 207 w 256"/>
                  <a:gd name="T61" fmla="*/ 92 h 118"/>
                  <a:gd name="T62" fmla="*/ 186 w 256"/>
                  <a:gd name="T63" fmla="*/ 97 h 118"/>
                  <a:gd name="T64" fmla="*/ 165 w 256"/>
                  <a:gd name="T65" fmla="*/ 93 h 118"/>
                  <a:gd name="T66" fmla="*/ 165 w 256"/>
                  <a:gd name="T67" fmla="*/ 78 h 118"/>
                  <a:gd name="T68" fmla="*/ 111 w 256"/>
                  <a:gd name="T69" fmla="*/ 22 h 118"/>
                  <a:gd name="T70" fmla="*/ 127 w 256"/>
                  <a:gd name="T71" fmla="*/ 22 h 118"/>
                  <a:gd name="T72" fmla="*/ 127 w 256"/>
                  <a:gd name="T73" fmla="*/ 83 h 118"/>
                  <a:gd name="T74" fmla="*/ 157 w 256"/>
                  <a:gd name="T75" fmla="*/ 83 h 118"/>
                  <a:gd name="T76" fmla="*/ 157 w 256"/>
                  <a:gd name="T77" fmla="*/ 96 h 118"/>
                  <a:gd name="T78" fmla="*/ 111 w 256"/>
                  <a:gd name="T79" fmla="*/ 96 h 118"/>
                  <a:gd name="T80" fmla="*/ 111 w 256"/>
                  <a:gd name="T81" fmla="*/ 22 h 118"/>
                  <a:gd name="T82" fmla="*/ 33 w 256"/>
                  <a:gd name="T83" fmla="*/ 22 h 118"/>
                  <a:gd name="T84" fmla="*/ 51 w 256"/>
                  <a:gd name="T85" fmla="*/ 22 h 118"/>
                  <a:gd name="T86" fmla="*/ 67 w 256"/>
                  <a:gd name="T87" fmla="*/ 49 h 118"/>
                  <a:gd name="T88" fmla="*/ 83 w 256"/>
                  <a:gd name="T89" fmla="*/ 22 h 118"/>
                  <a:gd name="T90" fmla="*/ 100 w 256"/>
                  <a:gd name="T91" fmla="*/ 22 h 118"/>
                  <a:gd name="T92" fmla="*/ 76 w 256"/>
                  <a:gd name="T93" fmla="*/ 59 h 118"/>
                  <a:gd name="T94" fmla="*/ 101 w 256"/>
                  <a:gd name="T95" fmla="*/ 96 h 118"/>
                  <a:gd name="T96" fmla="*/ 83 w 256"/>
                  <a:gd name="T97" fmla="*/ 96 h 118"/>
                  <a:gd name="T98" fmla="*/ 66 w 256"/>
                  <a:gd name="T99" fmla="*/ 68 h 118"/>
                  <a:gd name="T100" fmla="*/ 49 w 256"/>
                  <a:gd name="T101" fmla="*/ 96 h 118"/>
                  <a:gd name="T102" fmla="*/ 32 w 256"/>
                  <a:gd name="T103" fmla="*/ 96 h 118"/>
                  <a:gd name="T104" fmla="*/ 56 w 256"/>
                  <a:gd name="T105" fmla="*/ 58 h 118"/>
                  <a:gd name="T106" fmla="*/ 33 w 256"/>
                  <a:gd name="T107" fmla="*/ 2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6" h="118">
                    <a:moveTo>
                      <a:pt x="0" y="118"/>
                    </a:moveTo>
                    <a:cubicBezTo>
                      <a:pt x="256" y="118"/>
                      <a:pt x="256" y="118"/>
                      <a:pt x="256" y="118"/>
                    </a:cubicBezTo>
                    <a:cubicBezTo>
                      <a:pt x="256" y="0"/>
                      <a:pt x="256" y="0"/>
                      <a:pt x="25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18"/>
                    </a:lnTo>
                    <a:close/>
                    <a:moveTo>
                      <a:pt x="165" y="78"/>
                    </a:moveTo>
                    <a:cubicBezTo>
                      <a:pt x="170" y="80"/>
                      <a:pt x="175" y="82"/>
                      <a:pt x="178" y="83"/>
                    </a:cubicBezTo>
                    <a:cubicBezTo>
                      <a:pt x="182" y="84"/>
                      <a:pt x="185" y="84"/>
                      <a:pt x="188" y="84"/>
                    </a:cubicBezTo>
                    <a:cubicBezTo>
                      <a:pt x="191" y="84"/>
                      <a:pt x="194" y="84"/>
                      <a:pt x="196" y="82"/>
                    </a:cubicBezTo>
                    <a:cubicBezTo>
                      <a:pt x="197" y="81"/>
                      <a:pt x="198" y="79"/>
                      <a:pt x="198" y="76"/>
                    </a:cubicBezTo>
                    <a:cubicBezTo>
                      <a:pt x="198" y="75"/>
                      <a:pt x="198" y="74"/>
                      <a:pt x="197" y="72"/>
                    </a:cubicBezTo>
                    <a:cubicBezTo>
                      <a:pt x="196" y="71"/>
                      <a:pt x="195" y="70"/>
                      <a:pt x="194" y="69"/>
                    </a:cubicBezTo>
                    <a:cubicBezTo>
                      <a:pt x="192" y="68"/>
                      <a:pt x="189" y="66"/>
                      <a:pt x="184" y="64"/>
                    </a:cubicBezTo>
                    <a:cubicBezTo>
                      <a:pt x="179" y="62"/>
                      <a:pt x="176" y="60"/>
                      <a:pt x="174" y="58"/>
                    </a:cubicBezTo>
                    <a:cubicBezTo>
                      <a:pt x="171" y="56"/>
                      <a:pt x="170" y="54"/>
                      <a:pt x="168" y="51"/>
                    </a:cubicBezTo>
                    <a:cubicBezTo>
                      <a:pt x="167" y="48"/>
                      <a:pt x="166" y="45"/>
                      <a:pt x="166" y="42"/>
                    </a:cubicBezTo>
                    <a:cubicBezTo>
                      <a:pt x="166" y="35"/>
                      <a:pt x="168" y="30"/>
                      <a:pt x="173" y="26"/>
                    </a:cubicBezTo>
                    <a:cubicBezTo>
                      <a:pt x="177" y="23"/>
                      <a:pt x="184" y="21"/>
                      <a:pt x="191" y="21"/>
                    </a:cubicBezTo>
                    <a:cubicBezTo>
                      <a:pt x="195" y="21"/>
                      <a:pt x="199" y="21"/>
                      <a:pt x="203" y="22"/>
                    </a:cubicBezTo>
                    <a:cubicBezTo>
                      <a:pt x="206" y="23"/>
                      <a:pt x="210" y="24"/>
                      <a:pt x="214" y="26"/>
                    </a:cubicBezTo>
                    <a:cubicBezTo>
                      <a:pt x="208" y="38"/>
                      <a:pt x="208" y="38"/>
                      <a:pt x="208" y="38"/>
                    </a:cubicBezTo>
                    <a:cubicBezTo>
                      <a:pt x="204" y="37"/>
                      <a:pt x="201" y="35"/>
                      <a:pt x="199" y="35"/>
                    </a:cubicBezTo>
                    <a:cubicBezTo>
                      <a:pt x="196" y="34"/>
                      <a:pt x="193" y="34"/>
                      <a:pt x="191" y="34"/>
                    </a:cubicBezTo>
                    <a:cubicBezTo>
                      <a:pt x="188" y="34"/>
                      <a:pt x="186" y="35"/>
                      <a:pt x="184" y="36"/>
                    </a:cubicBezTo>
                    <a:cubicBezTo>
                      <a:pt x="182" y="37"/>
                      <a:pt x="182" y="39"/>
                      <a:pt x="182" y="41"/>
                    </a:cubicBezTo>
                    <a:cubicBezTo>
                      <a:pt x="182" y="43"/>
                      <a:pt x="182" y="44"/>
                      <a:pt x="183" y="45"/>
                    </a:cubicBezTo>
                    <a:cubicBezTo>
                      <a:pt x="183" y="46"/>
                      <a:pt x="184" y="47"/>
                      <a:pt x="186" y="48"/>
                    </a:cubicBezTo>
                    <a:cubicBezTo>
                      <a:pt x="187" y="49"/>
                      <a:pt x="190" y="51"/>
                      <a:pt x="196" y="53"/>
                    </a:cubicBezTo>
                    <a:cubicBezTo>
                      <a:pt x="203" y="57"/>
                      <a:pt x="207" y="60"/>
                      <a:pt x="210" y="63"/>
                    </a:cubicBezTo>
                    <a:cubicBezTo>
                      <a:pt x="213" y="67"/>
                      <a:pt x="214" y="71"/>
                      <a:pt x="214" y="76"/>
                    </a:cubicBezTo>
                    <a:cubicBezTo>
                      <a:pt x="214" y="82"/>
                      <a:pt x="211" y="88"/>
                      <a:pt x="207" y="92"/>
                    </a:cubicBezTo>
                    <a:cubicBezTo>
                      <a:pt x="202" y="95"/>
                      <a:pt x="195" y="97"/>
                      <a:pt x="186" y="97"/>
                    </a:cubicBezTo>
                    <a:cubicBezTo>
                      <a:pt x="178" y="97"/>
                      <a:pt x="171" y="96"/>
                      <a:pt x="165" y="93"/>
                    </a:cubicBezTo>
                    <a:lnTo>
                      <a:pt x="165" y="78"/>
                    </a:lnTo>
                    <a:close/>
                    <a:moveTo>
                      <a:pt x="111" y="22"/>
                    </a:moveTo>
                    <a:cubicBezTo>
                      <a:pt x="127" y="22"/>
                      <a:pt x="127" y="22"/>
                      <a:pt x="127" y="22"/>
                    </a:cubicBezTo>
                    <a:cubicBezTo>
                      <a:pt x="127" y="83"/>
                      <a:pt x="127" y="83"/>
                      <a:pt x="127" y="83"/>
                    </a:cubicBezTo>
                    <a:cubicBezTo>
                      <a:pt x="157" y="83"/>
                      <a:pt x="157" y="83"/>
                      <a:pt x="157" y="83"/>
                    </a:cubicBezTo>
                    <a:cubicBezTo>
                      <a:pt x="157" y="96"/>
                      <a:pt x="157" y="96"/>
                      <a:pt x="157" y="96"/>
                    </a:cubicBezTo>
                    <a:cubicBezTo>
                      <a:pt x="111" y="96"/>
                      <a:pt x="111" y="96"/>
                      <a:pt x="111" y="96"/>
                    </a:cubicBezTo>
                    <a:lnTo>
                      <a:pt x="111" y="22"/>
                    </a:lnTo>
                    <a:close/>
                    <a:moveTo>
                      <a:pt x="33" y="22"/>
                    </a:moveTo>
                    <a:cubicBezTo>
                      <a:pt x="51" y="22"/>
                      <a:pt x="51" y="22"/>
                      <a:pt x="51" y="22"/>
                    </a:cubicBezTo>
                    <a:cubicBezTo>
                      <a:pt x="67" y="49"/>
                      <a:pt x="67" y="49"/>
                      <a:pt x="67" y="49"/>
                    </a:cubicBezTo>
                    <a:cubicBezTo>
                      <a:pt x="83" y="22"/>
                      <a:pt x="83" y="22"/>
                      <a:pt x="83" y="22"/>
                    </a:cubicBezTo>
                    <a:cubicBezTo>
                      <a:pt x="100" y="22"/>
                      <a:pt x="100" y="22"/>
                      <a:pt x="100" y="22"/>
                    </a:cubicBezTo>
                    <a:cubicBezTo>
                      <a:pt x="76" y="59"/>
                      <a:pt x="76" y="59"/>
                      <a:pt x="76" y="59"/>
                    </a:cubicBezTo>
                    <a:cubicBezTo>
                      <a:pt x="101" y="96"/>
                      <a:pt x="101" y="96"/>
                      <a:pt x="101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6" y="68"/>
                      <a:pt x="66" y="68"/>
                      <a:pt x="66" y="68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56" y="58"/>
                      <a:pt x="56" y="58"/>
                      <a:pt x="56" y="58"/>
                    </a:cubicBezTo>
                    <a:lnTo>
                      <a:pt x="33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id="{22A532BE-818E-49ED-9AB1-C182297EABE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863759" y="4115684"/>
              <a:ext cx="374119" cy="373038"/>
              <a:chOff x="617661" y="4909488"/>
              <a:chExt cx="374119" cy="373038"/>
            </a:xfrm>
            <a:solidFill>
              <a:srgbClr val="000066"/>
            </a:solidFill>
          </p:grpSpPr>
          <p:sp>
            <p:nvSpPr>
              <p:cNvPr id="249" name="Rectangle 750">
                <a:extLst>
                  <a:ext uri="{FF2B5EF4-FFF2-40B4-BE49-F238E27FC236}">
                    <a16:creationId xmlns:a16="http://schemas.microsoft.com/office/drawing/2014/main" id="{D1AB90EA-7D6C-4455-A633-FE40B30C608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38763" y="5177643"/>
                <a:ext cx="138402" cy="151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250" name="Freeform 751">
                <a:extLst>
                  <a:ext uri="{FF2B5EF4-FFF2-40B4-BE49-F238E27FC236}">
                    <a16:creationId xmlns:a16="http://schemas.microsoft.com/office/drawing/2014/main" id="{13E3F371-A690-4D61-B972-038FEA1BB64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38763" y="4993827"/>
                <a:ext cx="138402" cy="68120"/>
              </a:xfrm>
              <a:custGeom>
                <a:avLst/>
                <a:gdLst>
                  <a:gd name="T0" fmla="*/ 192 w 192"/>
                  <a:gd name="T1" fmla="*/ 75 h 96"/>
                  <a:gd name="T2" fmla="*/ 128 w 192"/>
                  <a:gd name="T3" fmla="*/ 75 h 96"/>
                  <a:gd name="T4" fmla="*/ 117 w 192"/>
                  <a:gd name="T5" fmla="*/ 64 h 96"/>
                  <a:gd name="T6" fmla="*/ 117 w 192"/>
                  <a:gd name="T7" fmla="*/ 0 h 96"/>
                  <a:gd name="T8" fmla="*/ 0 w 192"/>
                  <a:gd name="T9" fmla="*/ 0 h 96"/>
                  <a:gd name="T10" fmla="*/ 0 w 192"/>
                  <a:gd name="T11" fmla="*/ 96 h 96"/>
                  <a:gd name="T12" fmla="*/ 192 w 192"/>
                  <a:gd name="T13" fmla="*/ 96 h 96"/>
                  <a:gd name="T14" fmla="*/ 192 w 192"/>
                  <a:gd name="T15" fmla="*/ 75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96">
                    <a:moveTo>
                      <a:pt x="192" y="75"/>
                    </a:moveTo>
                    <a:cubicBezTo>
                      <a:pt x="128" y="75"/>
                      <a:pt x="128" y="75"/>
                      <a:pt x="128" y="75"/>
                    </a:cubicBezTo>
                    <a:cubicBezTo>
                      <a:pt x="122" y="75"/>
                      <a:pt x="117" y="70"/>
                      <a:pt x="117" y="64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192" y="96"/>
                      <a:pt x="192" y="96"/>
                      <a:pt x="192" y="96"/>
                    </a:cubicBezTo>
                    <a:lnTo>
                      <a:pt x="192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251" name="Freeform 752">
                <a:extLst>
                  <a:ext uri="{FF2B5EF4-FFF2-40B4-BE49-F238E27FC236}">
                    <a16:creationId xmlns:a16="http://schemas.microsoft.com/office/drawing/2014/main" id="{2EB943D1-CF1C-4E56-9974-E7CB8C7807F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38240" y="5004640"/>
                <a:ext cx="28113" cy="27032"/>
              </a:xfrm>
              <a:custGeom>
                <a:avLst/>
                <a:gdLst>
                  <a:gd name="T0" fmla="*/ 0 w 26"/>
                  <a:gd name="T1" fmla="*/ 0 h 25"/>
                  <a:gd name="T2" fmla="*/ 0 w 26"/>
                  <a:gd name="T3" fmla="*/ 25 h 25"/>
                  <a:gd name="T4" fmla="*/ 26 w 26"/>
                  <a:gd name="T5" fmla="*/ 25 h 25"/>
                  <a:gd name="T6" fmla="*/ 0 w 26"/>
                  <a:gd name="T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5">
                    <a:moveTo>
                      <a:pt x="0" y="0"/>
                    </a:moveTo>
                    <a:lnTo>
                      <a:pt x="0" y="25"/>
                    </a:lnTo>
                    <a:lnTo>
                      <a:pt x="26" y="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252" name="Freeform 753">
                <a:extLst>
                  <a:ext uri="{FF2B5EF4-FFF2-40B4-BE49-F238E27FC236}">
                    <a16:creationId xmlns:a16="http://schemas.microsoft.com/office/drawing/2014/main" id="{EEB8A20B-BAEF-49FC-B957-41E24569F70E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617661" y="4909488"/>
                <a:ext cx="374119" cy="373038"/>
              </a:xfrm>
              <a:custGeom>
                <a:avLst/>
                <a:gdLst>
                  <a:gd name="T0" fmla="*/ 265 w 521"/>
                  <a:gd name="T1" fmla="*/ 0 h 520"/>
                  <a:gd name="T2" fmla="*/ 9 w 521"/>
                  <a:gd name="T3" fmla="*/ 272 h 520"/>
                  <a:gd name="T4" fmla="*/ 248 w 521"/>
                  <a:gd name="T5" fmla="*/ 511 h 520"/>
                  <a:gd name="T6" fmla="*/ 521 w 521"/>
                  <a:gd name="T7" fmla="*/ 256 h 520"/>
                  <a:gd name="T8" fmla="*/ 265 w 521"/>
                  <a:gd name="T9" fmla="*/ 0 h 520"/>
                  <a:gd name="T10" fmla="*/ 414 w 521"/>
                  <a:gd name="T11" fmla="*/ 362 h 520"/>
                  <a:gd name="T12" fmla="*/ 403 w 521"/>
                  <a:gd name="T13" fmla="*/ 373 h 520"/>
                  <a:gd name="T14" fmla="*/ 382 w 521"/>
                  <a:gd name="T15" fmla="*/ 373 h 520"/>
                  <a:gd name="T16" fmla="*/ 382 w 521"/>
                  <a:gd name="T17" fmla="*/ 405 h 520"/>
                  <a:gd name="T18" fmla="*/ 371 w 521"/>
                  <a:gd name="T19" fmla="*/ 416 h 520"/>
                  <a:gd name="T20" fmla="*/ 158 w 521"/>
                  <a:gd name="T21" fmla="*/ 416 h 520"/>
                  <a:gd name="T22" fmla="*/ 147 w 521"/>
                  <a:gd name="T23" fmla="*/ 405 h 520"/>
                  <a:gd name="T24" fmla="*/ 147 w 521"/>
                  <a:gd name="T25" fmla="*/ 373 h 520"/>
                  <a:gd name="T26" fmla="*/ 126 w 521"/>
                  <a:gd name="T27" fmla="*/ 373 h 520"/>
                  <a:gd name="T28" fmla="*/ 115 w 521"/>
                  <a:gd name="T29" fmla="*/ 362 h 520"/>
                  <a:gd name="T30" fmla="*/ 115 w 521"/>
                  <a:gd name="T31" fmla="*/ 224 h 520"/>
                  <a:gd name="T32" fmla="*/ 126 w 521"/>
                  <a:gd name="T33" fmla="*/ 213 h 520"/>
                  <a:gd name="T34" fmla="*/ 147 w 521"/>
                  <a:gd name="T35" fmla="*/ 213 h 520"/>
                  <a:gd name="T36" fmla="*/ 147 w 521"/>
                  <a:gd name="T37" fmla="*/ 106 h 520"/>
                  <a:gd name="T38" fmla="*/ 158 w 521"/>
                  <a:gd name="T39" fmla="*/ 96 h 520"/>
                  <a:gd name="T40" fmla="*/ 297 w 521"/>
                  <a:gd name="T41" fmla="*/ 96 h 520"/>
                  <a:gd name="T42" fmla="*/ 301 w 521"/>
                  <a:gd name="T43" fmla="*/ 96 h 520"/>
                  <a:gd name="T44" fmla="*/ 304 w 521"/>
                  <a:gd name="T45" fmla="*/ 99 h 520"/>
                  <a:gd name="T46" fmla="*/ 379 w 521"/>
                  <a:gd name="T47" fmla="*/ 173 h 520"/>
                  <a:gd name="T48" fmla="*/ 381 w 521"/>
                  <a:gd name="T49" fmla="*/ 177 h 520"/>
                  <a:gd name="T50" fmla="*/ 382 w 521"/>
                  <a:gd name="T51" fmla="*/ 181 h 520"/>
                  <a:gd name="T52" fmla="*/ 382 w 521"/>
                  <a:gd name="T53" fmla="*/ 213 h 520"/>
                  <a:gd name="T54" fmla="*/ 403 w 521"/>
                  <a:gd name="T55" fmla="*/ 213 h 520"/>
                  <a:gd name="T56" fmla="*/ 414 w 521"/>
                  <a:gd name="T57" fmla="*/ 224 h 520"/>
                  <a:gd name="T58" fmla="*/ 414 w 521"/>
                  <a:gd name="T59" fmla="*/ 362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21" h="520">
                    <a:moveTo>
                      <a:pt x="265" y="0"/>
                    </a:moveTo>
                    <a:cubicBezTo>
                      <a:pt x="118" y="0"/>
                      <a:pt x="0" y="123"/>
                      <a:pt x="9" y="272"/>
                    </a:cubicBezTo>
                    <a:cubicBezTo>
                      <a:pt x="17" y="399"/>
                      <a:pt x="121" y="503"/>
                      <a:pt x="248" y="511"/>
                    </a:cubicBezTo>
                    <a:cubicBezTo>
                      <a:pt x="397" y="520"/>
                      <a:pt x="521" y="402"/>
                      <a:pt x="521" y="256"/>
                    </a:cubicBezTo>
                    <a:cubicBezTo>
                      <a:pt x="521" y="114"/>
                      <a:pt x="406" y="0"/>
                      <a:pt x="265" y="0"/>
                    </a:cubicBezTo>
                    <a:close/>
                    <a:moveTo>
                      <a:pt x="414" y="362"/>
                    </a:moveTo>
                    <a:cubicBezTo>
                      <a:pt x="414" y="368"/>
                      <a:pt x="409" y="373"/>
                      <a:pt x="403" y="373"/>
                    </a:cubicBezTo>
                    <a:cubicBezTo>
                      <a:pt x="382" y="373"/>
                      <a:pt x="382" y="373"/>
                      <a:pt x="382" y="373"/>
                    </a:cubicBezTo>
                    <a:cubicBezTo>
                      <a:pt x="382" y="405"/>
                      <a:pt x="382" y="405"/>
                      <a:pt x="382" y="405"/>
                    </a:cubicBezTo>
                    <a:cubicBezTo>
                      <a:pt x="382" y="411"/>
                      <a:pt x="377" y="416"/>
                      <a:pt x="371" y="416"/>
                    </a:cubicBezTo>
                    <a:cubicBezTo>
                      <a:pt x="158" y="416"/>
                      <a:pt x="158" y="416"/>
                      <a:pt x="158" y="416"/>
                    </a:cubicBezTo>
                    <a:cubicBezTo>
                      <a:pt x="152" y="416"/>
                      <a:pt x="147" y="411"/>
                      <a:pt x="147" y="405"/>
                    </a:cubicBezTo>
                    <a:cubicBezTo>
                      <a:pt x="147" y="373"/>
                      <a:pt x="147" y="373"/>
                      <a:pt x="147" y="373"/>
                    </a:cubicBezTo>
                    <a:cubicBezTo>
                      <a:pt x="126" y="373"/>
                      <a:pt x="126" y="373"/>
                      <a:pt x="126" y="373"/>
                    </a:cubicBezTo>
                    <a:cubicBezTo>
                      <a:pt x="120" y="373"/>
                      <a:pt x="115" y="368"/>
                      <a:pt x="115" y="362"/>
                    </a:cubicBezTo>
                    <a:cubicBezTo>
                      <a:pt x="115" y="224"/>
                      <a:pt x="115" y="224"/>
                      <a:pt x="115" y="224"/>
                    </a:cubicBezTo>
                    <a:cubicBezTo>
                      <a:pt x="115" y="218"/>
                      <a:pt x="120" y="213"/>
                      <a:pt x="126" y="213"/>
                    </a:cubicBezTo>
                    <a:cubicBezTo>
                      <a:pt x="147" y="213"/>
                      <a:pt x="147" y="213"/>
                      <a:pt x="147" y="213"/>
                    </a:cubicBezTo>
                    <a:cubicBezTo>
                      <a:pt x="147" y="106"/>
                      <a:pt x="147" y="106"/>
                      <a:pt x="147" y="106"/>
                    </a:cubicBezTo>
                    <a:cubicBezTo>
                      <a:pt x="147" y="100"/>
                      <a:pt x="152" y="96"/>
                      <a:pt x="158" y="96"/>
                    </a:cubicBezTo>
                    <a:cubicBezTo>
                      <a:pt x="297" y="96"/>
                      <a:pt x="297" y="96"/>
                      <a:pt x="297" y="96"/>
                    </a:cubicBezTo>
                    <a:cubicBezTo>
                      <a:pt x="298" y="96"/>
                      <a:pt x="299" y="96"/>
                      <a:pt x="301" y="96"/>
                    </a:cubicBezTo>
                    <a:cubicBezTo>
                      <a:pt x="302" y="97"/>
                      <a:pt x="303" y="98"/>
                      <a:pt x="304" y="99"/>
                    </a:cubicBezTo>
                    <a:cubicBezTo>
                      <a:pt x="379" y="173"/>
                      <a:pt x="379" y="173"/>
                      <a:pt x="379" y="173"/>
                    </a:cubicBezTo>
                    <a:cubicBezTo>
                      <a:pt x="380" y="174"/>
                      <a:pt x="381" y="176"/>
                      <a:pt x="381" y="177"/>
                    </a:cubicBezTo>
                    <a:cubicBezTo>
                      <a:pt x="382" y="178"/>
                      <a:pt x="382" y="180"/>
                      <a:pt x="382" y="181"/>
                    </a:cubicBezTo>
                    <a:cubicBezTo>
                      <a:pt x="382" y="213"/>
                      <a:pt x="382" y="213"/>
                      <a:pt x="382" y="213"/>
                    </a:cubicBezTo>
                    <a:cubicBezTo>
                      <a:pt x="403" y="213"/>
                      <a:pt x="403" y="213"/>
                      <a:pt x="403" y="213"/>
                    </a:cubicBezTo>
                    <a:cubicBezTo>
                      <a:pt x="409" y="213"/>
                      <a:pt x="414" y="218"/>
                      <a:pt x="414" y="224"/>
                    </a:cubicBezTo>
                    <a:lnTo>
                      <a:pt x="414" y="3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253" name="Freeform 754">
                <a:extLst>
                  <a:ext uri="{FF2B5EF4-FFF2-40B4-BE49-F238E27FC236}">
                    <a16:creationId xmlns:a16="http://schemas.microsoft.com/office/drawing/2014/main" id="{873DB3E5-2202-4D48-A415-471AC4C0F36F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716056" y="5077085"/>
                <a:ext cx="183816" cy="85420"/>
              </a:xfrm>
              <a:custGeom>
                <a:avLst/>
                <a:gdLst>
                  <a:gd name="T0" fmla="*/ 0 w 256"/>
                  <a:gd name="T1" fmla="*/ 118 h 118"/>
                  <a:gd name="T2" fmla="*/ 256 w 256"/>
                  <a:gd name="T3" fmla="*/ 118 h 118"/>
                  <a:gd name="T4" fmla="*/ 256 w 256"/>
                  <a:gd name="T5" fmla="*/ 0 h 118"/>
                  <a:gd name="T6" fmla="*/ 0 w 256"/>
                  <a:gd name="T7" fmla="*/ 0 h 118"/>
                  <a:gd name="T8" fmla="*/ 0 w 256"/>
                  <a:gd name="T9" fmla="*/ 118 h 118"/>
                  <a:gd name="T10" fmla="*/ 165 w 256"/>
                  <a:gd name="T11" fmla="*/ 78 h 118"/>
                  <a:gd name="T12" fmla="*/ 178 w 256"/>
                  <a:gd name="T13" fmla="*/ 83 h 118"/>
                  <a:gd name="T14" fmla="*/ 188 w 256"/>
                  <a:gd name="T15" fmla="*/ 84 h 118"/>
                  <a:gd name="T16" fmla="*/ 196 w 256"/>
                  <a:gd name="T17" fmla="*/ 82 h 118"/>
                  <a:gd name="T18" fmla="*/ 198 w 256"/>
                  <a:gd name="T19" fmla="*/ 76 h 118"/>
                  <a:gd name="T20" fmla="*/ 197 w 256"/>
                  <a:gd name="T21" fmla="*/ 72 h 118"/>
                  <a:gd name="T22" fmla="*/ 194 w 256"/>
                  <a:gd name="T23" fmla="*/ 69 h 118"/>
                  <a:gd name="T24" fmla="*/ 184 w 256"/>
                  <a:gd name="T25" fmla="*/ 64 h 118"/>
                  <a:gd name="T26" fmla="*/ 174 w 256"/>
                  <a:gd name="T27" fmla="*/ 58 h 118"/>
                  <a:gd name="T28" fmla="*/ 168 w 256"/>
                  <a:gd name="T29" fmla="*/ 51 h 118"/>
                  <a:gd name="T30" fmla="*/ 166 w 256"/>
                  <a:gd name="T31" fmla="*/ 42 h 118"/>
                  <a:gd name="T32" fmla="*/ 173 w 256"/>
                  <a:gd name="T33" fmla="*/ 26 h 118"/>
                  <a:gd name="T34" fmla="*/ 191 w 256"/>
                  <a:gd name="T35" fmla="*/ 21 h 118"/>
                  <a:gd name="T36" fmla="*/ 203 w 256"/>
                  <a:gd name="T37" fmla="*/ 22 h 118"/>
                  <a:gd name="T38" fmla="*/ 214 w 256"/>
                  <a:gd name="T39" fmla="*/ 26 h 118"/>
                  <a:gd name="T40" fmla="*/ 208 w 256"/>
                  <a:gd name="T41" fmla="*/ 38 h 118"/>
                  <a:gd name="T42" fmla="*/ 199 w 256"/>
                  <a:gd name="T43" fmla="*/ 35 h 118"/>
                  <a:gd name="T44" fmla="*/ 191 w 256"/>
                  <a:gd name="T45" fmla="*/ 34 h 118"/>
                  <a:gd name="T46" fmla="*/ 184 w 256"/>
                  <a:gd name="T47" fmla="*/ 36 h 118"/>
                  <a:gd name="T48" fmla="*/ 182 w 256"/>
                  <a:gd name="T49" fmla="*/ 41 h 118"/>
                  <a:gd name="T50" fmla="*/ 183 w 256"/>
                  <a:gd name="T51" fmla="*/ 45 h 118"/>
                  <a:gd name="T52" fmla="*/ 186 w 256"/>
                  <a:gd name="T53" fmla="*/ 48 h 118"/>
                  <a:gd name="T54" fmla="*/ 196 w 256"/>
                  <a:gd name="T55" fmla="*/ 53 h 118"/>
                  <a:gd name="T56" fmla="*/ 210 w 256"/>
                  <a:gd name="T57" fmla="*/ 63 h 118"/>
                  <a:gd name="T58" fmla="*/ 214 w 256"/>
                  <a:gd name="T59" fmla="*/ 76 h 118"/>
                  <a:gd name="T60" fmla="*/ 207 w 256"/>
                  <a:gd name="T61" fmla="*/ 92 h 118"/>
                  <a:gd name="T62" fmla="*/ 186 w 256"/>
                  <a:gd name="T63" fmla="*/ 97 h 118"/>
                  <a:gd name="T64" fmla="*/ 165 w 256"/>
                  <a:gd name="T65" fmla="*/ 93 h 118"/>
                  <a:gd name="T66" fmla="*/ 165 w 256"/>
                  <a:gd name="T67" fmla="*/ 78 h 118"/>
                  <a:gd name="T68" fmla="*/ 111 w 256"/>
                  <a:gd name="T69" fmla="*/ 22 h 118"/>
                  <a:gd name="T70" fmla="*/ 127 w 256"/>
                  <a:gd name="T71" fmla="*/ 22 h 118"/>
                  <a:gd name="T72" fmla="*/ 127 w 256"/>
                  <a:gd name="T73" fmla="*/ 83 h 118"/>
                  <a:gd name="T74" fmla="*/ 157 w 256"/>
                  <a:gd name="T75" fmla="*/ 83 h 118"/>
                  <a:gd name="T76" fmla="*/ 157 w 256"/>
                  <a:gd name="T77" fmla="*/ 96 h 118"/>
                  <a:gd name="T78" fmla="*/ 111 w 256"/>
                  <a:gd name="T79" fmla="*/ 96 h 118"/>
                  <a:gd name="T80" fmla="*/ 111 w 256"/>
                  <a:gd name="T81" fmla="*/ 22 h 118"/>
                  <a:gd name="T82" fmla="*/ 33 w 256"/>
                  <a:gd name="T83" fmla="*/ 22 h 118"/>
                  <a:gd name="T84" fmla="*/ 51 w 256"/>
                  <a:gd name="T85" fmla="*/ 22 h 118"/>
                  <a:gd name="T86" fmla="*/ 67 w 256"/>
                  <a:gd name="T87" fmla="*/ 49 h 118"/>
                  <a:gd name="T88" fmla="*/ 83 w 256"/>
                  <a:gd name="T89" fmla="*/ 22 h 118"/>
                  <a:gd name="T90" fmla="*/ 100 w 256"/>
                  <a:gd name="T91" fmla="*/ 22 h 118"/>
                  <a:gd name="T92" fmla="*/ 76 w 256"/>
                  <a:gd name="T93" fmla="*/ 59 h 118"/>
                  <a:gd name="T94" fmla="*/ 101 w 256"/>
                  <a:gd name="T95" fmla="*/ 96 h 118"/>
                  <a:gd name="T96" fmla="*/ 83 w 256"/>
                  <a:gd name="T97" fmla="*/ 96 h 118"/>
                  <a:gd name="T98" fmla="*/ 66 w 256"/>
                  <a:gd name="T99" fmla="*/ 68 h 118"/>
                  <a:gd name="T100" fmla="*/ 49 w 256"/>
                  <a:gd name="T101" fmla="*/ 96 h 118"/>
                  <a:gd name="T102" fmla="*/ 32 w 256"/>
                  <a:gd name="T103" fmla="*/ 96 h 118"/>
                  <a:gd name="T104" fmla="*/ 56 w 256"/>
                  <a:gd name="T105" fmla="*/ 58 h 118"/>
                  <a:gd name="T106" fmla="*/ 33 w 256"/>
                  <a:gd name="T107" fmla="*/ 2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6" h="118">
                    <a:moveTo>
                      <a:pt x="0" y="118"/>
                    </a:moveTo>
                    <a:cubicBezTo>
                      <a:pt x="256" y="118"/>
                      <a:pt x="256" y="118"/>
                      <a:pt x="256" y="118"/>
                    </a:cubicBezTo>
                    <a:cubicBezTo>
                      <a:pt x="256" y="0"/>
                      <a:pt x="256" y="0"/>
                      <a:pt x="25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18"/>
                    </a:lnTo>
                    <a:close/>
                    <a:moveTo>
                      <a:pt x="165" y="78"/>
                    </a:moveTo>
                    <a:cubicBezTo>
                      <a:pt x="170" y="80"/>
                      <a:pt x="175" y="82"/>
                      <a:pt x="178" y="83"/>
                    </a:cubicBezTo>
                    <a:cubicBezTo>
                      <a:pt x="182" y="84"/>
                      <a:pt x="185" y="84"/>
                      <a:pt x="188" y="84"/>
                    </a:cubicBezTo>
                    <a:cubicBezTo>
                      <a:pt x="191" y="84"/>
                      <a:pt x="194" y="84"/>
                      <a:pt x="196" y="82"/>
                    </a:cubicBezTo>
                    <a:cubicBezTo>
                      <a:pt x="197" y="81"/>
                      <a:pt x="198" y="79"/>
                      <a:pt x="198" y="76"/>
                    </a:cubicBezTo>
                    <a:cubicBezTo>
                      <a:pt x="198" y="75"/>
                      <a:pt x="198" y="74"/>
                      <a:pt x="197" y="72"/>
                    </a:cubicBezTo>
                    <a:cubicBezTo>
                      <a:pt x="196" y="71"/>
                      <a:pt x="195" y="70"/>
                      <a:pt x="194" y="69"/>
                    </a:cubicBezTo>
                    <a:cubicBezTo>
                      <a:pt x="192" y="68"/>
                      <a:pt x="189" y="66"/>
                      <a:pt x="184" y="64"/>
                    </a:cubicBezTo>
                    <a:cubicBezTo>
                      <a:pt x="179" y="62"/>
                      <a:pt x="176" y="60"/>
                      <a:pt x="174" y="58"/>
                    </a:cubicBezTo>
                    <a:cubicBezTo>
                      <a:pt x="171" y="56"/>
                      <a:pt x="170" y="54"/>
                      <a:pt x="168" y="51"/>
                    </a:cubicBezTo>
                    <a:cubicBezTo>
                      <a:pt x="167" y="48"/>
                      <a:pt x="166" y="45"/>
                      <a:pt x="166" y="42"/>
                    </a:cubicBezTo>
                    <a:cubicBezTo>
                      <a:pt x="166" y="35"/>
                      <a:pt x="168" y="30"/>
                      <a:pt x="173" y="26"/>
                    </a:cubicBezTo>
                    <a:cubicBezTo>
                      <a:pt x="177" y="23"/>
                      <a:pt x="184" y="21"/>
                      <a:pt x="191" y="21"/>
                    </a:cubicBezTo>
                    <a:cubicBezTo>
                      <a:pt x="195" y="21"/>
                      <a:pt x="199" y="21"/>
                      <a:pt x="203" y="22"/>
                    </a:cubicBezTo>
                    <a:cubicBezTo>
                      <a:pt x="206" y="23"/>
                      <a:pt x="210" y="24"/>
                      <a:pt x="214" y="26"/>
                    </a:cubicBezTo>
                    <a:cubicBezTo>
                      <a:pt x="208" y="38"/>
                      <a:pt x="208" y="38"/>
                      <a:pt x="208" y="38"/>
                    </a:cubicBezTo>
                    <a:cubicBezTo>
                      <a:pt x="204" y="37"/>
                      <a:pt x="201" y="35"/>
                      <a:pt x="199" y="35"/>
                    </a:cubicBezTo>
                    <a:cubicBezTo>
                      <a:pt x="196" y="34"/>
                      <a:pt x="193" y="34"/>
                      <a:pt x="191" y="34"/>
                    </a:cubicBezTo>
                    <a:cubicBezTo>
                      <a:pt x="188" y="34"/>
                      <a:pt x="186" y="35"/>
                      <a:pt x="184" y="36"/>
                    </a:cubicBezTo>
                    <a:cubicBezTo>
                      <a:pt x="182" y="37"/>
                      <a:pt x="182" y="39"/>
                      <a:pt x="182" y="41"/>
                    </a:cubicBezTo>
                    <a:cubicBezTo>
                      <a:pt x="182" y="43"/>
                      <a:pt x="182" y="44"/>
                      <a:pt x="183" y="45"/>
                    </a:cubicBezTo>
                    <a:cubicBezTo>
                      <a:pt x="183" y="46"/>
                      <a:pt x="184" y="47"/>
                      <a:pt x="186" y="48"/>
                    </a:cubicBezTo>
                    <a:cubicBezTo>
                      <a:pt x="187" y="49"/>
                      <a:pt x="190" y="51"/>
                      <a:pt x="196" y="53"/>
                    </a:cubicBezTo>
                    <a:cubicBezTo>
                      <a:pt x="203" y="57"/>
                      <a:pt x="207" y="60"/>
                      <a:pt x="210" y="63"/>
                    </a:cubicBezTo>
                    <a:cubicBezTo>
                      <a:pt x="213" y="67"/>
                      <a:pt x="214" y="71"/>
                      <a:pt x="214" y="76"/>
                    </a:cubicBezTo>
                    <a:cubicBezTo>
                      <a:pt x="214" y="82"/>
                      <a:pt x="211" y="88"/>
                      <a:pt x="207" y="92"/>
                    </a:cubicBezTo>
                    <a:cubicBezTo>
                      <a:pt x="202" y="95"/>
                      <a:pt x="195" y="97"/>
                      <a:pt x="186" y="97"/>
                    </a:cubicBezTo>
                    <a:cubicBezTo>
                      <a:pt x="178" y="97"/>
                      <a:pt x="171" y="96"/>
                      <a:pt x="165" y="93"/>
                    </a:cubicBezTo>
                    <a:lnTo>
                      <a:pt x="165" y="78"/>
                    </a:lnTo>
                    <a:close/>
                    <a:moveTo>
                      <a:pt x="111" y="22"/>
                    </a:moveTo>
                    <a:cubicBezTo>
                      <a:pt x="127" y="22"/>
                      <a:pt x="127" y="22"/>
                      <a:pt x="127" y="22"/>
                    </a:cubicBezTo>
                    <a:cubicBezTo>
                      <a:pt x="127" y="83"/>
                      <a:pt x="127" y="83"/>
                      <a:pt x="127" y="83"/>
                    </a:cubicBezTo>
                    <a:cubicBezTo>
                      <a:pt x="157" y="83"/>
                      <a:pt x="157" y="83"/>
                      <a:pt x="157" y="83"/>
                    </a:cubicBezTo>
                    <a:cubicBezTo>
                      <a:pt x="157" y="96"/>
                      <a:pt x="157" y="96"/>
                      <a:pt x="157" y="96"/>
                    </a:cubicBezTo>
                    <a:cubicBezTo>
                      <a:pt x="111" y="96"/>
                      <a:pt x="111" y="96"/>
                      <a:pt x="111" y="96"/>
                    </a:cubicBezTo>
                    <a:lnTo>
                      <a:pt x="111" y="22"/>
                    </a:lnTo>
                    <a:close/>
                    <a:moveTo>
                      <a:pt x="33" y="22"/>
                    </a:moveTo>
                    <a:cubicBezTo>
                      <a:pt x="51" y="22"/>
                      <a:pt x="51" y="22"/>
                      <a:pt x="51" y="22"/>
                    </a:cubicBezTo>
                    <a:cubicBezTo>
                      <a:pt x="67" y="49"/>
                      <a:pt x="67" y="49"/>
                      <a:pt x="67" y="49"/>
                    </a:cubicBezTo>
                    <a:cubicBezTo>
                      <a:pt x="83" y="22"/>
                      <a:pt x="83" y="22"/>
                      <a:pt x="83" y="22"/>
                    </a:cubicBezTo>
                    <a:cubicBezTo>
                      <a:pt x="100" y="22"/>
                      <a:pt x="100" y="22"/>
                      <a:pt x="100" y="22"/>
                    </a:cubicBezTo>
                    <a:cubicBezTo>
                      <a:pt x="76" y="59"/>
                      <a:pt x="76" y="59"/>
                      <a:pt x="76" y="59"/>
                    </a:cubicBezTo>
                    <a:cubicBezTo>
                      <a:pt x="101" y="96"/>
                      <a:pt x="101" y="96"/>
                      <a:pt x="101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6" y="68"/>
                      <a:pt x="66" y="68"/>
                      <a:pt x="66" y="68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56" y="58"/>
                      <a:pt x="56" y="58"/>
                      <a:pt x="56" y="58"/>
                    </a:cubicBezTo>
                    <a:lnTo>
                      <a:pt x="33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967584A5-4DBF-4187-9858-11964948E984}"/>
                  </a:ext>
                </a:extLst>
              </p:cNvPr>
              <p:cNvSpPr/>
              <p:nvPr/>
            </p:nvSpPr>
            <p:spPr bwMode="auto">
              <a:xfrm>
                <a:off x="723006" y="5081323"/>
                <a:ext cx="169918" cy="7694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5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</a:rPr>
                  <a:t>Other</a:t>
                </a:r>
              </a:p>
            </p:txBody>
          </p:sp>
        </p:grpSp>
        <p:sp>
          <p:nvSpPr>
            <p:cNvPr id="226" name="Freeform 763">
              <a:extLst>
                <a:ext uri="{FF2B5EF4-FFF2-40B4-BE49-F238E27FC236}">
                  <a16:creationId xmlns:a16="http://schemas.microsoft.com/office/drawing/2014/main" id="{1116B729-7646-4D2B-8CB0-E5E99DA50B76}"/>
                </a:ext>
              </a:extLst>
            </p:cNvPr>
            <p:cNvSpPr>
              <a:spLocks noChangeAspect="1" noEditPoints="1"/>
            </p:cNvSpPr>
            <p:nvPr/>
          </p:nvSpPr>
          <p:spPr bwMode="gray">
            <a:xfrm>
              <a:off x="4409859" y="4122257"/>
              <a:ext cx="374400" cy="374400"/>
            </a:xfrm>
            <a:custGeom>
              <a:avLst/>
              <a:gdLst>
                <a:gd name="T0" fmla="*/ 160 w 512"/>
                <a:gd name="T1" fmla="*/ 213 h 512"/>
                <a:gd name="T2" fmla="*/ 277 w 512"/>
                <a:gd name="T3" fmla="*/ 117 h 512"/>
                <a:gd name="T4" fmla="*/ 288 w 512"/>
                <a:gd name="T5" fmla="*/ 192 h 512"/>
                <a:gd name="T6" fmla="*/ 352 w 512"/>
                <a:gd name="T7" fmla="*/ 213 h 512"/>
                <a:gd name="T8" fmla="*/ 352 w 512"/>
                <a:gd name="T9" fmla="*/ 394 h 512"/>
                <a:gd name="T10" fmla="*/ 160 w 512"/>
                <a:gd name="T11" fmla="*/ 373 h 512"/>
                <a:gd name="T12" fmla="*/ 298 w 512"/>
                <a:gd name="T13" fmla="*/ 132 h 512"/>
                <a:gd name="T14" fmla="*/ 337 w 512"/>
                <a:gd name="T15" fmla="*/ 170 h 512"/>
                <a:gd name="T16" fmla="*/ 298 w 512"/>
                <a:gd name="T17" fmla="*/ 288 h 512"/>
                <a:gd name="T18" fmla="*/ 299 w 512"/>
                <a:gd name="T19" fmla="*/ 271 h 512"/>
                <a:gd name="T20" fmla="*/ 282 w 512"/>
                <a:gd name="T21" fmla="*/ 269 h 512"/>
                <a:gd name="T22" fmla="*/ 287 w 512"/>
                <a:gd name="T23" fmla="*/ 291 h 512"/>
                <a:gd name="T24" fmla="*/ 512 w 512"/>
                <a:gd name="T25" fmla="*/ 256 h 512"/>
                <a:gd name="T26" fmla="*/ 0 w 512"/>
                <a:gd name="T27" fmla="*/ 256 h 512"/>
                <a:gd name="T28" fmla="*/ 512 w 512"/>
                <a:gd name="T29" fmla="*/ 256 h 512"/>
                <a:gd name="T30" fmla="*/ 394 w 512"/>
                <a:gd name="T31" fmla="*/ 213 h 512"/>
                <a:gd name="T32" fmla="*/ 373 w 512"/>
                <a:gd name="T33" fmla="*/ 181 h 512"/>
                <a:gd name="T34" fmla="*/ 370 w 512"/>
                <a:gd name="T35" fmla="*/ 173 h 512"/>
                <a:gd name="T36" fmla="*/ 292 w 512"/>
                <a:gd name="T37" fmla="*/ 96 h 512"/>
                <a:gd name="T38" fmla="*/ 149 w 512"/>
                <a:gd name="T39" fmla="*/ 96 h 512"/>
                <a:gd name="T40" fmla="*/ 138 w 512"/>
                <a:gd name="T41" fmla="*/ 213 h 512"/>
                <a:gd name="T42" fmla="*/ 106 w 512"/>
                <a:gd name="T43" fmla="*/ 224 h 512"/>
                <a:gd name="T44" fmla="*/ 117 w 512"/>
                <a:gd name="T45" fmla="*/ 373 h 512"/>
                <a:gd name="T46" fmla="*/ 138 w 512"/>
                <a:gd name="T47" fmla="*/ 405 h 512"/>
                <a:gd name="T48" fmla="*/ 362 w 512"/>
                <a:gd name="T49" fmla="*/ 416 h 512"/>
                <a:gd name="T50" fmla="*/ 373 w 512"/>
                <a:gd name="T51" fmla="*/ 373 h 512"/>
                <a:gd name="T52" fmla="*/ 405 w 512"/>
                <a:gd name="T53" fmla="*/ 362 h 512"/>
                <a:gd name="T54" fmla="*/ 128 w 512"/>
                <a:gd name="T55" fmla="*/ 234 h 512"/>
                <a:gd name="T56" fmla="*/ 384 w 512"/>
                <a:gd name="T57" fmla="*/ 352 h 512"/>
                <a:gd name="T58" fmla="*/ 128 w 512"/>
                <a:gd name="T59" fmla="*/ 234 h 512"/>
                <a:gd name="T60" fmla="*/ 282 w 512"/>
                <a:gd name="T61" fmla="*/ 330 h 512"/>
                <a:gd name="T62" fmla="*/ 289 w 512"/>
                <a:gd name="T63" fmla="*/ 304 h 512"/>
                <a:gd name="T64" fmla="*/ 318 w 512"/>
                <a:gd name="T65" fmla="*/ 279 h 512"/>
                <a:gd name="T66" fmla="*/ 290 w 512"/>
                <a:gd name="T67" fmla="*/ 256 h 512"/>
                <a:gd name="T68" fmla="*/ 266 w 512"/>
                <a:gd name="T69" fmla="*/ 330 h 512"/>
                <a:gd name="T70" fmla="*/ 254 w 512"/>
                <a:gd name="T71" fmla="*/ 330 h 512"/>
                <a:gd name="T72" fmla="*/ 238 w 512"/>
                <a:gd name="T73" fmla="*/ 256 h 512"/>
                <a:gd name="T74" fmla="*/ 170 w 512"/>
                <a:gd name="T75" fmla="*/ 330 h 512"/>
                <a:gd name="T76" fmla="*/ 226 w 512"/>
                <a:gd name="T77" fmla="*/ 317 h 512"/>
                <a:gd name="T78" fmla="*/ 225 w 512"/>
                <a:gd name="T79" fmla="*/ 266 h 512"/>
                <a:gd name="T80" fmla="*/ 171 w 512"/>
                <a:gd name="T81" fmla="*/ 256 h 512"/>
                <a:gd name="T82" fmla="*/ 206 w 512"/>
                <a:gd name="T83" fmla="*/ 269 h 512"/>
                <a:gd name="T84" fmla="*/ 170 w 512"/>
                <a:gd name="T85" fmla="*/ 33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12" h="512">
                  <a:moveTo>
                    <a:pt x="352" y="213"/>
                  </a:moveTo>
                  <a:cubicBezTo>
                    <a:pt x="160" y="213"/>
                    <a:pt x="160" y="213"/>
                    <a:pt x="160" y="213"/>
                  </a:cubicBezTo>
                  <a:cubicBezTo>
                    <a:pt x="160" y="117"/>
                    <a:pt x="160" y="117"/>
                    <a:pt x="160" y="117"/>
                  </a:cubicBezTo>
                  <a:cubicBezTo>
                    <a:pt x="277" y="117"/>
                    <a:pt x="277" y="117"/>
                    <a:pt x="277" y="117"/>
                  </a:cubicBezTo>
                  <a:cubicBezTo>
                    <a:pt x="277" y="181"/>
                    <a:pt x="277" y="181"/>
                    <a:pt x="277" y="181"/>
                  </a:cubicBezTo>
                  <a:cubicBezTo>
                    <a:pt x="277" y="187"/>
                    <a:pt x="282" y="192"/>
                    <a:pt x="288" y="192"/>
                  </a:cubicBezTo>
                  <a:cubicBezTo>
                    <a:pt x="352" y="192"/>
                    <a:pt x="352" y="192"/>
                    <a:pt x="352" y="192"/>
                  </a:cubicBezTo>
                  <a:lnTo>
                    <a:pt x="352" y="213"/>
                  </a:lnTo>
                  <a:close/>
                  <a:moveTo>
                    <a:pt x="160" y="394"/>
                  </a:moveTo>
                  <a:cubicBezTo>
                    <a:pt x="352" y="394"/>
                    <a:pt x="352" y="394"/>
                    <a:pt x="352" y="394"/>
                  </a:cubicBezTo>
                  <a:cubicBezTo>
                    <a:pt x="352" y="373"/>
                    <a:pt x="352" y="373"/>
                    <a:pt x="352" y="373"/>
                  </a:cubicBezTo>
                  <a:cubicBezTo>
                    <a:pt x="160" y="373"/>
                    <a:pt x="160" y="373"/>
                    <a:pt x="160" y="373"/>
                  </a:cubicBezTo>
                  <a:lnTo>
                    <a:pt x="160" y="394"/>
                  </a:lnTo>
                  <a:close/>
                  <a:moveTo>
                    <a:pt x="298" y="132"/>
                  </a:moveTo>
                  <a:cubicBezTo>
                    <a:pt x="298" y="170"/>
                    <a:pt x="298" y="170"/>
                    <a:pt x="298" y="170"/>
                  </a:cubicBezTo>
                  <a:cubicBezTo>
                    <a:pt x="337" y="170"/>
                    <a:pt x="337" y="170"/>
                    <a:pt x="337" y="170"/>
                  </a:cubicBezTo>
                  <a:lnTo>
                    <a:pt x="298" y="132"/>
                  </a:lnTo>
                  <a:close/>
                  <a:moveTo>
                    <a:pt x="298" y="288"/>
                  </a:moveTo>
                  <a:cubicBezTo>
                    <a:pt x="301" y="286"/>
                    <a:pt x="302" y="283"/>
                    <a:pt x="302" y="280"/>
                  </a:cubicBezTo>
                  <a:cubicBezTo>
                    <a:pt x="302" y="276"/>
                    <a:pt x="301" y="273"/>
                    <a:pt x="299" y="271"/>
                  </a:cubicBezTo>
                  <a:cubicBezTo>
                    <a:pt x="297" y="270"/>
                    <a:pt x="294" y="269"/>
                    <a:pt x="289" y="269"/>
                  </a:cubicBezTo>
                  <a:cubicBezTo>
                    <a:pt x="282" y="269"/>
                    <a:pt x="282" y="269"/>
                    <a:pt x="282" y="269"/>
                  </a:cubicBezTo>
                  <a:cubicBezTo>
                    <a:pt x="282" y="291"/>
                    <a:pt x="282" y="291"/>
                    <a:pt x="282" y="291"/>
                  </a:cubicBezTo>
                  <a:cubicBezTo>
                    <a:pt x="287" y="291"/>
                    <a:pt x="287" y="291"/>
                    <a:pt x="287" y="291"/>
                  </a:cubicBezTo>
                  <a:cubicBezTo>
                    <a:pt x="292" y="291"/>
                    <a:pt x="296" y="290"/>
                    <a:pt x="298" y="288"/>
                  </a:cubicBezTo>
                  <a:close/>
                  <a:moveTo>
                    <a:pt x="512" y="256"/>
                  </a:moveTo>
                  <a:cubicBezTo>
                    <a:pt x="512" y="397"/>
                    <a:pt x="397" y="512"/>
                    <a:pt x="256" y="512"/>
                  </a:cubicBezTo>
                  <a:cubicBezTo>
                    <a:pt x="114" y="512"/>
                    <a:pt x="0" y="397"/>
                    <a:pt x="0" y="256"/>
                  </a:cubicBezTo>
                  <a:cubicBezTo>
                    <a:pt x="0" y="114"/>
                    <a:pt x="114" y="0"/>
                    <a:pt x="256" y="0"/>
                  </a:cubicBezTo>
                  <a:cubicBezTo>
                    <a:pt x="397" y="0"/>
                    <a:pt x="512" y="114"/>
                    <a:pt x="512" y="256"/>
                  </a:cubicBezTo>
                  <a:close/>
                  <a:moveTo>
                    <a:pt x="405" y="224"/>
                  </a:moveTo>
                  <a:cubicBezTo>
                    <a:pt x="405" y="218"/>
                    <a:pt x="400" y="213"/>
                    <a:pt x="394" y="213"/>
                  </a:cubicBezTo>
                  <a:cubicBezTo>
                    <a:pt x="373" y="213"/>
                    <a:pt x="373" y="213"/>
                    <a:pt x="373" y="213"/>
                  </a:cubicBezTo>
                  <a:cubicBezTo>
                    <a:pt x="373" y="181"/>
                    <a:pt x="373" y="181"/>
                    <a:pt x="373" y="181"/>
                  </a:cubicBezTo>
                  <a:cubicBezTo>
                    <a:pt x="373" y="180"/>
                    <a:pt x="373" y="178"/>
                    <a:pt x="372" y="177"/>
                  </a:cubicBezTo>
                  <a:cubicBezTo>
                    <a:pt x="372" y="176"/>
                    <a:pt x="371" y="174"/>
                    <a:pt x="370" y="173"/>
                  </a:cubicBezTo>
                  <a:cubicBezTo>
                    <a:pt x="295" y="99"/>
                    <a:pt x="295" y="99"/>
                    <a:pt x="295" y="99"/>
                  </a:cubicBezTo>
                  <a:cubicBezTo>
                    <a:pt x="294" y="98"/>
                    <a:pt x="293" y="97"/>
                    <a:pt x="292" y="96"/>
                  </a:cubicBezTo>
                  <a:cubicBezTo>
                    <a:pt x="290" y="96"/>
                    <a:pt x="289" y="96"/>
                    <a:pt x="288" y="96"/>
                  </a:cubicBezTo>
                  <a:cubicBezTo>
                    <a:pt x="149" y="96"/>
                    <a:pt x="149" y="96"/>
                    <a:pt x="149" y="96"/>
                  </a:cubicBezTo>
                  <a:cubicBezTo>
                    <a:pt x="143" y="96"/>
                    <a:pt x="138" y="100"/>
                    <a:pt x="138" y="106"/>
                  </a:cubicBezTo>
                  <a:cubicBezTo>
                    <a:pt x="138" y="213"/>
                    <a:pt x="138" y="213"/>
                    <a:pt x="138" y="213"/>
                  </a:cubicBezTo>
                  <a:cubicBezTo>
                    <a:pt x="117" y="213"/>
                    <a:pt x="117" y="213"/>
                    <a:pt x="117" y="213"/>
                  </a:cubicBezTo>
                  <a:cubicBezTo>
                    <a:pt x="111" y="213"/>
                    <a:pt x="106" y="218"/>
                    <a:pt x="106" y="224"/>
                  </a:cubicBezTo>
                  <a:cubicBezTo>
                    <a:pt x="106" y="362"/>
                    <a:pt x="106" y="362"/>
                    <a:pt x="106" y="362"/>
                  </a:cubicBezTo>
                  <a:cubicBezTo>
                    <a:pt x="106" y="368"/>
                    <a:pt x="111" y="373"/>
                    <a:pt x="117" y="373"/>
                  </a:cubicBezTo>
                  <a:cubicBezTo>
                    <a:pt x="138" y="373"/>
                    <a:pt x="138" y="373"/>
                    <a:pt x="138" y="373"/>
                  </a:cubicBezTo>
                  <a:cubicBezTo>
                    <a:pt x="138" y="405"/>
                    <a:pt x="138" y="405"/>
                    <a:pt x="138" y="405"/>
                  </a:cubicBezTo>
                  <a:cubicBezTo>
                    <a:pt x="138" y="411"/>
                    <a:pt x="143" y="416"/>
                    <a:pt x="149" y="416"/>
                  </a:cubicBezTo>
                  <a:cubicBezTo>
                    <a:pt x="362" y="416"/>
                    <a:pt x="362" y="416"/>
                    <a:pt x="362" y="416"/>
                  </a:cubicBezTo>
                  <a:cubicBezTo>
                    <a:pt x="368" y="416"/>
                    <a:pt x="373" y="411"/>
                    <a:pt x="373" y="405"/>
                  </a:cubicBezTo>
                  <a:cubicBezTo>
                    <a:pt x="373" y="373"/>
                    <a:pt x="373" y="373"/>
                    <a:pt x="373" y="373"/>
                  </a:cubicBezTo>
                  <a:cubicBezTo>
                    <a:pt x="394" y="373"/>
                    <a:pt x="394" y="373"/>
                    <a:pt x="394" y="373"/>
                  </a:cubicBezTo>
                  <a:cubicBezTo>
                    <a:pt x="400" y="373"/>
                    <a:pt x="405" y="368"/>
                    <a:pt x="405" y="362"/>
                  </a:cubicBezTo>
                  <a:lnTo>
                    <a:pt x="405" y="224"/>
                  </a:lnTo>
                  <a:close/>
                  <a:moveTo>
                    <a:pt x="128" y="234"/>
                  </a:moveTo>
                  <a:cubicBezTo>
                    <a:pt x="384" y="234"/>
                    <a:pt x="384" y="234"/>
                    <a:pt x="384" y="234"/>
                  </a:cubicBezTo>
                  <a:cubicBezTo>
                    <a:pt x="384" y="352"/>
                    <a:pt x="384" y="352"/>
                    <a:pt x="384" y="352"/>
                  </a:cubicBezTo>
                  <a:cubicBezTo>
                    <a:pt x="128" y="352"/>
                    <a:pt x="128" y="352"/>
                    <a:pt x="128" y="352"/>
                  </a:cubicBezTo>
                  <a:lnTo>
                    <a:pt x="128" y="234"/>
                  </a:lnTo>
                  <a:close/>
                  <a:moveTo>
                    <a:pt x="266" y="330"/>
                  </a:moveTo>
                  <a:cubicBezTo>
                    <a:pt x="282" y="330"/>
                    <a:pt x="282" y="330"/>
                    <a:pt x="282" y="330"/>
                  </a:cubicBezTo>
                  <a:cubicBezTo>
                    <a:pt x="282" y="304"/>
                    <a:pt x="282" y="304"/>
                    <a:pt x="282" y="304"/>
                  </a:cubicBezTo>
                  <a:cubicBezTo>
                    <a:pt x="289" y="304"/>
                    <a:pt x="289" y="304"/>
                    <a:pt x="289" y="304"/>
                  </a:cubicBezTo>
                  <a:cubicBezTo>
                    <a:pt x="298" y="304"/>
                    <a:pt x="305" y="302"/>
                    <a:pt x="310" y="297"/>
                  </a:cubicBezTo>
                  <a:cubicBezTo>
                    <a:pt x="315" y="293"/>
                    <a:pt x="318" y="287"/>
                    <a:pt x="318" y="279"/>
                  </a:cubicBezTo>
                  <a:cubicBezTo>
                    <a:pt x="318" y="271"/>
                    <a:pt x="315" y="265"/>
                    <a:pt x="311" y="262"/>
                  </a:cubicBezTo>
                  <a:cubicBezTo>
                    <a:pt x="306" y="258"/>
                    <a:pt x="299" y="256"/>
                    <a:pt x="290" y="256"/>
                  </a:cubicBezTo>
                  <a:cubicBezTo>
                    <a:pt x="266" y="256"/>
                    <a:pt x="266" y="256"/>
                    <a:pt x="266" y="256"/>
                  </a:cubicBezTo>
                  <a:lnTo>
                    <a:pt x="266" y="330"/>
                  </a:lnTo>
                  <a:close/>
                  <a:moveTo>
                    <a:pt x="238" y="330"/>
                  </a:moveTo>
                  <a:cubicBezTo>
                    <a:pt x="254" y="330"/>
                    <a:pt x="254" y="330"/>
                    <a:pt x="254" y="330"/>
                  </a:cubicBezTo>
                  <a:cubicBezTo>
                    <a:pt x="254" y="256"/>
                    <a:pt x="254" y="256"/>
                    <a:pt x="254" y="256"/>
                  </a:cubicBezTo>
                  <a:cubicBezTo>
                    <a:pt x="238" y="256"/>
                    <a:pt x="238" y="256"/>
                    <a:pt x="238" y="256"/>
                  </a:cubicBezTo>
                  <a:lnTo>
                    <a:pt x="238" y="330"/>
                  </a:lnTo>
                  <a:close/>
                  <a:moveTo>
                    <a:pt x="170" y="330"/>
                  </a:moveTo>
                  <a:cubicBezTo>
                    <a:pt x="226" y="330"/>
                    <a:pt x="226" y="330"/>
                    <a:pt x="226" y="330"/>
                  </a:cubicBezTo>
                  <a:cubicBezTo>
                    <a:pt x="226" y="317"/>
                    <a:pt x="226" y="317"/>
                    <a:pt x="226" y="317"/>
                  </a:cubicBezTo>
                  <a:cubicBezTo>
                    <a:pt x="189" y="317"/>
                    <a:pt x="189" y="317"/>
                    <a:pt x="189" y="317"/>
                  </a:cubicBezTo>
                  <a:cubicBezTo>
                    <a:pt x="225" y="266"/>
                    <a:pt x="225" y="266"/>
                    <a:pt x="225" y="266"/>
                  </a:cubicBezTo>
                  <a:cubicBezTo>
                    <a:pt x="225" y="256"/>
                    <a:pt x="225" y="256"/>
                    <a:pt x="225" y="256"/>
                  </a:cubicBezTo>
                  <a:cubicBezTo>
                    <a:pt x="171" y="256"/>
                    <a:pt x="171" y="256"/>
                    <a:pt x="171" y="256"/>
                  </a:cubicBezTo>
                  <a:cubicBezTo>
                    <a:pt x="171" y="269"/>
                    <a:pt x="171" y="269"/>
                    <a:pt x="171" y="269"/>
                  </a:cubicBezTo>
                  <a:cubicBezTo>
                    <a:pt x="206" y="269"/>
                    <a:pt x="206" y="269"/>
                    <a:pt x="206" y="269"/>
                  </a:cubicBezTo>
                  <a:cubicBezTo>
                    <a:pt x="170" y="320"/>
                    <a:pt x="170" y="320"/>
                    <a:pt x="170" y="320"/>
                  </a:cubicBezTo>
                  <a:lnTo>
                    <a:pt x="170" y="33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pic>
          <p:nvPicPr>
            <p:cNvPr id="227" name="Picture 3">
              <a:extLst>
                <a:ext uri="{FF2B5EF4-FFF2-40B4-BE49-F238E27FC236}">
                  <a16:creationId xmlns:a16="http://schemas.microsoft.com/office/drawing/2014/main" id="{F0D1E6B2-F94A-4EDC-B3FF-914729A009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785" y="5013840"/>
              <a:ext cx="224294" cy="7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124FFA29-71DE-4340-AC70-877E95F2D73B}"/>
                </a:ext>
              </a:extLst>
            </p:cNvPr>
            <p:cNvSpPr txBox="1"/>
            <p:nvPr/>
          </p:nvSpPr>
          <p:spPr>
            <a:xfrm>
              <a:off x="587714" y="5060521"/>
              <a:ext cx="418384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585858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Manual</a:t>
              </a:r>
            </a:p>
          </p:txBody>
        </p: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9E9E827B-9603-4C2C-993E-42B8985580FE}"/>
                </a:ext>
              </a:extLst>
            </p:cNvPr>
            <p:cNvSpPr txBox="1"/>
            <p:nvPr/>
          </p:nvSpPr>
          <p:spPr>
            <a:xfrm>
              <a:off x="587714" y="5303422"/>
              <a:ext cx="956993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585858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Automatic - push</a:t>
              </a:r>
            </a:p>
          </p:txBody>
        </p: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9975787E-B6B0-4783-9792-D6D9569449BB}"/>
                </a:ext>
              </a:extLst>
            </p:cNvPr>
            <p:cNvSpPr txBox="1"/>
            <p:nvPr/>
          </p:nvSpPr>
          <p:spPr>
            <a:xfrm>
              <a:off x="587714" y="5546323"/>
              <a:ext cx="880049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585858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Automatic - pull</a:t>
              </a:r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21354B00-5C9D-4973-95B7-E7C8FC1F83BA}"/>
                </a:ext>
              </a:extLst>
            </p:cNvPr>
            <p:cNvSpPr txBox="1"/>
            <p:nvPr/>
          </p:nvSpPr>
          <p:spPr>
            <a:xfrm>
              <a:off x="353371" y="4824770"/>
              <a:ext cx="455253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585858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Legend</a:t>
              </a:r>
            </a:p>
          </p:txBody>
        </p:sp>
        <p:grpSp>
          <p:nvGrpSpPr>
            <p:cNvPr id="232" name="Group 749">
              <a:extLst>
                <a:ext uri="{FF2B5EF4-FFF2-40B4-BE49-F238E27FC236}">
                  <a16:creationId xmlns:a16="http://schemas.microsoft.com/office/drawing/2014/main" id="{10EEF773-1DC4-4330-A9D1-624763AEB2E9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336932" y="5755410"/>
              <a:ext cx="216000" cy="215376"/>
              <a:chOff x="4963" y="3130"/>
              <a:chExt cx="346" cy="345"/>
            </a:xfrm>
            <a:solidFill>
              <a:srgbClr val="000066"/>
            </a:solidFill>
          </p:grpSpPr>
          <p:sp>
            <p:nvSpPr>
              <p:cNvPr id="244" name="Rectangle 750">
                <a:extLst>
                  <a:ext uri="{FF2B5EF4-FFF2-40B4-BE49-F238E27FC236}">
                    <a16:creationId xmlns:a16="http://schemas.microsoft.com/office/drawing/2014/main" id="{C07A64B1-2A92-460C-9E55-D3093FF4D61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5075" y="3378"/>
                <a:ext cx="128" cy="1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245" name="Freeform 751">
                <a:extLst>
                  <a:ext uri="{FF2B5EF4-FFF2-40B4-BE49-F238E27FC236}">
                    <a16:creationId xmlns:a16="http://schemas.microsoft.com/office/drawing/2014/main" id="{D13ECECC-4849-40BA-A288-3771BF8CE85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75" y="3208"/>
                <a:ext cx="128" cy="63"/>
              </a:xfrm>
              <a:custGeom>
                <a:avLst/>
                <a:gdLst>
                  <a:gd name="T0" fmla="*/ 192 w 192"/>
                  <a:gd name="T1" fmla="*/ 75 h 96"/>
                  <a:gd name="T2" fmla="*/ 128 w 192"/>
                  <a:gd name="T3" fmla="*/ 75 h 96"/>
                  <a:gd name="T4" fmla="*/ 117 w 192"/>
                  <a:gd name="T5" fmla="*/ 64 h 96"/>
                  <a:gd name="T6" fmla="*/ 117 w 192"/>
                  <a:gd name="T7" fmla="*/ 0 h 96"/>
                  <a:gd name="T8" fmla="*/ 0 w 192"/>
                  <a:gd name="T9" fmla="*/ 0 h 96"/>
                  <a:gd name="T10" fmla="*/ 0 w 192"/>
                  <a:gd name="T11" fmla="*/ 96 h 96"/>
                  <a:gd name="T12" fmla="*/ 192 w 192"/>
                  <a:gd name="T13" fmla="*/ 96 h 96"/>
                  <a:gd name="T14" fmla="*/ 192 w 192"/>
                  <a:gd name="T15" fmla="*/ 75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96">
                    <a:moveTo>
                      <a:pt x="192" y="75"/>
                    </a:moveTo>
                    <a:cubicBezTo>
                      <a:pt x="128" y="75"/>
                      <a:pt x="128" y="75"/>
                      <a:pt x="128" y="75"/>
                    </a:cubicBezTo>
                    <a:cubicBezTo>
                      <a:pt x="122" y="75"/>
                      <a:pt x="117" y="70"/>
                      <a:pt x="117" y="64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192" y="96"/>
                      <a:pt x="192" y="96"/>
                      <a:pt x="192" y="96"/>
                    </a:cubicBezTo>
                    <a:lnTo>
                      <a:pt x="192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246" name="Freeform 752">
                <a:extLst>
                  <a:ext uri="{FF2B5EF4-FFF2-40B4-BE49-F238E27FC236}">
                    <a16:creationId xmlns:a16="http://schemas.microsoft.com/office/drawing/2014/main" id="{B2F0795C-1762-4F44-BE68-9D97B150097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167" y="3218"/>
                <a:ext cx="26" cy="25"/>
              </a:xfrm>
              <a:custGeom>
                <a:avLst/>
                <a:gdLst>
                  <a:gd name="T0" fmla="*/ 0 w 26"/>
                  <a:gd name="T1" fmla="*/ 0 h 25"/>
                  <a:gd name="T2" fmla="*/ 0 w 26"/>
                  <a:gd name="T3" fmla="*/ 25 h 25"/>
                  <a:gd name="T4" fmla="*/ 26 w 26"/>
                  <a:gd name="T5" fmla="*/ 25 h 25"/>
                  <a:gd name="T6" fmla="*/ 0 w 26"/>
                  <a:gd name="T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5">
                    <a:moveTo>
                      <a:pt x="0" y="0"/>
                    </a:moveTo>
                    <a:lnTo>
                      <a:pt x="0" y="25"/>
                    </a:lnTo>
                    <a:lnTo>
                      <a:pt x="26" y="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247" name="Freeform 753">
                <a:extLst>
                  <a:ext uri="{FF2B5EF4-FFF2-40B4-BE49-F238E27FC236}">
                    <a16:creationId xmlns:a16="http://schemas.microsoft.com/office/drawing/2014/main" id="{2FEFDB64-4DF2-4270-AD0D-113FECCD8BD3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963" y="3130"/>
                <a:ext cx="346" cy="345"/>
              </a:xfrm>
              <a:custGeom>
                <a:avLst/>
                <a:gdLst>
                  <a:gd name="T0" fmla="*/ 265 w 521"/>
                  <a:gd name="T1" fmla="*/ 0 h 520"/>
                  <a:gd name="T2" fmla="*/ 9 w 521"/>
                  <a:gd name="T3" fmla="*/ 272 h 520"/>
                  <a:gd name="T4" fmla="*/ 248 w 521"/>
                  <a:gd name="T5" fmla="*/ 511 h 520"/>
                  <a:gd name="T6" fmla="*/ 521 w 521"/>
                  <a:gd name="T7" fmla="*/ 256 h 520"/>
                  <a:gd name="T8" fmla="*/ 265 w 521"/>
                  <a:gd name="T9" fmla="*/ 0 h 520"/>
                  <a:gd name="T10" fmla="*/ 414 w 521"/>
                  <a:gd name="T11" fmla="*/ 362 h 520"/>
                  <a:gd name="T12" fmla="*/ 403 w 521"/>
                  <a:gd name="T13" fmla="*/ 373 h 520"/>
                  <a:gd name="T14" fmla="*/ 382 w 521"/>
                  <a:gd name="T15" fmla="*/ 373 h 520"/>
                  <a:gd name="T16" fmla="*/ 382 w 521"/>
                  <a:gd name="T17" fmla="*/ 405 h 520"/>
                  <a:gd name="T18" fmla="*/ 371 w 521"/>
                  <a:gd name="T19" fmla="*/ 416 h 520"/>
                  <a:gd name="T20" fmla="*/ 158 w 521"/>
                  <a:gd name="T21" fmla="*/ 416 h 520"/>
                  <a:gd name="T22" fmla="*/ 147 w 521"/>
                  <a:gd name="T23" fmla="*/ 405 h 520"/>
                  <a:gd name="T24" fmla="*/ 147 w 521"/>
                  <a:gd name="T25" fmla="*/ 373 h 520"/>
                  <a:gd name="T26" fmla="*/ 126 w 521"/>
                  <a:gd name="T27" fmla="*/ 373 h 520"/>
                  <a:gd name="T28" fmla="*/ 115 w 521"/>
                  <a:gd name="T29" fmla="*/ 362 h 520"/>
                  <a:gd name="T30" fmla="*/ 115 w 521"/>
                  <a:gd name="T31" fmla="*/ 224 h 520"/>
                  <a:gd name="T32" fmla="*/ 126 w 521"/>
                  <a:gd name="T33" fmla="*/ 213 h 520"/>
                  <a:gd name="T34" fmla="*/ 147 w 521"/>
                  <a:gd name="T35" fmla="*/ 213 h 520"/>
                  <a:gd name="T36" fmla="*/ 147 w 521"/>
                  <a:gd name="T37" fmla="*/ 106 h 520"/>
                  <a:gd name="T38" fmla="*/ 158 w 521"/>
                  <a:gd name="T39" fmla="*/ 96 h 520"/>
                  <a:gd name="T40" fmla="*/ 297 w 521"/>
                  <a:gd name="T41" fmla="*/ 96 h 520"/>
                  <a:gd name="T42" fmla="*/ 301 w 521"/>
                  <a:gd name="T43" fmla="*/ 96 h 520"/>
                  <a:gd name="T44" fmla="*/ 304 w 521"/>
                  <a:gd name="T45" fmla="*/ 99 h 520"/>
                  <a:gd name="T46" fmla="*/ 379 w 521"/>
                  <a:gd name="T47" fmla="*/ 173 h 520"/>
                  <a:gd name="T48" fmla="*/ 381 w 521"/>
                  <a:gd name="T49" fmla="*/ 177 h 520"/>
                  <a:gd name="T50" fmla="*/ 382 w 521"/>
                  <a:gd name="T51" fmla="*/ 181 h 520"/>
                  <a:gd name="T52" fmla="*/ 382 w 521"/>
                  <a:gd name="T53" fmla="*/ 213 h 520"/>
                  <a:gd name="T54" fmla="*/ 403 w 521"/>
                  <a:gd name="T55" fmla="*/ 213 h 520"/>
                  <a:gd name="T56" fmla="*/ 414 w 521"/>
                  <a:gd name="T57" fmla="*/ 224 h 520"/>
                  <a:gd name="T58" fmla="*/ 414 w 521"/>
                  <a:gd name="T59" fmla="*/ 362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21" h="520">
                    <a:moveTo>
                      <a:pt x="265" y="0"/>
                    </a:moveTo>
                    <a:cubicBezTo>
                      <a:pt x="118" y="0"/>
                      <a:pt x="0" y="123"/>
                      <a:pt x="9" y="272"/>
                    </a:cubicBezTo>
                    <a:cubicBezTo>
                      <a:pt x="17" y="399"/>
                      <a:pt x="121" y="503"/>
                      <a:pt x="248" y="511"/>
                    </a:cubicBezTo>
                    <a:cubicBezTo>
                      <a:pt x="397" y="520"/>
                      <a:pt x="521" y="402"/>
                      <a:pt x="521" y="256"/>
                    </a:cubicBezTo>
                    <a:cubicBezTo>
                      <a:pt x="521" y="114"/>
                      <a:pt x="406" y="0"/>
                      <a:pt x="265" y="0"/>
                    </a:cubicBezTo>
                    <a:close/>
                    <a:moveTo>
                      <a:pt x="414" y="362"/>
                    </a:moveTo>
                    <a:cubicBezTo>
                      <a:pt x="414" y="368"/>
                      <a:pt x="409" y="373"/>
                      <a:pt x="403" y="373"/>
                    </a:cubicBezTo>
                    <a:cubicBezTo>
                      <a:pt x="382" y="373"/>
                      <a:pt x="382" y="373"/>
                      <a:pt x="382" y="373"/>
                    </a:cubicBezTo>
                    <a:cubicBezTo>
                      <a:pt x="382" y="405"/>
                      <a:pt x="382" y="405"/>
                      <a:pt x="382" y="405"/>
                    </a:cubicBezTo>
                    <a:cubicBezTo>
                      <a:pt x="382" y="411"/>
                      <a:pt x="377" y="416"/>
                      <a:pt x="371" y="416"/>
                    </a:cubicBezTo>
                    <a:cubicBezTo>
                      <a:pt x="158" y="416"/>
                      <a:pt x="158" y="416"/>
                      <a:pt x="158" y="416"/>
                    </a:cubicBezTo>
                    <a:cubicBezTo>
                      <a:pt x="152" y="416"/>
                      <a:pt x="147" y="411"/>
                      <a:pt x="147" y="405"/>
                    </a:cubicBezTo>
                    <a:cubicBezTo>
                      <a:pt x="147" y="373"/>
                      <a:pt x="147" y="373"/>
                      <a:pt x="147" y="373"/>
                    </a:cubicBezTo>
                    <a:cubicBezTo>
                      <a:pt x="126" y="373"/>
                      <a:pt x="126" y="373"/>
                      <a:pt x="126" y="373"/>
                    </a:cubicBezTo>
                    <a:cubicBezTo>
                      <a:pt x="120" y="373"/>
                      <a:pt x="115" y="368"/>
                      <a:pt x="115" y="362"/>
                    </a:cubicBezTo>
                    <a:cubicBezTo>
                      <a:pt x="115" y="224"/>
                      <a:pt x="115" y="224"/>
                      <a:pt x="115" y="224"/>
                    </a:cubicBezTo>
                    <a:cubicBezTo>
                      <a:pt x="115" y="218"/>
                      <a:pt x="120" y="213"/>
                      <a:pt x="126" y="213"/>
                    </a:cubicBezTo>
                    <a:cubicBezTo>
                      <a:pt x="147" y="213"/>
                      <a:pt x="147" y="213"/>
                      <a:pt x="147" y="213"/>
                    </a:cubicBezTo>
                    <a:cubicBezTo>
                      <a:pt x="147" y="106"/>
                      <a:pt x="147" y="106"/>
                      <a:pt x="147" y="106"/>
                    </a:cubicBezTo>
                    <a:cubicBezTo>
                      <a:pt x="147" y="100"/>
                      <a:pt x="152" y="96"/>
                      <a:pt x="158" y="96"/>
                    </a:cubicBezTo>
                    <a:cubicBezTo>
                      <a:pt x="297" y="96"/>
                      <a:pt x="297" y="96"/>
                      <a:pt x="297" y="96"/>
                    </a:cubicBezTo>
                    <a:cubicBezTo>
                      <a:pt x="298" y="96"/>
                      <a:pt x="299" y="96"/>
                      <a:pt x="301" y="96"/>
                    </a:cubicBezTo>
                    <a:cubicBezTo>
                      <a:pt x="302" y="97"/>
                      <a:pt x="303" y="98"/>
                      <a:pt x="304" y="99"/>
                    </a:cubicBezTo>
                    <a:cubicBezTo>
                      <a:pt x="379" y="173"/>
                      <a:pt x="379" y="173"/>
                      <a:pt x="379" y="173"/>
                    </a:cubicBezTo>
                    <a:cubicBezTo>
                      <a:pt x="380" y="174"/>
                      <a:pt x="381" y="176"/>
                      <a:pt x="381" y="177"/>
                    </a:cubicBezTo>
                    <a:cubicBezTo>
                      <a:pt x="382" y="178"/>
                      <a:pt x="382" y="180"/>
                      <a:pt x="382" y="181"/>
                    </a:cubicBezTo>
                    <a:cubicBezTo>
                      <a:pt x="382" y="213"/>
                      <a:pt x="382" y="213"/>
                      <a:pt x="382" y="213"/>
                    </a:cubicBezTo>
                    <a:cubicBezTo>
                      <a:pt x="403" y="213"/>
                      <a:pt x="403" y="213"/>
                      <a:pt x="403" y="213"/>
                    </a:cubicBezTo>
                    <a:cubicBezTo>
                      <a:pt x="409" y="213"/>
                      <a:pt x="414" y="218"/>
                      <a:pt x="414" y="224"/>
                    </a:cubicBezTo>
                    <a:lnTo>
                      <a:pt x="414" y="3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248" name="Freeform 754">
                <a:extLst>
                  <a:ext uri="{FF2B5EF4-FFF2-40B4-BE49-F238E27FC236}">
                    <a16:creationId xmlns:a16="http://schemas.microsoft.com/office/drawing/2014/main" id="{C50AEECE-B215-458A-8544-E7D05939C116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054" y="3285"/>
                <a:ext cx="170" cy="79"/>
              </a:xfrm>
              <a:custGeom>
                <a:avLst/>
                <a:gdLst>
                  <a:gd name="T0" fmla="*/ 0 w 256"/>
                  <a:gd name="T1" fmla="*/ 118 h 118"/>
                  <a:gd name="T2" fmla="*/ 256 w 256"/>
                  <a:gd name="T3" fmla="*/ 118 h 118"/>
                  <a:gd name="T4" fmla="*/ 256 w 256"/>
                  <a:gd name="T5" fmla="*/ 0 h 118"/>
                  <a:gd name="T6" fmla="*/ 0 w 256"/>
                  <a:gd name="T7" fmla="*/ 0 h 118"/>
                  <a:gd name="T8" fmla="*/ 0 w 256"/>
                  <a:gd name="T9" fmla="*/ 118 h 118"/>
                  <a:gd name="T10" fmla="*/ 165 w 256"/>
                  <a:gd name="T11" fmla="*/ 78 h 118"/>
                  <a:gd name="T12" fmla="*/ 178 w 256"/>
                  <a:gd name="T13" fmla="*/ 83 h 118"/>
                  <a:gd name="T14" fmla="*/ 188 w 256"/>
                  <a:gd name="T15" fmla="*/ 84 h 118"/>
                  <a:gd name="T16" fmla="*/ 196 w 256"/>
                  <a:gd name="T17" fmla="*/ 82 h 118"/>
                  <a:gd name="T18" fmla="*/ 198 w 256"/>
                  <a:gd name="T19" fmla="*/ 76 h 118"/>
                  <a:gd name="T20" fmla="*/ 197 w 256"/>
                  <a:gd name="T21" fmla="*/ 72 h 118"/>
                  <a:gd name="T22" fmla="*/ 194 w 256"/>
                  <a:gd name="T23" fmla="*/ 69 h 118"/>
                  <a:gd name="T24" fmla="*/ 184 w 256"/>
                  <a:gd name="T25" fmla="*/ 64 h 118"/>
                  <a:gd name="T26" fmla="*/ 174 w 256"/>
                  <a:gd name="T27" fmla="*/ 58 h 118"/>
                  <a:gd name="T28" fmla="*/ 168 w 256"/>
                  <a:gd name="T29" fmla="*/ 51 h 118"/>
                  <a:gd name="T30" fmla="*/ 166 w 256"/>
                  <a:gd name="T31" fmla="*/ 42 h 118"/>
                  <a:gd name="T32" fmla="*/ 173 w 256"/>
                  <a:gd name="T33" fmla="*/ 26 h 118"/>
                  <a:gd name="T34" fmla="*/ 191 w 256"/>
                  <a:gd name="T35" fmla="*/ 21 h 118"/>
                  <a:gd name="T36" fmla="*/ 203 w 256"/>
                  <a:gd name="T37" fmla="*/ 22 h 118"/>
                  <a:gd name="T38" fmla="*/ 214 w 256"/>
                  <a:gd name="T39" fmla="*/ 26 h 118"/>
                  <a:gd name="T40" fmla="*/ 208 w 256"/>
                  <a:gd name="T41" fmla="*/ 38 h 118"/>
                  <a:gd name="T42" fmla="*/ 199 w 256"/>
                  <a:gd name="T43" fmla="*/ 35 h 118"/>
                  <a:gd name="T44" fmla="*/ 191 w 256"/>
                  <a:gd name="T45" fmla="*/ 34 h 118"/>
                  <a:gd name="T46" fmla="*/ 184 w 256"/>
                  <a:gd name="T47" fmla="*/ 36 h 118"/>
                  <a:gd name="T48" fmla="*/ 182 w 256"/>
                  <a:gd name="T49" fmla="*/ 41 h 118"/>
                  <a:gd name="T50" fmla="*/ 183 w 256"/>
                  <a:gd name="T51" fmla="*/ 45 h 118"/>
                  <a:gd name="T52" fmla="*/ 186 w 256"/>
                  <a:gd name="T53" fmla="*/ 48 h 118"/>
                  <a:gd name="T54" fmla="*/ 196 w 256"/>
                  <a:gd name="T55" fmla="*/ 53 h 118"/>
                  <a:gd name="T56" fmla="*/ 210 w 256"/>
                  <a:gd name="T57" fmla="*/ 63 h 118"/>
                  <a:gd name="T58" fmla="*/ 214 w 256"/>
                  <a:gd name="T59" fmla="*/ 76 h 118"/>
                  <a:gd name="T60" fmla="*/ 207 w 256"/>
                  <a:gd name="T61" fmla="*/ 92 h 118"/>
                  <a:gd name="T62" fmla="*/ 186 w 256"/>
                  <a:gd name="T63" fmla="*/ 97 h 118"/>
                  <a:gd name="T64" fmla="*/ 165 w 256"/>
                  <a:gd name="T65" fmla="*/ 93 h 118"/>
                  <a:gd name="T66" fmla="*/ 165 w 256"/>
                  <a:gd name="T67" fmla="*/ 78 h 118"/>
                  <a:gd name="T68" fmla="*/ 111 w 256"/>
                  <a:gd name="T69" fmla="*/ 22 h 118"/>
                  <a:gd name="T70" fmla="*/ 127 w 256"/>
                  <a:gd name="T71" fmla="*/ 22 h 118"/>
                  <a:gd name="T72" fmla="*/ 127 w 256"/>
                  <a:gd name="T73" fmla="*/ 83 h 118"/>
                  <a:gd name="T74" fmla="*/ 157 w 256"/>
                  <a:gd name="T75" fmla="*/ 83 h 118"/>
                  <a:gd name="T76" fmla="*/ 157 w 256"/>
                  <a:gd name="T77" fmla="*/ 96 h 118"/>
                  <a:gd name="T78" fmla="*/ 111 w 256"/>
                  <a:gd name="T79" fmla="*/ 96 h 118"/>
                  <a:gd name="T80" fmla="*/ 111 w 256"/>
                  <a:gd name="T81" fmla="*/ 22 h 118"/>
                  <a:gd name="T82" fmla="*/ 33 w 256"/>
                  <a:gd name="T83" fmla="*/ 22 h 118"/>
                  <a:gd name="T84" fmla="*/ 51 w 256"/>
                  <a:gd name="T85" fmla="*/ 22 h 118"/>
                  <a:gd name="T86" fmla="*/ 67 w 256"/>
                  <a:gd name="T87" fmla="*/ 49 h 118"/>
                  <a:gd name="T88" fmla="*/ 83 w 256"/>
                  <a:gd name="T89" fmla="*/ 22 h 118"/>
                  <a:gd name="T90" fmla="*/ 100 w 256"/>
                  <a:gd name="T91" fmla="*/ 22 h 118"/>
                  <a:gd name="T92" fmla="*/ 76 w 256"/>
                  <a:gd name="T93" fmla="*/ 59 h 118"/>
                  <a:gd name="T94" fmla="*/ 101 w 256"/>
                  <a:gd name="T95" fmla="*/ 96 h 118"/>
                  <a:gd name="T96" fmla="*/ 83 w 256"/>
                  <a:gd name="T97" fmla="*/ 96 h 118"/>
                  <a:gd name="T98" fmla="*/ 66 w 256"/>
                  <a:gd name="T99" fmla="*/ 68 h 118"/>
                  <a:gd name="T100" fmla="*/ 49 w 256"/>
                  <a:gd name="T101" fmla="*/ 96 h 118"/>
                  <a:gd name="T102" fmla="*/ 32 w 256"/>
                  <a:gd name="T103" fmla="*/ 96 h 118"/>
                  <a:gd name="T104" fmla="*/ 56 w 256"/>
                  <a:gd name="T105" fmla="*/ 58 h 118"/>
                  <a:gd name="T106" fmla="*/ 33 w 256"/>
                  <a:gd name="T107" fmla="*/ 2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6" h="118">
                    <a:moveTo>
                      <a:pt x="0" y="118"/>
                    </a:moveTo>
                    <a:cubicBezTo>
                      <a:pt x="256" y="118"/>
                      <a:pt x="256" y="118"/>
                      <a:pt x="256" y="118"/>
                    </a:cubicBezTo>
                    <a:cubicBezTo>
                      <a:pt x="256" y="0"/>
                      <a:pt x="256" y="0"/>
                      <a:pt x="25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18"/>
                    </a:lnTo>
                    <a:close/>
                    <a:moveTo>
                      <a:pt x="165" y="78"/>
                    </a:moveTo>
                    <a:cubicBezTo>
                      <a:pt x="170" y="80"/>
                      <a:pt x="175" y="82"/>
                      <a:pt x="178" y="83"/>
                    </a:cubicBezTo>
                    <a:cubicBezTo>
                      <a:pt x="182" y="84"/>
                      <a:pt x="185" y="84"/>
                      <a:pt x="188" y="84"/>
                    </a:cubicBezTo>
                    <a:cubicBezTo>
                      <a:pt x="191" y="84"/>
                      <a:pt x="194" y="84"/>
                      <a:pt x="196" y="82"/>
                    </a:cubicBezTo>
                    <a:cubicBezTo>
                      <a:pt x="197" y="81"/>
                      <a:pt x="198" y="79"/>
                      <a:pt x="198" y="76"/>
                    </a:cubicBezTo>
                    <a:cubicBezTo>
                      <a:pt x="198" y="75"/>
                      <a:pt x="198" y="74"/>
                      <a:pt x="197" y="72"/>
                    </a:cubicBezTo>
                    <a:cubicBezTo>
                      <a:pt x="196" y="71"/>
                      <a:pt x="195" y="70"/>
                      <a:pt x="194" y="69"/>
                    </a:cubicBezTo>
                    <a:cubicBezTo>
                      <a:pt x="192" y="68"/>
                      <a:pt x="189" y="66"/>
                      <a:pt x="184" y="64"/>
                    </a:cubicBezTo>
                    <a:cubicBezTo>
                      <a:pt x="179" y="62"/>
                      <a:pt x="176" y="60"/>
                      <a:pt x="174" y="58"/>
                    </a:cubicBezTo>
                    <a:cubicBezTo>
                      <a:pt x="171" y="56"/>
                      <a:pt x="170" y="54"/>
                      <a:pt x="168" y="51"/>
                    </a:cubicBezTo>
                    <a:cubicBezTo>
                      <a:pt x="167" y="48"/>
                      <a:pt x="166" y="45"/>
                      <a:pt x="166" y="42"/>
                    </a:cubicBezTo>
                    <a:cubicBezTo>
                      <a:pt x="166" y="35"/>
                      <a:pt x="168" y="30"/>
                      <a:pt x="173" y="26"/>
                    </a:cubicBezTo>
                    <a:cubicBezTo>
                      <a:pt x="177" y="23"/>
                      <a:pt x="184" y="21"/>
                      <a:pt x="191" y="21"/>
                    </a:cubicBezTo>
                    <a:cubicBezTo>
                      <a:pt x="195" y="21"/>
                      <a:pt x="199" y="21"/>
                      <a:pt x="203" y="22"/>
                    </a:cubicBezTo>
                    <a:cubicBezTo>
                      <a:pt x="206" y="23"/>
                      <a:pt x="210" y="24"/>
                      <a:pt x="214" y="26"/>
                    </a:cubicBezTo>
                    <a:cubicBezTo>
                      <a:pt x="208" y="38"/>
                      <a:pt x="208" y="38"/>
                      <a:pt x="208" y="38"/>
                    </a:cubicBezTo>
                    <a:cubicBezTo>
                      <a:pt x="204" y="37"/>
                      <a:pt x="201" y="35"/>
                      <a:pt x="199" y="35"/>
                    </a:cubicBezTo>
                    <a:cubicBezTo>
                      <a:pt x="196" y="34"/>
                      <a:pt x="193" y="34"/>
                      <a:pt x="191" y="34"/>
                    </a:cubicBezTo>
                    <a:cubicBezTo>
                      <a:pt x="188" y="34"/>
                      <a:pt x="186" y="35"/>
                      <a:pt x="184" y="36"/>
                    </a:cubicBezTo>
                    <a:cubicBezTo>
                      <a:pt x="182" y="37"/>
                      <a:pt x="182" y="39"/>
                      <a:pt x="182" y="41"/>
                    </a:cubicBezTo>
                    <a:cubicBezTo>
                      <a:pt x="182" y="43"/>
                      <a:pt x="182" y="44"/>
                      <a:pt x="183" y="45"/>
                    </a:cubicBezTo>
                    <a:cubicBezTo>
                      <a:pt x="183" y="46"/>
                      <a:pt x="184" y="47"/>
                      <a:pt x="186" y="48"/>
                    </a:cubicBezTo>
                    <a:cubicBezTo>
                      <a:pt x="187" y="49"/>
                      <a:pt x="190" y="51"/>
                      <a:pt x="196" y="53"/>
                    </a:cubicBezTo>
                    <a:cubicBezTo>
                      <a:pt x="203" y="57"/>
                      <a:pt x="207" y="60"/>
                      <a:pt x="210" y="63"/>
                    </a:cubicBezTo>
                    <a:cubicBezTo>
                      <a:pt x="213" y="67"/>
                      <a:pt x="214" y="71"/>
                      <a:pt x="214" y="76"/>
                    </a:cubicBezTo>
                    <a:cubicBezTo>
                      <a:pt x="214" y="82"/>
                      <a:pt x="211" y="88"/>
                      <a:pt x="207" y="92"/>
                    </a:cubicBezTo>
                    <a:cubicBezTo>
                      <a:pt x="202" y="95"/>
                      <a:pt x="195" y="97"/>
                      <a:pt x="186" y="97"/>
                    </a:cubicBezTo>
                    <a:cubicBezTo>
                      <a:pt x="178" y="97"/>
                      <a:pt x="171" y="96"/>
                      <a:pt x="165" y="93"/>
                    </a:cubicBezTo>
                    <a:lnTo>
                      <a:pt x="165" y="78"/>
                    </a:lnTo>
                    <a:close/>
                    <a:moveTo>
                      <a:pt x="111" y="22"/>
                    </a:moveTo>
                    <a:cubicBezTo>
                      <a:pt x="127" y="22"/>
                      <a:pt x="127" y="22"/>
                      <a:pt x="127" y="22"/>
                    </a:cubicBezTo>
                    <a:cubicBezTo>
                      <a:pt x="127" y="83"/>
                      <a:pt x="127" y="83"/>
                      <a:pt x="127" y="83"/>
                    </a:cubicBezTo>
                    <a:cubicBezTo>
                      <a:pt x="157" y="83"/>
                      <a:pt x="157" y="83"/>
                      <a:pt x="157" y="83"/>
                    </a:cubicBezTo>
                    <a:cubicBezTo>
                      <a:pt x="157" y="96"/>
                      <a:pt x="157" y="96"/>
                      <a:pt x="157" y="96"/>
                    </a:cubicBezTo>
                    <a:cubicBezTo>
                      <a:pt x="111" y="96"/>
                      <a:pt x="111" y="96"/>
                      <a:pt x="111" y="96"/>
                    </a:cubicBezTo>
                    <a:lnTo>
                      <a:pt x="111" y="22"/>
                    </a:lnTo>
                    <a:close/>
                    <a:moveTo>
                      <a:pt x="33" y="22"/>
                    </a:moveTo>
                    <a:cubicBezTo>
                      <a:pt x="51" y="22"/>
                      <a:pt x="51" y="22"/>
                      <a:pt x="51" y="22"/>
                    </a:cubicBezTo>
                    <a:cubicBezTo>
                      <a:pt x="67" y="49"/>
                      <a:pt x="67" y="49"/>
                      <a:pt x="67" y="49"/>
                    </a:cubicBezTo>
                    <a:cubicBezTo>
                      <a:pt x="83" y="22"/>
                      <a:pt x="83" y="22"/>
                      <a:pt x="83" y="22"/>
                    </a:cubicBezTo>
                    <a:cubicBezTo>
                      <a:pt x="100" y="22"/>
                      <a:pt x="100" y="22"/>
                      <a:pt x="100" y="22"/>
                    </a:cubicBezTo>
                    <a:cubicBezTo>
                      <a:pt x="76" y="59"/>
                      <a:pt x="76" y="59"/>
                      <a:pt x="76" y="59"/>
                    </a:cubicBezTo>
                    <a:cubicBezTo>
                      <a:pt x="101" y="96"/>
                      <a:pt x="101" y="96"/>
                      <a:pt x="101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6" y="68"/>
                      <a:pt x="66" y="68"/>
                      <a:pt x="66" y="68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56" y="58"/>
                      <a:pt x="56" y="58"/>
                      <a:pt x="56" y="58"/>
                    </a:cubicBezTo>
                    <a:lnTo>
                      <a:pt x="33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8A52B2F1-E92E-4EE0-A34E-D6F132E59C60}"/>
                </a:ext>
              </a:extLst>
            </p:cNvPr>
            <p:cNvSpPr txBox="1"/>
            <p:nvPr/>
          </p:nvSpPr>
          <p:spPr>
            <a:xfrm>
              <a:off x="587714" y="5789224"/>
              <a:ext cx="124713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585858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Supported file formats</a:t>
              </a:r>
            </a:p>
          </p:txBody>
        </p:sp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64C8D108-D10A-4458-8974-164CFF844755}"/>
                </a:ext>
              </a:extLst>
            </p:cNvPr>
            <p:cNvGrpSpPr/>
            <p:nvPr/>
          </p:nvGrpSpPr>
          <p:grpSpPr>
            <a:xfrm>
              <a:off x="7197012" y="3627479"/>
              <a:ext cx="349200" cy="349200"/>
              <a:chOff x="1241635" y="6233164"/>
              <a:chExt cx="349200" cy="349200"/>
            </a:xfrm>
          </p:grpSpPr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0F8844B0-D4CC-4321-B53F-822407089B60}"/>
                  </a:ext>
                </a:extLst>
              </p:cNvPr>
              <p:cNvSpPr/>
              <p:nvPr/>
            </p:nvSpPr>
            <p:spPr bwMode="auto">
              <a:xfrm>
                <a:off x="1241635" y="6233164"/>
                <a:ext cx="349200" cy="3492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 pitchFamily="-64" charset="-128"/>
                </a:endParaRPr>
              </a:p>
            </p:txBody>
          </p:sp>
          <p:sp>
            <p:nvSpPr>
              <p:cNvPr id="243" name="Freeform 792">
                <a:extLst>
                  <a:ext uri="{FF2B5EF4-FFF2-40B4-BE49-F238E27FC236}">
                    <a16:creationId xmlns:a16="http://schemas.microsoft.com/office/drawing/2014/main" id="{02FA5D74-56B8-42F2-9DC6-15B6F606DC40}"/>
                  </a:ext>
                </a:extLst>
              </p:cNvPr>
              <p:cNvSpPr>
                <a:spLocks noChangeAspect="1" noEditPoints="1"/>
              </p:cNvSpPr>
              <p:nvPr/>
            </p:nvSpPr>
            <p:spPr bwMode="gray">
              <a:xfrm>
                <a:off x="1254235" y="6245764"/>
                <a:ext cx="324000" cy="324000"/>
              </a:xfrm>
              <a:custGeom>
                <a:avLst/>
                <a:gdLst>
                  <a:gd name="T0" fmla="*/ 256 w 512"/>
                  <a:gd name="T1" fmla="*/ 0 h 512"/>
                  <a:gd name="T2" fmla="*/ 0 w 512"/>
                  <a:gd name="T3" fmla="*/ 256 h 512"/>
                  <a:gd name="T4" fmla="*/ 256 w 512"/>
                  <a:gd name="T5" fmla="*/ 512 h 512"/>
                  <a:gd name="T6" fmla="*/ 512 w 512"/>
                  <a:gd name="T7" fmla="*/ 256 h 512"/>
                  <a:gd name="T8" fmla="*/ 256 w 512"/>
                  <a:gd name="T9" fmla="*/ 0 h 512"/>
                  <a:gd name="T10" fmla="*/ 163 w 512"/>
                  <a:gd name="T11" fmla="*/ 184 h 512"/>
                  <a:gd name="T12" fmla="*/ 248 w 512"/>
                  <a:gd name="T13" fmla="*/ 99 h 512"/>
                  <a:gd name="T14" fmla="*/ 252 w 512"/>
                  <a:gd name="T15" fmla="*/ 96 h 512"/>
                  <a:gd name="T16" fmla="*/ 260 w 512"/>
                  <a:gd name="T17" fmla="*/ 96 h 512"/>
                  <a:gd name="T18" fmla="*/ 263 w 512"/>
                  <a:gd name="T19" fmla="*/ 99 h 512"/>
                  <a:gd name="T20" fmla="*/ 349 w 512"/>
                  <a:gd name="T21" fmla="*/ 184 h 512"/>
                  <a:gd name="T22" fmla="*/ 349 w 512"/>
                  <a:gd name="T23" fmla="*/ 199 h 512"/>
                  <a:gd name="T24" fmla="*/ 341 w 512"/>
                  <a:gd name="T25" fmla="*/ 202 h 512"/>
                  <a:gd name="T26" fmla="*/ 333 w 512"/>
                  <a:gd name="T27" fmla="*/ 199 h 512"/>
                  <a:gd name="T28" fmla="*/ 266 w 512"/>
                  <a:gd name="T29" fmla="*/ 132 h 512"/>
                  <a:gd name="T30" fmla="*/ 266 w 512"/>
                  <a:gd name="T31" fmla="*/ 362 h 512"/>
                  <a:gd name="T32" fmla="*/ 256 w 512"/>
                  <a:gd name="T33" fmla="*/ 373 h 512"/>
                  <a:gd name="T34" fmla="*/ 245 w 512"/>
                  <a:gd name="T35" fmla="*/ 362 h 512"/>
                  <a:gd name="T36" fmla="*/ 245 w 512"/>
                  <a:gd name="T37" fmla="*/ 132 h 512"/>
                  <a:gd name="T38" fmla="*/ 178 w 512"/>
                  <a:gd name="T39" fmla="*/ 199 h 512"/>
                  <a:gd name="T40" fmla="*/ 170 w 512"/>
                  <a:gd name="T41" fmla="*/ 202 h 512"/>
                  <a:gd name="T42" fmla="*/ 163 w 512"/>
                  <a:gd name="T43" fmla="*/ 199 h 512"/>
                  <a:gd name="T44" fmla="*/ 163 w 512"/>
                  <a:gd name="T45" fmla="*/ 184 h 512"/>
                  <a:gd name="T46" fmla="*/ 373 w 512"/>
                  <a:gd name="T47" fmla="*/ 405 h 512"/>
                  <a:gd name="T48" fmla="*/ 362 w 512"/>
                  <a:gd name="T49" fmla="*/ 416 h 512"/>
                  <a:gd name="T50" fmla="*/ 149 w 512"/>
                  <a:gd name="T51" fmla="*/ 416 h 512"/>
                  <a:gd name="T52" fmla="*/ 138 w 512"/>
                  <a:gd name="T53" fmla="*/ 405 h 512"/>
                  <a:gd name="T54" fmla="*/ 138 w 512"/>
                  <a:gd name="T55" fmla="*/ 362 h 512"/>
                  <a:gd name="T56" fmla="*/ 149 w 512"/>
                  <a:gd name="T57" fmla="*/ 352 h 512"/>
                  <a:gd name="T58" fmla="*/ 160 w 512"/>
                  <a:gd name="T59" fmla="*/ 362 h 512"/>
                  <a:gd name="T60" fmla="*/ 160 w 512"/>
                  <a:gd name="T61" fmla="*/ 394 h 512"/>
                  <a:gd name="T62" fmla="*/ 352 w 512"/>
                  <a:gd name="T63" fmla="*/ 394 h 512"/>
                  <a:gd name="T64" fmla="*/ 352 w 512"/>
                  <a:gd name="T65" fmla="*/ 362 h 512"/>
                  <a:gd name="T66" fmla="*/ 362 w 512"/>
                  <a:gd name="T67" fmla="*/ 352 h 512"/>
                  <a:gd name="T68" fmla="*/ 373 w 512"/>
                  <a:gd name="T69" fmla="*/ 362 h 512"/>
                  <a:gd name="T70" fmla="*/ 373 w 512"/>
                  <a:gd name="T71" fmla="*/ 405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12" h="512">
                    <a:moveTo>
                      <a:pt x="256" y="0"/>
                    </a:moveTo>
                    <a:cubicBezTo>
                      <a:pt x="114" y="0"/>
                      <a:pt x="0" y="114"/>
                      <a:pt x="0" y="256"/>
                    </a:cubicBezTo>
                    <a:cubicBezTo>
                      <a:pt x="0" y="397"/>
                      <a:pt x="114" y="512"/>
                      <a:pt x="256" y="512"/>
                    </a:cubicBezTo>
                    <a:cubicBezTo>
                      <a:pt x="397" y="512"/>
                      <a:pt x="512" y="397"/>
                      <a:pt x="512" y="256"/>
                    </a:cubicBezTo>
                    <a:cubicBezTo>
                      <a:pt x="512" y="114"/>
                      <a:pt x="397" y="0"/>
                      <a:pt x="256" y="0"/>
                    </a:cubicBezTo>
                    <a:close/>
                    <a:moveTo>
                      <a:pt x="163" y="184"/>
                    </a:moveTo>
                    <a:cubicBezTo>
                      <a:pt x="248" y="99"/>
                      <a:pt x="248" y="99"/>
                      <a:pt x="248" y="99"/>
                    </a:cubicBezTo>
                    <a:cubicBezTo>
                      <a:pt x="249" y="98"/>
                      <a:pt x="250" y="97"/>
                      <a:pt x="252" y="96"/>
                    </a:cubicBezTo>
                    <a:cubicBezTo>
                      <a:pt x="254" y="95"/>
                      <a:pt x="257" y="95"/>
                      <a:pt x="260" y="96"/>
                    </a:cubicBezTo>
                    <a:cubicBezTo>
                      <a:pt x="261" y="97"/>
                      <a:pt x="262" y="98"/>
                      <a:pt x="263" y="99"/>
                    </a:cubicBezTo>
                    <a:cubicBezTo>
                      <a:pt x="349" y="184"/>
                      <a:pt x="349" y="184"/>
                      <a:pt x="349" y="184"/>
                    </a:cubicBezTo>
                    <a:cubicBezTo>
                      <a:pt x="353" y="188"/>
                      <a:pt x="353" y="195"/>
                      <a:pt x="349" y="199"/>
                    </a:cubicBezTo>
                    <a:cubicBezTo>
                      <a:pt x="346" y="201"/>
                      <a:pt x="344" y="202"/>
                      <a:pt x="341" y="202"/>
                    </a:cubicBezTo>
                    <a:cubicBezTo>
                      <a:pt x="338" y="202"/>
                      <a:pt x="336" y="201"/>
                      <a:pt x="333" y="199"/>
                    </a:cubicBezTo>
                    <a:cubicBezTo>
                      <a:pt x="266" y="132"/>
                      <a:pt x="266" y="132"/>
                      <a:pt x="266" y="132"/>
                    </a:cubicBezTo>
                    <a:cubicBezTo>
                      <a:pt x="266" y="362"/>
                      <a:pt x="266" y="362"/>
                      <a:pt x="266" y="362"/>
                    </a:cubicBezTo>
                    <a:cubicBezTo>
                      <a:pt x="266" y="368"/>
                      <a:pt x="262" y="373"/>
                      <a:pt x="256" y="373"/>
                    </a:cubicBezTo>
                    <a:cubicBezTo>
                      <a:pt x="250" y="373"/>
                      <a:pt x="245" y="368"/>
                      <a:pt x="245" y="362"/>
                    </a:cubicBezTo>
                    <a:cubicBezTo>
                      <a:pt x="245" y="132"/>
                      <a:pt x="245" y="132"/>
                      <a:pt x="245" y="132"/>
                    </a:cubicBezTo>
                    <a:cubicBezTo>
                      <a:pt x="178" y="199"/>
                      <a:pt x="178" y="199"/>
                      <a:pt x="178" y="199"/>
                    </a:cubicBezTo>
                    <a:cubicBezTo>
                      <a:pt x="176" y="201"/>
                      <a:pt x="173" y="202"/>
                      <a:pt x="170" y="202"/>
                    </a:cubicBezTo>
                    <a:cubicBezTo>
                      <a:pt x="168" y="202"/>
                      <a:pt x="165" y="201"/>
                      <a:pt x="163" y="199"/>
                    </a:cubicBezTo>
                    <a:cubicBezTo>
                      <a:pt x="159" y="195"/>
                      <a:pt x="159" y="188"/>
                      <a:pt x="163" y="184"/>
                    </a:cubicBezTo>
                    <a:close/>
                    <a:moveTo>
                      <a:pt x="373" y="405"/>
                    </a:moveTo>
                    <a:cubicBezTo>
                      <a:pt x="373" y="411"/>
                      <a:pt x="368" y="416"/>
                      <a:pt x="362" y="416"/>
                    </a:cubicBezTo>
                    <a:cubicBezTo>
                      <a:pt x="149" y="416"/>
                      <a:pt x="149" y="416"/>
                      <a:pt x="149" y="416"/>
                    </a:cubicBezTo>
                    <a:cubicBezTo>
                      <a:pt x="143" y="416"/>
                      <a:pt x="138" y="411"/>
                      <a:pt x="138" y="405"/>
                    </a:cubicBezTo>
                    <a:cubicBezTo>
                      <a:pt x="138" y="362"/>
                      <a:pt x="138" y="362"/>
                      <a:pt x="138" y="362"/>
                    </a:cubicBezTo>
                    <a:cubicBezTo>
                      <a:pt x="138" y="356"/>
                      <a:pt x="143" y="352"/>
                      <a:pt x="149" y="352"/>
                    </a:cubicBezTo>
                    <a:cubicBezTo>
                      <a:pt x="155" y="352"/>
                      <a:pt x="160" y="356"/>
                      <a:pt x="160" y="362"/>
                    </a:cubicBezTo>
                    <a:cubicBezTo>
                      <a:pt x="160" y="394"/>
                      <a:pt x="160" y="394"/>
                      <a:pt x="160" y="394"/>
                    </a:cubicBezTo>
                    <a:cubicBezTo>
                      <a:pt x="352" y="394"/>
                      <a:pt x="352" y="394"/>
                      <a:pt x="352" y="394"/>
                    </a:cubicBezTo>
                    <a:cubicBezTo>
                      <a:pt x="352" y="362"/>
                      <a:pt x="352" y="362"/>
                      <a:pt x="352" y="362"/>
                    </a:cubicBezTo>
                    <a:cubicBezTo>
                      <a:pt x="352" y="356"/>
                      <a:pt x="356" y="352"/>
                      <a:pt x="362" y="352"/>
                    </a:cubicBezTo>
                    <a:cubicBezTo>
                      <a:pt x="368" y="352"/>
                      <a:pt x="373" y="356"/>
                      <a:pt x="373" y="362"/>
                    </a:cubicBezTo>
                    <a:lnTo>
                      <a:pt x="373" y="405"/>
                    </a:lnTo>
                    <a:close/>
                  </a:path>
                </a:pathLst>
              </a:custGeom>
              <a:solidFill>
                <a:srgbClr val="000066"/>
              </a:solidFill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6D3F8AF3-673B-4AAE-B8D1-35113D8DE88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55972" y="4134470"/>
              <a:ext cx="374119" cy="373039"/>
              <a:chOff x="617661" y="4909488"/>
              <a:chExt cx="374119" cy="373038"/>
            </a:xfrm>
            <a:solidFill>
              <a:srgbClr val="000066"/>
            </a:solidFill>
          </p:grpSpPr>
          <p:sp>
            <p:nvSpPr>
              <p:cNvPr id="236" name="Rectangle 750">
                <a:extLst>
                  <a:ext uri="{FF2B5EF4-FFF2-40B4-BE49-F238E27FC236}">
                    <a16:creationId xmlns:a16="http://schemas.microsoft.com/office/drawing/2014/main" id="{FA7B9345-C7BA-4794-BA0D-93F8015B14B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38763" y="5177643"/>
                <a:ext cx="138402" cy="151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237" name="Freeform 751">
                <a:extLst>
                  <a:ext uri="{FF2B5EF4-FFF2-40B4-BE49-F238E27FC236}">
                    <a16:creationId xmlns:a16="http://schemas.microsoft.com/office/drawing/2014/main" id="{1D27E951-4C1C-4201-A56A-152A187A7B6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38763" y="4993827"/>
                <a:ext cx="138402" cy="68120"/>
              </a:xfrm>
              <a:custGeom>
                <a:avLst/>
                <a:gdLst>
                  <a:gd name="T0" fmla="*/ 192 w 192"/>
                  <a:gd name="T1" fmla="*/ 75 h 96"/>
                  <a:gd name="T2" fmla="*/ 128 w 192"/>
                  <a:gd name="T3" fmla="*/ 75 h 96"/>
                  <a:gd name="T4" fmla="*/ 117 w 192"/>
                  <a:gd name="T5" fmla="*/ 64 h 96"/>
                  <a:gd name="T6" fmla="*/ 117 w 192"/>
                  <a:gd name="T7" fmla="*/ 0 h 96"/>
                  <a:gd name="T8" fmla="*/ 0 w 192"/>
                  <a:gd name="T9" fmla="*/ 0 h 96"/>
                  <a:gd name="T10" fmla="*/ 0 w 192"/>
                  <a:gd name="T11" fmla="*/ 96 h 96"/>
                  <a:gd name="T12" fmla="*/ 192 w 192"/>
                  <a:gd name="T13" fmla="*/ 96 h 96"/>
                  <a:gd name="T14" fmla="*/ 192 w 192"/>
                  <a:gd name="T15" fmla="*/ 75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96">
                    <a:moveTo>
                      <a:pt x="192" y="75"/>
                    </a:moveTo>
                    <a:cubicBezTo>
                      <a:pt x="128" y="75"/>
                      <a:pt x="128" y="75"/>
                      <a:pt x="128" y="75"/>
                    </a:cubicBezTo>
                    <a:cubicBezTo>
                      <a:pt x="122" y="75"/>
                      <a:pt x="117" y="70"/>
                      <a:pt x="117" y="64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192" y="96"/>
                      <a:pt x="192" y="96"/>
                      <a:pt x="192" y="96"/>
                    </a:cubicBezTo>
                    <a:lnTo>
                      <a:pt x="192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238" name="Freeform 752">
                <a:extLst>
                  <a:ext uri="{FF2B5EF4-FFF2-40B4-BE49-F238E27FC236}">
                    <a16:creationId xmlns:a16="http://schemas.microsoft.com/office/drawing/2014/main" id="{35BB5322-DA74-44D5-8952-494B2329573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38240" y="5004640"/>
                <a:ext cx="28113" cy="27032"/>
              </a:xfrm>
              <a:custGeom>
                <a:avLst/>
                <a:gdLst>
                  <a:gd name="T0" fmla="*/ 0 w 26"/>
                  <a:gd name="T1" fmla="*/ 0 h 25"/>
                  <a:gd name="T2" fmla="*/ 0 w 26"/>
                  <a:gd name="T3" fmla="*/ 25 h 25"/>
                  <a:gd name="T4" fmla="*/ 26 w 26"/>
                  <a:gd name="T5" fmla="*/ 25 h 25"/>
                  <a:gd name="T6" fmla="*/ 0 w 26"/>
                  <a:gd name="T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5">
                    <a:moveTo>
                      <a:pt x="0" y="0"/>
                    </a:moveTo>
                    <a:lnTo>
                      <a:pt x="0" y="25"/>
                    </a:lnTo>
                    <a:lnTo>
                      <a:pt x="26" y="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239" name="Freeform 753">
                <a:extLst>
                  <a:ext uri="{FF2B5EF4-FFF2-40B4-BE49-F238E27FC236}">
                    <a16:creationId xmlns:a16="http://schemas.microsoft.com/office/drawing/2014/main" id="{6E53AA23-1AA2-434D-B578-03ADDF76BBAA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617661" y="4909488"/>
                <a:ext cx="374119" cy="373038"/>
              </a:xfrm>
              <a:custGeom>
                <a:avLst/>
                <a:gdLst>
                  <a:gd name="T0" fmla="*/ 265 w 521"/>
                  <a:gd name="T1" fmla="*/ 0 h 520"/>
                  <a:gd name="T2" fmla="*/ 9 w 521"/>
                  <a:gd name="T3" fmla="*/ 272 h 520"/>
                  <a:gd name="T4" fmla="*/ 248 w 521"/>
                  <a:gd name="T5" fmla="*/ 511 h 520"/>
                  <a:gd name="T6" fmla="*/ 521 w 521"/>
                  <a:gd name="T7" fmla="*/ 256 h 520"/>
                  <a:gd name="T8" fmla="*/ 265 w 521"/>
                  <a:gd name="T9" fmla="*/ 0 h 520"/>
                  <a:gd name="T10" fmla="*/ 414 w 521"/>
                  <a:gd name="T11" fmla="*/ 362 h 520"/>
                  <a:gd name="T12" fmla="*/ 403 w 521"/>
                  <a:gd name="T13" fmla="*/ 373 h 520"/>
                  <a:gd name="T14" fmla="*/ 382 w 521"/>
                  <a:gd name="T15" fmla="*/ 373 h 520"/>
                  <a:gd name="T16" fmla="*/ 382 w 521"/>
                  <a:gd name="T17" fmla="*/ 405 h 520"/>
                  <a:gd name="T18" fmla="*/ 371 w 521"/>
                  <a:gd name="T19" fmla="*/ 416 h 520"/>
                  <a:gd name="T20" fmla="*/ 158 w 521"/>
                  <a:gd name="T21" fmla="*/ 416 h 520"/>
                  <a:gd name="T22" fmla="*/ 147 w 521"/>
                  <a:gd name="T23" fmla="*/ 405 h 520"/>
                  <a:gd name="T24" fmla="*/ 147 w 521"/>
                  <a:gd name="T25" fmla="*/ 373 h 520"/>
                  <a:gd name="T26" fmla="*/ 126 w 521"/>
                  <a:gd name="T27" fmla="*/ 373 h 520"/>
                  <a:gd name="T28" fmla="*/ 115 w 521"/>
                  <a:gd name="T29" fmla="*/ 362 h 520"/>
                  <a:gd name="T30" fmla="*/ 115 w 521"/>
                  <a:gd name="T31" fmla="*/ 224 h 520"/>
                  <a:gd name="T32" fmla="*/ 126 w 521"/>
                  <a:gd name="T33" fmla="*/ 213 h 520"/>
                  <a:gd name="T34" fmla="*/ 147 w 521"/>
                  <a:gd name="T35" fmla="*/ 213 h 520"/>
                  <a:gd name="T36" fmla="*/ 147 w 521"/>
                  <a:gd name="T37" fmla="*/ 106 h 520"/>
                  <a:gd name="T38" fmla="*/ 158 w 521"/>
                  <a:gd name="T39" fmla="*/ 96 h 520"/>
                  <a:gd name="T40" fmla="*/ 297 w 521"/>
                  <a:gd name="T41" fmla="*/ 96 h 520"/>
                  <a:gd name="T42" fmla="*/ 301 w 521"/>
                  <a:gd name="T43" fmla="*/ 96 h 520"/>
                  <a:gd name="T44" fmla="*/ 304 w 521"/>
                  <a:gd name="T45" fmla="*/ 99 h 520"/>
                  <a:gd name="T46" fmla="*/ 379 w 521"/>
                  <a:gd name="T47" fmla="*/ 173 h 520"/>
                  <a:gd name="T48" fmla="*/ 381 w 521"/>
                  <a:gd name="T49" fmla="*/ 177 h 520"/>
                  <a:gd name="T50" fmla="*/ 382 w 521"/>
                  <a:gd name="T51" fmla="*/ 181 h 520"/>
                  <a:gd name="T52" fmla="*/ 382 w 521"/>
                  <a:gd name="T53" fmla="*/ 213 h 520"/>
                  <a:gd name="T54" fmla="*/ 403 w 521"/>
                  <a:gd name="T55" fmla="*/ 213 h 520"/>
                  <a:gd name="T56" fmla="*/ 414 w 521"/>
                  <a:gd name="T57" fmla="*/ 224 h 520"/>
                  <a:gd name="T58" fmla="*/ 414 w 521"/>
                  <a:gd name="T59" fmla="*/ 362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21" h="520">
                    <a:moveTo>
                      <a:pt x="265" y="0"/>
                    </a:moveTo>
                    <a:cubicBezTo>
                      <a:pt x="118" y="0"/>
                      <a:pt x="0" y="123"/>
                      <a:pt x="9" y="272"/>
                    </a:cubicBezTo>
                    <a:cubicBezTo>
                      <a:pt x="17" y="399"/>
                      <a:pt x="121" y="503"/>
                      <a:pt x="248" y="511"/>
                    </a:cubicBezTo>
                    <a:cubicBezTo>
                      <a:pt x="397" y="520"/>
                      <a:pt x="521" y="402"/>
                      <a:pt x="521" y="256"/>
                    </a:cubicBezTo>
                    <a:cubicBezTo>
                      <a:pt x="521" y="114"/>
                      <a:pt x="406" y="0"/>
                      <a:pt x="265" y="0"/>
                    </a:cubicBezTo>
                    <a:close/>
                    <a:moveTo>
                      <a:pt x="414" y="362"/>
                    </a:moveTo>
                    <a:cubicBezTo>
                      <a:pt x="414" y="368"/>
                      <a:pt x="409" y="373"/>
                      <a:pt x="403" y="373"/>
                    </a:cubicBezTo>
                    <a:cubicBezTo>
                      <a:pt x="382" y="373"/>
                      <a:pt x="382" y="373"/>
                      <a:pt x="382" y="373"/>
                    </a:cubicBezTo>
                    <a:cubicBezTo>
                      <a:pt x="382" y="405"/>
                      <a:pt x="382" y="405"/>
                      <a:pt x="382" y="405"/>
                    </a:cubicBezTo>
                    <a:cubicBezTo>
                      <a:pt x="382" y="411"/>
                      <a:pt x="377" y="416"/>
                      <a:pt x="371" y="416"/>
                    </a:cubicBezTo>
                    <a:cubicBezTo>
                      <a:pt x="158" y="416"/>
                      <a:pt x="158" y="416"/>
                      <a:pt x="158" y="416"/>
                    </a:cubicBezTo>
                    <a:cubicBezTo>
                      <a:pt x="152" y="416"/>
                      <a:pt x="147" y="411"/>
                      <a:pt x="147" y="405"/>
                    </a:cubicBezTo>
                    <a:cubicBezTo>
                      <a:pt x="147" y="373"/>
                      <a:pt x="147" y="373"/>
                      <a:pt x="147" y="373"/>
                    </a:cubicBezTo>
                    <a:cubicBezTo>
                      <a:pt x="126" y="373"/>
                      <a:pt x="126" y="373"/>
                      <a:pt x="126" y="373"/>
                    </a:cubicBezTo>
                    <a:cubicBezTo>
                      <a:pt x="120" y="373"/>
                      <a:pt x="115" y="368"/>
                      <a:pt x="115" y="362"/>
                    </a:cubicBezTo>
                    <a:cubicBezTo>
                      <a:pt x="115" y="224"/>
                      <a:pt x="115" y="224"/>
                      <a:pt x="115" y="224"/>
                    </a:cubicBezTo>
                    <a:cubicBezTo>
                      <a:pt x="115" y="218"/>
                      <a:pt x="120" y="213"/>
                      <a:pt x="126" y="213"/>
                    </a:cubicBezTo>
                    <a:cubicBezTo>
                      <a:pt x="147" y="213"/>
                      <a:pt x="147" y="213"/>
                      <a:pt x="147" y="213"/>
                    </a:cubicBezTo>
                    <a:cubicBezTo>
                      <a:pt x="147" y="106"/>
                      <a:pt x="147" y="106"/>
                      <a:pt x="147" y="106"/>
                    </a:cubicBezTo>
                    <a:cubicBezTo>
                      <a:pt x="147" y="100"/>
                      <a:pt x="152" y="96"/>
                      <a:pt x="158" y="96"/>
                    </a:cubicBezTo>
                    <a:cubicBezTo>
                      <a:pt x="297" y="96"/>
                      <a:pt x="297" y="96"/>
                      <a:pt x="297" y="96"/>
                    </a:cubicBezTo>
                    <a:cubicBezTo>
                      <a:pt x="298" y="96"/>
                      <a:pt x="299" y="96"/>
                      <a:pt x="301" y="96"/>
                    </a:cubicBezTo>
                    <a:cubicBezTo>
                      <a:pt x="302" y="97"/>
                      <a:pt x="303" y="98"/>
                      <a:pt x="304" y="99"/>
                    </a:cubicBezTo>
                    <a:cubicBezTo>
                      <a:pt x="379" y="173"/>
                      <a:pt x="379" y="173"/>
                      <a:pt x="379" y="173"/>
                    </a:cubicBezTo>
                    <a:cubicBezTo>
                      <a:pt x="380" y="174"/>
                      <a:pt x="381" y="176"/>
                      <a:pt x="381" y="177"/>
                    </a:cubicBezTo>
                    <a:cubicBezTo>
                      <a:pt x="382" y="178"/>
                      <a:pt x="382" y="180"/>
                      <a:pt x="382" y="181"/>
                    </a:cubicBezTo>
                    <a:cubicBezTo>
                      <a:pt x="382" y="213"/>
                      <a:pt x="382" y="213"/>
                      <a:pt x="382" y="213"/>
                    </a:cubicBezTo>
                    <a:cubicBezTo>
                      <a:pt x="403" y="213"/>
                      <a:pt x="403" y="213"/>
                      <a:pt x="403" y="213"/>
                    </a:cubicBezTo>
                    <a:cubicBezTo>
                      <a:pt x="409" y="213"/>
                      <a:pt x="414" y="218"/>
                      <a:pt x="414" y="224"/>
                    </a:cubicBezTo>
                    <a:lnTo>
                      <a:pt x="414" y="3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240" name="Freeform 754">
                <a:extLst>
                  <a:ext uri="{FF2B5EF4-FFF2-40B4-BE49-F238E27FC236}">
                    <a16:creationId xmlns:a16="http://schemas.microsoft.com/office/drawing/2014/main" id="{907CFD18-9578-4168-8F53-6814C15C7847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716056" y="5077085"/>
                <a:ext cx="183816" cy="85420"/>
              </a:xfrm>
              <a:custGeom>
                <a:avLst/>
                <a:gdLst>
                  <a:gd name="T0" fmla="*/ 0 w 256"/>
                  <a:gd name="T1" fmla="*/ 118 h 118"/>
                  <a:gd name="T2" fmla="*/ 256 w 256"/>
                  <a:gd name="T3" fmla="*/ 118 h 118"/>
                  <a:gd name="T4" fmla="*/ 256 w 256"/>
                  <a:gd name="T5" fmla="*/ 0 h 118"/>
                  <a:gd name="T6" fmla="*/ 0 w 256"/>
                  <a:gd name="T7" fmla="*/ 0 h 118"/>
                  <a:gd name="T8" fmla="*/ 0 w 256"/>
                  <a:gd name="T9" fmla="*/ 118 h 118"/>
                  <a:gd name="T10" fmla="*/ 165 w 256"/>
                  <a:gd name="T11" fmla="*/ 78 h 118"/>
                  <a:gd name="T12" fmla="*/ 178 w 256"/>
                  <a:gd name="T13" fmla="*/ 83 h 118"/>
                  <a:gd name="T14" fmla="*/ 188 w 256"/>
                  <a:gd name="T15" fmla="*/ 84 h 118"/>
                  <a:gd name="T16" fmla="*/ 196 w 256"/>
                  <a:gd name="T17" fmla="*/ 82 h 118"/>
                  <a:gd name="T18" fmla="*/ 198 w 256"/>
                  <a:gd name="T19" fmla="*/ 76 h 118"/>
                  <a:gd name="T20" fmla="*/ 197 w 256"/>
                  <a:gd name="T21" fmla="*/ 72 h 118"/>
                  <a:gd name="T22" fmla="*/ 194 w 256"/>
                  <a:gd name="T23" fmla="*/ 69 h 118"/>
                  <a:gd name="T24" fmla="*/ 184 w 256"/>
                  <a:gd name="T25" fmla="*/ 64 h 118"/>
                  <a:gd name="T26" fmla="*/ 174 w 256"/>
                  <a:gd name="T27" fmla="*/ 58 h 118"/>
                  <a:gd name="T28" fmla="*/ 168 w 256"/>
                  <a:gd name="T29" fmla="*/ 51 h 118"/>
                  <a:gd name="T30" fmla="*/ 166 w 256"/>
                  <a:gd name="T31" fmla="*/ 42 h 118"/>
                  <a:gd name="T32" fmla="*/ 173 w 256"/>
                  <a:gd name="T33" fmla="*/ 26 h 118"/>
                  <a:gd name="T34" fmla="*/ 191 w 256"/>
                  <a:gd name="T35" fmla="*/ 21 h 118"/>
                  <a:gd name="T36" fmla="*/ 203 w 256"/>
                  <a:gd name="T37" fmla="*/ 22 h 118"/>
                  <a:gd name="T38" fmla="*/ 214 w 256"/>
                  <a:gd name="T39" fmla="*/ 26 h 118"/>
                  <a:gd name="T40" fmla="*/ 208 w 256"/>
                  <a:gd name="T41" fmla="*/ 38 h 118"/>
                  <a:gd name="T42" fmla="*/ 199 w 256"/>
                  <a:gd name="T43" fmla="*/ 35 h 118"/>
                  <a:gd name="T44" fmla="*/ 191 w 256"/>
                  <a:gd name="T45" fmla="*/ 34 h 118"/>
                  <a:gd name="T46" fmla="*/ 184 w 256"/>
                  <a:gd name="T47" fmla="*/ 36 h 118"/>
                  <a:gd name="T48" fmla="*/ 182 w 256"/>
                  <a:gd name="T49" fmla="*/ 41 h 118"/>
                  <a:gd name="T50" fmla="*/ 183 w 256"/>
                  <a:gd name="T51" fmla="*/ 45 h 118"/>
                  <a:gd name="T52" fmla="*/ 186 w 256"/>
                  <a:gd name="T53" fmla="*/ 48 h 118"/>
                  <a:gd name="T54" fmla="*/ 196 w 256"/>
                  <a:gd name="T55" fmla="*/ 53 h 118"/>
                  <a:gd name="T56" fmla="*/ 210 w 256"/>
                  <a:gd name="T57" fmla="*/ 63 h 118"/>
                  <a:gd name="T58" fmla="*/ 214 w 256"/>
                  <a:gd name="T59" fmla="*/ 76 h 118"/>
                  <a:gd name="T60" fmla="*/ 207 w 256"/>
                  <a:gd name="T61" fmla="*/ 92 h 118"/>
                  <a:gd name="T62" fmla="*/ 186 w 256"/>
                  <a:gd name="T63" fmla="*/ 97 h 118"/>
                  <a:gd name="T64" fmla="*/ 165 w 256"/>
                  <a:gd name="T65" fmla="*/ 93 h 118"/>
                  <a:gd name="T66" fmla="*/ 165 w 256"/>
                  <a:gd name="T67" fmla="*/ 78 h 118"/>
                  <a:gd name="T68" fmla="*/ 111 w 256"/>
                  <a:gd name="T69" fmla="*/ 22 h 118"/>
                  <a:gd name="T70" fmla="*/ 127 w 256"/>
                  <a:gd name="T71" fmla="*/ 22 h 118"/>
                  <a:gd name="T72" fmla="*/ 127 w 256"/>
                  <a:gd name="T73" fmla="*/ 83 h 118"/>
                  <a:gd name="T74" fmla="*/ 157 w 256"/>
                  <a:gd name="T75" fmla="*/ 83 h 118"/>
                  <a:gd name="T76" fmla="*/ 157 w 256"/>
                  <a:gd name="T77" fmla="*/ 96 h 118"/>
                  <a:gd name="T78" fmla="*/ 111 w 256"/>
                  <a:gd name="T79" fmla="*/ 96 h 118"/>
                  <a:gd name="T80" fmla="*/ 111 w 256"/>
                  <a:gd name="T81" fmla="*/ 22 h 118"/>
                  <a:gd name="T82" fmla="*/ 33 w 256"/>
                  <a:gd name="T83" fmla="*/ 22 h 118"/>
                  <a:gd name="T84" fmla="*/ 51 w 256"/>
                  <a:gd name="T85" fmla="*/ 22 h 118"/>
                  <a:gd name="T86" fmla="*/ 67 w 256"/>
                  <a:gd name="T87" fmla="*/ 49 h 118"/>
                  <a:gd name="T88" fmla="*/ 83 w 256"/>
                  <a:gd name="T89" fmla="*/ 22 h 118"/>
                  <a:gd name="T90" fmla="*/ 100 w 256"/>
                  <a:gd name="T91" fmla="*/ 22 h 118"/>
                  <a:gd name="T92" fmla="*/ 76 w 256"/>
                  <a:gd name="T93" fmla="*/ 59 h 118"/>
                  <a:gd name="T94" fmla="*/ 101 w 256"/>
                  <a:gd name="T95" fmla="*/ 96 h 118"/>
                  <a:gd name="T96" fmla="*/ 83 w 256"/>
                  <a:gd name="T97" fmla="*/ 96 h 118"/>
                  <a:gd name="T98" fmla="*/ 66 w 256"/>
                  <a:gd name="T99" fmla="*/ 68 h 118"/>
                  <a:gd name="T100" fmla="*/ 49 w 256"/>
                  <a:gd name="T101" fmla="*/ 96 h 118"/>
                  <a:gd name="T102" fmla="*/ 32 w 256"/>
                  <a:gd name="T103" fmla="*/ 96 h 118"/>
                  <a:gd name="T104" fmla="*/ 56 w 256"/>
                  <a:gd name="T105" fmla="*/ 58 h 118"/>
                  <a:gd name="T106" fmla="*/ 33 w 256"/>
                  <a:gd name="T107" fmla="*/ 2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6" h="118">
                    <a:moveTo>
                      <a:pt x="0" y="118"/>
                    </a:moveTo>
                    <a:cubicBezTo>
                      <a:pt x="256" y="118"/>
                      <a:pt x="256" y="118"/>
                      <a:pt x="256" y="118"/>
                    </a:cubicBezTo>
                    <a:cubicBezTo>
                      <a:pt x="256" y="0"/>
                      <a:pt x="256" y="0"/>
                      <a:pt x="25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18"/>
                    </a:lnTo>
                    <a:close/>
                    <a:moveTo>
                      <a:pt x="165" y="78"/>
                    </a:moveTo>
                    <a:cubicBezTo>
                      <a:pt x="170" y="80"/>
                      <a:pt x="175" y="82"/>
                      <a:pt x="178" y="83"/>
                    </a:cubicBezTo>
                    <a:cubicBezTo>
                      <a:pt x="182" y="84"/>
                      <a:pt x="185" y="84"/>
                      <a:pt x="188" y="84"/>
                    </a:cubicBezTo>
                    <a:cubicBezTo>
                      <a:pt x="191" y="84"/>
                      <a:pt x="194" y="84"/>
                      <a:pt x="196" y="82"/>
                    </a:cubicBezTo>
                    <a:cubicBezTo>
                      <a:pt x="197" y="81"/>
                      <a:pt x="198" y="79"/>
                      <a:pt x="198" y="76"/>
                    </a:cubicBezTo>
                    <a:cubicBezTo>
                      <a:pt x="198" y="75"/>
                      <a:pt x="198" y="74"/>
                      <a:pt x="197" y="72"/>
                    </a:cubicBezTo>
                    <a:cubicBezTo>
                      <a:pt x="196" y="71"/>
                      <a:pt x="195" y="70"/>
                      <a:pt x="194" y="69"/>
                    </a:cubicBezTo>
                    <a:cubicBezTo>
                      <a:pt x="192" y="68"/>
                      <a:pt x="189" y="66"/>
                      <a:pt x="184" y="64"/>
                    </a:cubicBezTo>
                    <a:cubicBezTo>
                      <a:pt x="179" y="62"/>
                      <a:pt x="176" y="60"/>
                      <a:pt x="174" y="58"/>
                    </a:cubicBezTo>
                    <a:cubicBezTo>
                      <a:pt x="171" y="56"/>
                      <a:pt x="170" y="54"/>
                      <a:pt x="168" y="51"/>
                    </a:cubicBezTo>
                    <a:cubicBezTo>
                      <a:pt x="167" y="48"/>
                      <a:pt x="166" y="45"/>
                      <a:pt x="166" y="42"/>
                    </a:cubicBezTo>
                    <a:cubicBezTo>
                      <a:pt x="166" y="35"/>
                      <a:pt x="168" y="30"/>
                      <a:pt x="173" y="26"/>
                    </a:cubicBezTo>
                    <a:cubicBezTo>
                      <a:pt x="177" y="23"/>
                      <a:pt x="184" y="21"/>
                      <a:pt x="191" y="21"/>
                    </a:cubicBezTo>
                    <a:cubicBezTo>
                      <a:pt x="195" y="21"/>
                      <a:pt x="199" y="21"/>
                      <a:pt x="203" y="22"/>
                    </a:cubicBezTo>
                    <a:cubicBezTo>
                      <a:pt x="206" y="23"/>
                      <a:pt x="210" y="24"/>
                      <a:pt x="214" y="26"/>
                    </a:cubicBezTo>
                    <a:cubicBezTo>
                      <a:pt x="208" y="38"/>
                      <a:pt x="208" y="38"/>
                      <a:pt x="208" y="38"/>
                    </a:cubicBezTo>
                    <a:cubicBezTo>
                      <a:pt x="204" y="37"/>
                      <a:pt x="201" y="35"/>
                      <a:pt x="199" y="35"/>
                    </a:cubicBezTo>
                    <a:cubicBezTo>
                      <a:pt x="196" y="34"/>
                      <a:pt x="193" y="34"/>
                      <a:pt x="191" y="34"/>
                    </a:cubicBezTo>
                    <a:cubicBezTo>
                      <a:pt x="188" y="34"/>
                      <a:pt x="186" y="35"/>
                      <a:pt x="184" y="36"/>
                    </a:cubicBezTo>
                    <a:cubicBezTo>
                      <a:pt x="182" y="37"/>
                      <a:pt x="182" y="39"/>
                      <a:pt x="182" y="41"/>
                    </a:cubicBezTo>
                    <a:cubicBezTo>
                      <a:pt x="182" y="43"/>
                      <a:pt x="182" y="44"/>
                      <a:pt x="183" y="45"/>
                    </a:cubicBezTo>
                    <a:cubicBezTo>
                      <a:pt x="183" y="46"/>
                      <a:pt x="184" y="47"/>
                      <a:pt x="186" y="48"/>
                    </a:cubicBezTo>
                    <a:cubicBezTo>
                      <a:pt x="187" y="49"/>
                      <a:pt x="190" y="51"/>
                      <a:pt x="196" y="53"/>
                    </a:cubicBezTo>
                    <a:cubicBezTo>
                      <a:pt x="203" y="57"/>
                      <a:pt x="207" y="60"/>
                      <a:pt x="210" y="63"/>
                    </a:cubicBezTo>
                    <a:cubicBezTo>
                      <a:pt x="213" y="67"/>
                      <a:pt x="214" y="71"/>
                      <a:pt x="214" y="76"/>
                    </a:cubicBezTo>
                    <a:cubicBezTo>
                      <a:pt x="214" y="82"/>
                      <a:pt x="211" y="88"/>
                      <a:pt x="207" y="92"/>
                    </a:cubicBezTo>
                    <a:cubicBezTo>
                      <a:pt x="202" y="95"/>
                      <a:pt x="195" y="97"/>
                      <a:pt x="186" y="97"/>
                    </a:cubicBezTo>
                    <a:cubicBezTo>
                      <a:pt x="178" y="97"/>
                      <a:pt x="171" y="96"/>
                      <a:pt x="165" y="93"/>
                    </a:cubicBezTo>
                    <a:lnTo>
                      <a:pt x="165" y="78"/>
                    </a:lnTo>
                    <a:close/>
                    <a:moveTo>
                      <a:pt x="111" y="22"/>
                    </a:moveTo>
                    <a:cubicBezTo>
                      <a:pt x="127" y="22"/>
                      <a:pt x="127" y="22"/>
                      <a:pt x="127" y="22"/>
                    </a:cubicBezTo>
                    <a:cubicBezTo>
                      <a:pt x="127" y="83"/>
                      <a:pt x="127" y="83"/>
                      <a:pt x="127" y="83"/>
                    </a:cubicBezTo>
                    <a:cubicBezTo>
                      <a:pt x="157" y="83"/>
                      <a:pt x="157" y="83"/>
                      <a:pt x="157" y="83"/>
                    </a:cubicBezTo>
                    <a:cubicBezTo>
                      <a:pt x="157" y="96"/>
                      <a:pt x="157" y="96"/>
                      <a:pt x="157" y="96"/>
                    </a:cubicBezTo>
                    <a:cubicBezTo>
                      <a:pt x="111" y="96"/>
                      <a:pt x="111" y="96"/>
                      <a:pt x="111" y="96"/>
                    </a:cubicBezTo>
                    <a:lnTo>
                      <a:pt x="111" y="22"/>
                    </a:lnTo>
                    <a:close/>
                    <a:moveTo>
                      <a:pt x="33" y="22"/>
                    </a:moveTo>
                    <a:cubicBezTo>
                      <a:pt x="51" y="22"/>
                      <a:pt x="51" y="22"/>
                      <a:pt x="51" y="22"/>
                    </a:cubicBezTo>
                    <a:cubicBezTo>
                      <a:pt x="67" y="49"/>
                      <a:pt x="67" y="49"/>
                      <a:pt x="67" y="49"/>
                    </a:cubicBezTo>
                    <a:cubicBezTo>
                      <a:pt x="83" y="22"/>
                      <a:pt x="83" y="22"/>
                      <a:pt x="83" y="22"/>
                    </a:cubicBezTo>
                    <a:cubicBezTo>
                      <a:pt x="100" y="22"/>
                      <a:pt x="100" y="22"/>
                      <a:pt x="100" y="22"/>
                    </a:cubicBezTo>
                    <a:cubicBezTo>
                      <a:pt x="76" y="59"/>
                      <a:pt x="76" y="59"/>
                      <a:pt x="76" y="59"/>
                    </a:cubicBezTo>
                    <a:cubicBezTo>
                      <a:pt x="101" y="96"/>
                      <a:pt x="101" y="96"/>
                      <a:pt x="101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6" y="68"/>
                      <a:pt x="66" y="68"/>
                      <a:pt x="66" y="68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56" y="58"/>
                      <a:pt x="56" y="58"/>
                      <a:pt x="56" y="58"/>
                    </a:cubicBezTo>
                    <a:lnTo>
                      <a:pt x="33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585858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241" name="Rectangle 240">
                <a:extLst>
                  <a:ext uri="{FF2B5EF4-FFF2-40B4-BE49-F238E27FC236}">
                    <a16:creationId xmlns:a16="http://schemas.microsoft.com/office/drawing/2014/main" id="{C8AD05AC-8094-46E0-9124-2EFD9B0B4590}"/>
                  </a:ext>
                </a:extLst>
              </p:cNvPr>
              <p:cNvSpPr/>
              <p:nvPr/>
            </p:nvSpPr>
            <p:spPr bwMode="auto">
              <a:xfrm>
                <a:off x="723006" y="5081323"/>
                <a:ext cx="169918" cy="7694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5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</a:rPr>
                  <a:t>CSV</a:t>
                </a:r>
              </a:p>
            </p:txBody>
          </p:sp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D50BDF9B-2DE5-4A47-94A1-857A54835D1A}"/>
                </a:ext>
              </a:extLst>
            </p:cNvPr>
            <p:cNvSpPr txBox="1"/>
            <p:nvPr/>
          </p:nvSpPr>
          <p:spPr>
            <a:xfrm>
              <a:off x="2072465" y="5022478"/>
              <a:ext cx="2413051" cy="537048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585858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NCAs: national competent authorities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kern="0" dirty="0">
                  <a:solidFill>
                    <a:srgbClr val="585858">
                      <a:lumMod val="50000"/>
                    </a:srgbClr>
                  </a:solidFill>
                  <a:latin typeface="Calibri" panose="020F0502020204030204" pitchFamily="34" charset="0"/>
                </a:rPr>
                <a:t>NCBs: national central banks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585858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MFIs: monetary and financial institutions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889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974"/>
    </mc:Choice>
    <mc:Fallback xmlns="">
      <p:transition spd="slow" advTm="6197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938" name="Straight Connector 1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11163"/>
            <a:ext cx="8194675" cy="635000"/>
          </a:xfrm>
        </p:spPr>
        <p:txBody>
          <a:bodyPr/>
          <a:lstStyle/>
          <a:p>
            <a:r>
              <a:rPr lang="en-GB" altLang="en-US" dirty="0"/>
              <a:t>Centralised submission platform </a:t>
            </a:r>
            <a:br>
              <a:rPr lang="en-GB" altLang="en-US" dirty="0"/>
            </a:br>
            <a:r>
              <a:rPr lang="en-GB" altLang="en-US" sz="2000" dirty="0"/>
              <a:t>Business validation engine</a:t>
            </a:r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4357688" y="4857750"/>
            <a:ext cx="414337" cy="136525"/>
          </a:xfrm>
          <a:noFill/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fld id="{4955DA97-E807-44DE-981C-D28726AB97F3}" type="slidenum">
              <a:rPr altLang="en-US" sz="900" smtClean="0">
                <a:solidFill>
                  <a:schemeClr val="bg1"/>
                </a:solidFill>
                <a:ea typeface="ヒラギノ角ゴ Pro W3"/>
                <a:cs typeface="ヒラギノ角ゴ Pro W3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</a:pPr>
              <a:t>4</a:t>
            </a:fld>
            <a:endParaRPr altLang="en-US" sz="900" dirty="0">
              <a:solidFill>
                <a:schemeClr val="bg1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0F702D3-0E7A-4F76-AEFC-B4A1E08E0C25}"/>
              </a:ext>
            </a:extLst>
          </p:cNvPr>
          <p:cNvSpPr txBox="1"/>
          <p:nvPr/>
        </p:nvSpPr>
        <p:spPr>
          <a:xfrm>
            <a:off x="1388" y="1387807"/>
            <a:ext cx="2880000" cy="857330"/>
          </a:xfrm>
          <a:prstGeom prst="homePlate">
            <a:avLst/>
          </a:prstGeom>
          <a:solidFill>
            <a:srgbClr val="4078B8"/>
          </a:solidFill>
          <a:ln w="25400" cap="flat" cmpd="sng" algn="ctr">
            <a:noFill/>
            <a:prstDash val="solid"/>
          </a:ln>
          <a:effectLst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rPr>
              <a:t>Define Validity Checks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422EA96-5F9A-4CEB-A922-09D637B40C1D}"/>
              </a:ext>
            </a:extLst>
          </p:cNvPr>
          <p:cNvSpPr txBox="1"/>
          <p:nvPr/>
        </p:nvSpPr>
        <p:spPr>
          <a:xfrm>
            <a:off x="3119965" y="1387807"/>
            <a:ext cx="2880000" cy="857330"/>
          </a:xfrm>
          <a:prstGeom prst="chevron">
            <a:avLst/>
          </a:prstGeom>
          <a:solidFill>
            <a:srgbClr val="4078B8"/>
          </a:solidFill>
          <a:ln w="25400" cap="flat" cmpd="sng" algn="ctr">
            <a:noFill/>
            <a:prstDash val="solid"/>
          </a:ln>
          <a:effectLst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1600" b="1" cap="small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rPr>
              <a:t>Validate Data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E19D438-A56E-441E-B531-C02A778742A4}"/>
              </a:ext>
            </a:extLst>
          </p:cNvPr>
          <p:cNvSpPr txBox="1"/>
          <p:nvPr/>
        </p:nvSpPr>
        <p:spPr>
          <a:xfrm>
            <a:off x="6245428" y="1387807"/>
            <a:ext cx="2880000" cy="857330"/>
          </a:xfrm>
          <a:prstGeom prst="chevron">
            <a:avLst/>
          </a:prstGeom>
          <a:solidFill>
            <a:srgbClr val="4078B8"/>
          </a:solidFill>
          <a:ln w="25400" cap="flat" cmpd="sng" algn="ctr">
            <a:noFill/>
            <a:prstDash val="solid"/>
          </a:ln>
          <a:effectLst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1600" b="1" cap="small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rPr>
              <a:t>Results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DA98224-0697-41B9-B096-4E9B49C8A056}"/>
              </a:ext>
            </a:extLst>
          </p:cNvPr>
          <p:cNvSpPr/>
          <p:nvPr/>
        </p:nvSpPr>
        <p:spPr bwMode="auto">
          <a:xfrm>
            <a:off x="135131" y="2502922"/>
            <a:ext cx="2198644" cy="24622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339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ヒラギノ角ゴ Pro W3"/>
                <a:cs typeface="Arial"/>
              </a:rPr>
              <a:t>ISDATE(</a:t>
            </a:r>
            <a:r>
              <a:rPr kumimoji="0" lang="en-GB" sz="1000" b="1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ヒラギノ角ゴ Pro W3"/>
                <a:cs typeface="Arial"/>
              </a:rPr>
              <a:t>date_received</a:t>
            </a:r>
            <a:r>
              <a:rPr lang="en-GB" sz="1000" b="1" kern="0" dirty="0">
                <a:solidFill>
                  <a:schemeClr val="accent1"/>
                </a:solidFill>
                <a:latin typeface="Arial"/>
                <a:ea typeface="ヒラギノ角ゴ Pro W3"/>
                <a:cs typeface="Arial"/>
              </a:rPr>
              <a:t>)</a:t>
            </a:r>
            <a:r>
              <a:rPr kumimoji="0" lang="en-GB" sz="1000" b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ヒラギノ角ゴ Pro W3"/>
                <a:cs typeface="Arial"/>
              </a:rPr>
              <a:t> = </a:t>
            </a:r>
            <a:r>
              <a:rPr kumimoji="0" lang="en-GB" sz="1000" b="1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ヒラギノ角ゴ Pro W3"/>
                <a:cs typeface="Arial"/>
              </a:rPr>
              <a:t>TRUE</a:t>
            </a:r>
            <a:endParaRPr lang="en-GB" sz="1000" b="1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ヒラギノ角ゴ Pro W3"/>
              <a:cs typeface="Arial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6DDE5AF-3A4D-4066-8C44-54881921AABD}"/>
              </a:ext>
            </a:extLst>
          </p:cNvPr>
          <p:cNvSpPr/>
          <p:nvPr/>
        </p:nvSpPr>
        <p:spPr bwMode="auto">
          <a:xfrm>
            <a:off x="135129" y="2836491"/>
            <a:ext cx="2198645" cy="406995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339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000" b="1" kern="0" dirty="0">
                <a:solidFill>
                  <a:schemeClr val="accent1"/>
                </a:solidFill>
                <a:latin typeface="Arial"/>
                <a:ea typeface="ヒラギノ角ゴ Pro W3"/>
                <a:cs typeface="Arial"/>
              </a:rPr>
              <a:t>COUNT(UNIQUE(</a:t>
            </a:r>
            <a:r>
              <a:rPr lang="en-GB" sz="1000" b="1" kern="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/>
                <a:cs typeface="Arial"/>
              </a:rPr>
              <a:t>product_id</a:t>
            </a:r>
            <a:r>
              <a:rPr lang="en-GB" sz="1000" b="1" kern="0" dirty="0">
                <a:solidFill>
                  <a:schemeClr val="accent1"/>
                </a:solidFill>
                <a:latin typeface="Arial"/>
                <a:ea typeface="ヒラギノ角ゴ Pro W3"/>
                <a:cs typeface="Arial"/>
              </a:rPr>
              <a:t>))</a:t>
            </a:r>
            <a:r>
              <a:rPr lang="en-GB" sz="1000" b="1" kern="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/>
                <a:cs typeface="Arial"/>
              </a:rPr>
              <a:t> = </a:t>
            </a:r>
            <a:r>
              <a:rPr lang="en-GB" sz="1000" b="1" kern="0" dirty="0">
                <a:solidFill>
                  <a:schemeClr val="accent1"/>
                </a:solidFill>
                <a:latin typeface="Arial"/>
                <a:ea typeface="ヒラギノ角ゴ Pro W3"/>
                <a:cs typeface="Arial"/>
              </a:rPr>
              <a:t>COUNT(</a:t>
            </a:r>
            <a:r>
              <a:rPr lang="en-GB" sz="1000" b="1" kern="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/>
                <a:cs typeface="Arial"/>
              </a:rPr>
              <a:t>product_id</a:t>
            </a:r>
            <a:r>
              <a:rPr lang="en-GB" sz="1000" b="1" kern="0" dirty="0">
                <a:solidFill>
                  <a:schemeClr val="accent1"/>
                </a:solidFill>
                <a:latin typeface="Arial"/>
                <a:ea typeface="ヒラギノ角ゴ Pro W3"/>
                <a:cs typeface="Arial"/>
              </a:rPr>
              <a:t>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F67F61D-006E-4E09-BC81-539E60579D34}"/>
              </a:ext>
            </a:extLst>
          </p:cNvPr>
          <p:cNvSpPr/>
          <p:nvPr/>
        </p:nvSpPr>
        <p:spPr bwMode="auto">
          <a:xfrm>
            <a:off x="135129" y="3335332"/>
            <a:ext cx="2198644" cy="40011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339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ヒラギノ角ゴ Pro W3"/>
                <a:cs typeface="Arial"/>
              </a:rPr>
              <a:t>SUM(</a:t>
            </a:r>
            <a:r>
              <a:rPr kumimoji="0" lang="en-GB" sz="1000" b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ヒラギノ角ゴ Pro W3"/>
                <a:cs typeface="Arial"/>
              </a:rPr>
              <a:t>PD_</a:t>
            </a:r>
            <a:r>
              <a:rPr lang="en-GB" sz="1000" b="1" kern="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/>
                <a:cs typeface="Arial"/>
              </a:rPr>
              <a:t>Q1,PD</a:t>
            </a:r>
            <a:r>
              <a:rPr kumimoji="0" lang="en-GB" sz="1000" b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ヒラギノ角ゴ Pro W3"/>
                <a:cs typeface="Arial"/>
              </a:rPr>
              <a:t>_</a:t>
            </a:r>
            <a:r>
              <a:rPr lang="en-GB" sz="1000" b="1" kern="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/>
                <a:cs typeface="Arial"/>
              </a:rPr>
              <a:t>Q2,</a:t>
            </a:r>
            <a:r>
              <a:rPr kumimoji="0" lang="en-GB" sz="1000" b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ヒラギノ角ゴ Pro W3"/>
                <a:cs typeface="Arial"/>
              </a:rPr>
              <a:t>PD_</a:t>
            </a:r>
            <a:r>
              <a:rPr lang="en-GB" sz="1000" b="1" kern="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/>
                <a:cs typeface="Arial"/>
              </a:rPr>
              <a:t>Q3,</a:t>
            </a:r>
            <a:r>
              <a:rPr kumimoji="0" lang="en-GB" sz="1000" b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ヒラギノ角ゴ Pro W3"/>
                <a:cs typeface="Arial"/>
              </a:rPr>
              <a:t>PD_</a:t>
            </a:r>
            <a:r>
              <a:rPr lang="en-GB" sz="1000" b="1" kern="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/>
                <a:cs typeface="Arial"/>
              </a:rPr>
              <a:t>Q4</a:t>
            </a:r>
            <a:r>
              <a:rPr lang="en-GB" sz="1000" b="1" kern="0" dirty="0">
                <a:solidFill>
                  <a:schemeClr val="accent1"/>
                </a:solidFill>
                <a:latin typeface="Arial"/>
                <a:ea typeface="ヒラギノ角ゴ Pro W3"/>
                <a:cs typeface="Arial"/>
              </a:rPr>
              <a:t>)</a:t>
            </a:r>
            <a:r>
              <a:rPr kumimoji="0" lang="en-GB" sz="1000" b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ヒラギノ角ゴ Pro W3"/>
                <a:cs typeface="Arial"/>
              </a:rPr>
              <a:t> = 1</a:t>
            </a:r>
            <a:endParaRPr lang="en-GB" sz="1000" b="1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ea typeface="ヒラギノ角ゴ Pro W3"/>
              <a:cs typeface="Arial"/>
            </a:endParaRPr>
          </a:p>
        </p:txBody>
      </p:sp>
      <p:sp>
        <p:nvSpPr>
          <p:cNvPr id="39" name="Right Arrow 13">
            <a:extLst>
              <a:ext uri="{FF2B5EF4-FFF2-40B4-BE49-F238E27FC236}">
                <a16:creationId xmlns:a16="http://schemas.microsoft.com/office/drawing/2014/main" id="{7973C597-CBD5-41E4-B116-6FA2F5D93002}"/>
              </a:ext>
            </a:extLst>
          </p:cNvPr>
          <p:cNvSpPr/>
          <p:nvPr/>
        </p:nvSpPr>
        <p:spPr bwMode="auto">
          <a:xfrm>
            <a:off x="2460945" y="2743516"/>
            <a:ext cx="1314760" cy="849401"/>
          </a:xfrm>
          <a:prstGeom prst="rightArrow">
            <a:avLst/>
          </a:prstGeom>
          <a:solidFill>
            <a:srgbClr val="003399"/>
          </a:solidFill>
          <a:ln w="9525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 charset="0"/>
              <a:ea typeface="ヒラギノ角ゴ Pro W3" pitchFamily="-64" charset="-128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126CCDF-AE6C-4694-9FEA-6C3D12A36B6E}"/>
              </a:ext>
            </a:extLst>
          </p:cNvPr>
          <p:cNvSpPr txBox="1"/>
          <p:nvPr/>
        </p:nvSpPr>
        <p:spPr>
          <a:xfrm>
            <a:off x="2396828" y="3058341"/>
            <a:ext cx="1538446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Validation Engine</a:t>
            </a:r>
            <a:endParaRPr lang="en-GB" sz="1100" b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1" name="Right Arrow 16">
            <a:extLst>
              <a:ext uri="{FF2B5EF4-FFF2-40B4-BE49-F238E27FC236}">
                <a16:creationId xmlns:a16="http://schemas.microsoft.com/office/drawing/2014/main" id="{1179A778-5159-419D-A8E9-00FCC7038585}"/>
              </a:ext>
            </a:extLst>
          </p:cNvPr>
          <p:cNvSpPr/>
          <p:nvPr/>
        </p:nvSpPr>
        <p:spPr bwMode="auto">
          <a:xfrm>
            <a:off x="5273417" y="2767984"/>
            <a:ext cx="1314760" cy="808089"/>
          </a:xfrm>
          <a:prstGeom prst="rightArrow">
            <a:avLst/>
          </a:prstGeom>
          <a:solidFill>
            <a:srgbClr val="003399"/>
          </a:solidFill>
          <a:ln w="9525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 charset="0"/>
              <a:ea typeface="ヒラギノ角ゴ Pro W3" pitchFamily="-64" charset="-128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1733CDB-938A-4AE6-AA98-DD9AF9AD9D23}"/>
              </a:ext>
            </a:extLst>
          </p:cNvPr>
          <p:cNvSpPr txBox="1"/>
          <p:nvPr/>
        </p:nvSpPr>
        <p:spPr>
          <a:xfrm>
            <a:off x="5193376" y="3058341"/>
            <a:ext cx="1600416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Validation Results</a:t>
            </a:r>
            <a:endParaRPr lang="en-GB" sz="1100" b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8A9A918-F6E9-4CE5-B5A9-C8A3A8B1B167}"/>
              </a:ext>
            </a:extLst>
          </p:cNvPr>
          <p:cNvSpPr txBox="1"/>
          <p:nvPr/>
        </p:nvSpPr>
        <p:spPr>
          <a:xfrm>
            <a:off x="3626693" y="3990510"/>
            <a:ext cx="1841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</a:rPr>
              <a:t>Validation checks are applied to the received </a:t>
            </a:r>
            <a:r>
              <a:rPr lang="en-GB" sz="900" b="1" kern="0" dirty="0">
                <a:solidFill>
                  <a:srgbClr val="585858"/>
                </a:solidFill>
              </a:rPr>
              <a:t>f</a:t>
            </a:r>
            <a:r>
              <a:rPr kumimoji="0" lang="en-GB" sz="900" b="1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</a:rPr>
              <a:t>ile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E0A4CB7-8181-4C73-8146-17FEB7DCEFAD}"/>
              </a:ext>
            </a:extLst>
          </p:cNvPr>
          <p:cNvSpPr txBox="1"/>
          <p:nvPr/>
        </p:nvSpPr>
        <p:spPr>
          <a:xfrm>
            <a:off x="6983598" y="3959334"/>
            <a:ext cx="16004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</a:rPr>
              <a:t>Validation results are displayed in the </a:t>
            </a:r>
            <a:r>
              <a:rPr lang="en-GB" sz="900" b="1" kern="0" noProof="0" dirty="0">
                <a:solidFill>
                  <a:srgbClr val="585858"/>
                </a:solidFill>
              </a:rPr>
              <a:t>u</a:t>
            </a:r>
            <a:r>
              <a:rPr kumimoji="0" lang="en-GB" sz="900" b="1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</a:rPr>
              <a:t>ser-interface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406054F-1A37-4288-A4D4-BD8E6E9E53E2}"/>
              </a:ext>
            </a:extLst>
          </p:cNvPr>
          <p:cNvGrpSpPr/>
          <p:nvPr/>
        </p:nvGrpSpPr>
        <p:grpSpPr>
          <a:xfrm>
            <a:off x="6684912" y="2499234"/>
            <a:ext cx="2074392" cy="1236451"/>
            <a:chOff x="6619843" y="2503204"/>
            <a:chExt cx="2576920" cy="1106261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EBFC8AB-74E8-44AB-AD1C-81CA5E1CA4D7}"/>
                </a:ext>
              </a:extLst>
            </p:cNvPr>
            <p:cNvSpPr/>
            <p:nvPr/>
          </p:nvSpPr>
          <p:spPr bwMode="auto">
            <a:xfrm>
              <a:off x="6621424" y="2503204"/>
              <a:ext cx="2574059" cy="22029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 cap="flat" cmpd="sng" algn="ctr">
              <a:solidFill>
                <a:srgbClr val="00339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ヒラギノ角ゴ Pro W3"/>
                  <a:cs typeface="Arial"/>
                </a:rPr>
                <a:t>ISDATE(date_received</a:t>
              </a:r>
              <a:r>
                <a:rPr lang="en-GB" sz="1000" b="1" kern="0" dirty="0">
                  <a:solidFill>
                    <a:srgbClr val="FFFFFF"/>
                  </a:solidFill>
                  <a:latin typeface="Arial"/>
                  <a:ea typeface="ヒラギノ角ゴ Pro W3"/>
                  <a:cs typeface="Arial"/>
                </a:rPr>
                <a:t>)</a:t>
              </a:r>
              <a:r>
                <a:rPr kumimoji="0" lang="en-GB" sz="1000" b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ヒラギノ角ゴ Pro W3"/>
                  <a:cs typeface="Arial"/>
                </a:rPr>
                <a:t> = TRUE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4501C1B-F108-4959-9A9E-889070E2AD54}"/>
                </a:ext>
              </a:extLst>
            </p:cNvPr>
            <p:cNvSpPr/>
            <p:nvPr/>
          </p:nvSpPr>
          <p:spPr bwMode="auto">
            <a:xfrm>
              <a:off x="6636095" y="2806602"/>
              <a:ext cx="2560668" cy="35798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5400" cap="flat" cmpd="sng" algn="ctr">
              <a:solidFill>
                <a:srgbClr val="00339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ヒラギノ角ゴ Pro W3"/>
                  <a:cs typeface="Arial"/>
                </a:rPr>
                <a:t>COUNT(UNIQUE(product_id</a:t>
              </a:r>
              <a:r>
                <a:rPr lang="en-GB" sz="1000" b="1" kern="0" dirty="0">
                  <a:solidFill>
                    <a:srgbClr val="FFFFFF"/>
                  </a:solidFill>
                  <a:latin typeface="Arial"/>
                  <a:ea typeface="ヒラギノ角ゴ Pro W3"/>
                  <a:cs typeface="Arial"/>
                </a:rPr>
                <a:t>))</a:t>
              </a:r>
              <a:r>
                <a:rPr kumimoji="0" lang="en-GB" sz="1000" b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ヒラギノ角ゴ Pro W3"/>
                  <a:cs typeface="Arial"/>
                </a:rPr>
                <a:t> = COUNT(product_id</a:t>
              </a:r>
              <a:r>
                <a:rPr lang="en-GB" sz="1000" b="1" kern="0" dirty="0">
                  <a:solidFill>
                    <a:srgbClr val="FFFFFF"/>
                  </a:solidFill>
                  <a:latin typeface="Arial"/>
                  <a:ea typeface="ヒラギノ角ゴ Pro W3"/>
                  <a:cs typeface="Arial"/>
                </a:rPr>
                <a:t>)</a:t>
              </a:r>
              <a:endParaRPr kumimoji="0" lang="en-GB" sz="10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 W3"/>
                <a:cs typeface="Arial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83315F4-A304-4B4E-9D65-746C520ACBAF}"/>
                </a:ext>
              </a:extLst>
            </p:cNvPr>
            <p:cNvSpPr/>
            <p:nvPr/>
          </p:nvSpPr>
          <p:spPr bwMode="auto">
            <a:xfrm>
              <a:off x="6619843" y="3251484"/>
              <a:ext cx="2560667" cy="35798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 cap="flat" cmpd="sng" algn="ctr">
              <a:solidFill>
                <a:srgbClr val="00339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ヒラギノ角ゴ Pro W3"/>
                  <a:cs typeface="Arial"/>
                </a:rPr>
                <a:t>SUM(</a:t>
              </a:r>
              <a:r>
                <a:rPr lang="en-GB" sz="1000" b="1" kern="0" dirty="0">
                  <a:solidFill>
                    <a:srgbClr val="FFFFFF"/>
                  </a:solidFill>
                  <a:latin typeface="Arial"/>
                  <a:ea typeface="ヒラギノ角ゴ Pro W3"/>
                  <a:cs typeface="Arial"/>
                </a:rPr>
                <a:t>PD</a:t>
              </a:r>
              <a:r>
                <a:rPr kumimoji="0" lang="en-GB" sz="1000" b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ヒラギノ角ゴ Pro W3"/>
                  <a:cs typeface="Arial"/>
                </a:rPr>
                <a:t>_</a:t>
              </a:r>
              <a:r>
                <a:rPr lang="en-GB" sz="1000" b="1" kern="0" dirty="0">
                  <a:solidFill>
                    <a:srgbClr val="FFFFFF"/>
                  </a:solidFill>
                  <a:latin typeface="Arial"/>
                  <a:ea typeface="ヒラギノ角ゴ Pro W3"/>
                  <a:cs typeface="Arial"/>
                </a:rPr>
                <a:t>Q1,</a:t>
              </a:r>
              <a:r>
                <a:rPr kumimoji="0" lang="en-GB" sz="1000" b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ヒラギノ角ゴ Pro W3"/>
                  <a:cs typeface="Arial"/>
                </a:rPr>
                <a:t>PD_</a:t>
              </a:r>
              <a:r>
                <a:rPr lang="en-GB" sz="1000" b="1" kern="0" dirty="0">
                  <a:solidFill>
                    <a:srgbClr val="FFFFFF"/>
                  </a:solidFill>
                  <a:latin typeface="Arial"/>
                  <a:ea typeface="ヒラギノ角ゴ Pro W3"/>
                  <a:cs typeface="Arial"/>
                </a:rPr>
                <a:t>Q2,PD</a:t>
              </a:r>
              <a:r>
                <a:rPr kumimoji="0" lang="en-GB" sz="1000" b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ヒラギノ角ゴ Pro W3"/>
                  <a:cs typeface="Arial"/>
                </a:rPr>
                <a:t>_</a:t>
              </a:r>
              <a:r>
                <a:rPr lang="en-GB" sz="1000" b="1" kern="0" dirty="0">
                  <a:solidFill>
                    <a:srgbClr val="FFFFFF"/>
                  </a:solidFill>
                  <a:latin typeface="Arial"/>
                  <a:ea typeface="ヒラギノ角ゴ Pro W3"/>
                  <a:cs typeface="Arial"/>
                </a:rPr>
                <a:t>Q3,</a:t>
              </a:r>
              <a:r>
                <a:rPr kumimoji="0" lang="en-GB" sz="1000" b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ヒラギノ角ゴ Pro W3"/>
                  <a:cs typeface="Arial"/>
                </a:rPr>
                <a:t>PD_</a:t>
              </a:r>
              <a:r>
                <a:rPr lang="en-GB" sz="1000" b="1" kern="0" dirty="0">
                  <a:solidFill>
                    <a:srgbClr val="FFFFFF"/>
                  </a:solidFill>
                  <a:latin typeface="Arial"/>
                  <a:ea typeface="ヒラギノ角ゴ Pro W3"/>
                  <a:cs typeface="Arial"/>
                </a:rPr>
                <a:t>Q4)</a:t>
              </a:r>
              <a:r>
                <a:rPr kumimoji="0" lang="en-GB" sz="1000" b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ヒラギノ角ゴ Pro W3"/>
                  <a:cs typeface="Arial"/>
                </a:rPr>
                <a:t> = 1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88DD084A-1DD6-4268-B6AE-E8E2543702BA}"/>
              </a:ext>
            </a:extLst>
          </p:cNvPr>
          <p:cNvSpPr/>
          <p:nvPr/>
        </p:nvSpPr>
        <p:spPr bwMode="auto">
          <a:xfrm>
            <a:off x="134343" y="3815911"/>
            <a:ext cx="2202619" cy="253106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339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R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kern="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/>
                <a:cs typeface="Arial"/>
              </a:rPr>
              <a:t>...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9139DFA-FA11-4FE6-9D52-C64F371DAC6E}"/>
              </a:ext>
            </a:extLst>
          </p:cNvPr>
          <p:cNvGrpSpPr/>
          <p:nvPr/>
        </p:nvGrpSpPr>
        <p:grpSpPr>
          <a:xfrm>
            <a:off x="3926080" y="2534954"/>
            <a:ext cx="1243205" cy="1236208"/>
            <a:chOff x="4047670" y="1681548"/>
            <a:chExt cx="918770" cy="884173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5300865-A89C-469F-A1EF-040348C701CD}"/>
                </a:ext>
              </a:extLst>
            </p:cNvPr>
            <p:cNvSpPr/>
            <p:nvPr/>
          </p:nvSpPr>
          <p:spPr bwMode="gray">
            <a:xfrm rot="4776862">
              <a:off x="4064968" y="1664250"/>
              <a:ext cx="884173" cy="91877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5EBA3B7-82F4-43CF-A0DE-51B7FDD23001}"/>
                </a:ext>
              </a:extLst>
            </p:cNvPr>
            <p:cNvGrpSpPr/>
            <p:nvPr/>
          </p:nvGrpSpPr>
          <p:grpSpPr>
            <a:xfrm>
              <a:off x="4193149" y="1846651"/>
              <a:ext cx="572345" cy="629705"/>
              <a:chOff x="2564896" y="2060492"/>
              <a:chExt cx="572345" cy="629705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0A57C15A-369B-4FA7-A147-0483D6B82FFF}"/>
                  </a:ext>
                </a:extLst>
              </p:cNvPr>
              <p:cNvGrpSpPr/>
              <p:nvPr/>
            </p:nvGrpSpPr>
            <p:grpSpPr>
              <a:xfrm>
                <a:off x="2564896" y="2060492"/>
                <a:ext cx="419945" cy="477302"/>
                <a:chOff x="754252" y="1304405"/>
                <a:chExt cx="748453" cy="775335"/>
              </a:xfrm>
            </p:grpSpPr>
            <p:sp>
              <p:nvSpPr>
                <p:cNvPr id="45" name="Freeform 86">
                  <a:extLst>
                    <a:ext uri="{FF2B5EF4-FFF2-40B4-BE49-F238E27FC236}">
                      <a16:creationId xmlns:a16="http://schemas.microsoft.com/office/drawing/2014/main" id="{599F8874-2801-4C50-9B0B-3ADB2FB809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54252" y="1304405"/>
                  <a:ext cx="636905" cy="775335"/>
                </a:xfrm>
                <a:custGeom>
                  <a:avLst/>
                  <a:gdLst/>
                  <a:ahLst/>
                  <a:cxnLst>
                    <a:cxn ang="0">
                      <a:pos x="35" y="22"/>
                    </a:cxn>
                    <a:cxn ang="0">
                      <a:pos x="55" y="22"/>
                    </a:cxn>
                    <a:cxn ang="0">
                      <a:pos x="55" y="60"/>
                    </a:cxn>
                    <a:cxn ang="0">
                      <a:pos x="51" y="64"/>
                    </a:cxn>
                    <a:cxn ang="0">
                      <a:pos x="3" y="64"/>
                    </a:cxn>
                    <a:cxn ang="0">
                      <a:pos x="0" y="60"/>
                    </a:cxn>
                    <a:cxn ang="0">
                      <a:pos x="0" y="3"/>
                    </a:cxn>
                    <a:cxn ang="0">
                      <a:pos x="3" y="0"/>
                    </a:cxn>
                    <a:cxn ang="0">
                      <a:pos x="32" y="0"/>
                    </a:cxn>
                    <a:cxn ang="0">
                      <a:pos x="32" y="19"/>
                    </a:cxn>
                    <a:cxn ang="0">
                      <a:pos x="35" y="22"/>
                    </a:cxn>
                    <a:cxn ang="0">
                      <a:pos x="36" y="1"/>
                    </a:cxn>
                    <a:cxn ang="0">
                      <a:pos x="38" y="2"/>
                    </a:cxn>
                    <a:cxn ang="0">
                      <a:pos x="52" y="17"/>
                    </a:cxn>
                    <a:cxn ang="0">
                      <a:pos x="53" y="18"/>
                    </a:cxn>
                    <a:cxn ang="0">
                      <a:pos x="36" y="18"/>
                    </a:cxn>
                    <a:cxn ang="0">
                      <a:pos x="36" y="1"/>
                    </a:cxn>
                  </a:cxnLst>
                  <a:rect l="0" t="0" r="r" b="b"/>
                  <a:pathLst>
                    <a:path w="55" h="64">
                      <a:moveTo>
                        <a:pt x="35" y="22"/>
                      </a:moveTo>
                      <a:cubicBezTo>
                        <a:pt x="55" y="22"/>
                        <a:pt x="55" y="22"/>
                        <a:pt x="55" y="22"/>
                      </a:cubicBezTo>
                      <a:cubicBezTo>
                        <a:pt x="55" y="60"/>
                        <a:pt x="55" y="60"/>
                        <a:pt x="55" y="60"/>
                      </a:cubicBezTo>
                      <a:cubicBezTo>
                        <a:pt x="55" y="62"/>
                        <a:pt x="53" y="64"/>
                        <a:pt x="51" y="64"/>
                      </a:cubicBezTo>
                      <a:cubicBezTo>
                        <a:pt x="3" y="64"/>
                        <a:pt x="3" y="64"/>
                        <a:pt x="3" y="64"/>
                      </a:cubicBezTo>
                      <a:cubicBezTo>
                        <a:pt x="1" y="64"/>
                        <a:pt x="0" y="62"/>
                        <a:pt x="0" y="6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2" y="19"/>
                        <a:pt x="32" y="19"/>
                        <a:pt x="32" y="19"/>
                      </a:cubicBezTo>
                      <a:cubicBezTo>
                        <a:pt x="32" y="21"/>
                        <a:pt x="33" y="22"/>
                        <a:pt x="35" y="22"/>
                      </a:cubicBezTo>
                      <a:close/>
                      <a:moveTo>
                        <a:pt x="36" y="1"/>
                      </a:moveTo>
                      <a:cubicBezTo>
                        <a:pt x="37" y="1"/>
                        <a:pt x="37" y="2"/>
                        <a:pt x="38" y="2"/>
                      </a:cubicBezTo>
                      <a:cubicBezTo>
                        <a:pt x="52" y="17"/>
                        <a:pt x="52" y="17"/>
                        <a:pt x="52" y="17"/>
                      </a:cubicBezTo>
                      <a:cubicBezTo>
                        <a:pt x="53" y="17"/>
                        <a:pt x="53" y="17"/>
                        <a:pt x="53" y="18"/>
                      </a:cubicBezTo>
                      <a:cubicBezTo>
                        <a:pt x="36" y="18"/>
                        <a:pt x="36" y="18"/>
                        <a:pt x="36" y="18"/>
                      </a:cubicBezTo>
                      <a:lnTo>
                        <a:pt x="36" y="1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D6DA4D9B-82B5-4578-B37D-0572A83ED59C}"/>
                    </a:ext>
                  </a:extLst>
                </p:cNvPr>
                <p:cNvSpPr txBox="1"/>
                <p:nvPr/>
              </p:nvSpPr>
              <p:spPr>
                <a:xfrm>
                  <a:off x="773082" y="1728134"/>
                  <a:ext cx="729623" cy="3499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>
                      <a:solidFill>
                        <a:schemeClr val="bg1"/>
                      </a:solidFill>
                    </a:rPr>
                    <a:t>…..</a:t>
                  </a:r>
                  <a:endParaRPr lang="en-GB" sz="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9B71D149-1B71-4E4D-974D-042D2B2030E7}"/>
                  </a:ext>
                </a:extLst>
              </p:cNvPr>
              <p:cNvGrpSpPr/>
              <p:nvPr/>
            </p:nvGrpSpPr>
            <p:grpSpPr>
              <a:xfrm>
                <a:off x="2717296" y="2212894"/>
                <a:ext cx="419945" cy="477303"/>
                <a:chOff x="754252" y="1304405"/>
                <a:chExt cx="748453" cy="775335"/>
              </a:xfrm>
            </p:grpSpPr>
            <p:sp>
              <p:nvSpPr>
                <p:cNvPr id="35" name="Freeform 86">
                  <a:extLst>
                    <a:ext uri="{FF2B5EF4-FFF2-40B4-BE49-F238E27FC236}">
                      <a16:creationId xmlns:a16="http://schemas.microsoft.com/office/drawing/2014/main" id="{82F0F833-4964-4E69-BB73-7535CA1C66A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54252" y="1304405"/>
                  <a:ext cx="636905" cy="775335"/>
                </a:xfrm>
                <a:custGeom>
                  <a:avLst/>
                  <a:gdLst/>
                  <a:ahLst/>
                  <a:cxnLst>
                    <a:cxn ang="0">
                      <a:pos x="35" y="22"/>
                    </a:cxn>
                    <a:cxn ang="0">
                      <a:pos x="55" y="22"/>
                    </a:cxn>
                    <a:cxn ang="0">
                      <a:pos x="55" y="60"/>
                    </a:cxn>
                    <a:cxn ang="0">
                      <a:pos x="51" y="64"/>
                    </a:cxn>
                    <a:cxn ang="0">
                      <a:pos x="3" y="64"/>
                    </a:cxn>
                    <a:cxn ang="0">
                      <a:pos x="0" y="60"/>
                    </a:cxn>
                    <a:cxn ang="0">
                      <a:pos x="0" y="3"/>
                    </a:cxn>
                    <a:cxn ang="0">
                      <a:pos x="3" y="0"/>
                    </a:cxn>
                    <a:cxn ang="0">
                      <a:pos x="32" y="0"/>
                    </a:cxn>
                    <a:cxn ang="0">
                      <a:pos x="32" y="19"/>
                    </a:cxn>
                    <a:cxn ang="0">
                      <a:pos x="35" y="22"/>
                    </a:cxn>
                    <a:cxn ang="0">
                      <a:pos x="36" y="1"/>
                    </a:cxn>
                    <a:cxn ang="0">
                      <a:pos x="38" y="2"/>
                    </a:cxn>
                    <a:cxn ang="0">
                      <a:pos x="52" y="17"/>
                    </a:cxn>
                    <a:cxn ang="0">
                      <a:pos x="53" y="18"/>
                    </a:cxn>
                    <a:cxn ang="0">
                      <a:pos x="36" y="18"/>
                    </a:cxn>
                    <a:cxn ang="0">
                      <a:pos x="36" y="1"/>
                    </a:cxn>
                  </a:cxnLst>
                  <a:rect l="0" t="0" r="r" b="b"/>
                  <a:pathLst>
                    <a:path w="55" h="64">
                      <a:moveTo>
                        <a:pt x="35" y="22"/>
                      </a:moveTo>
                      <a:cubicBezTo>
                        <a:pt x="55" y="22"/>
                        <a:pt x="55" y="22"/>
                        <a:pt x="55" y="22"/>
                      </a:cubicBezTo>
                      <a:cubicBezTo>
                        <a:pt x="55" y="60"/>
                        <a:pt x="55" y="60"/>
                        <a:pt x="55" y="60"/>
                      </a:cubicBezTo>
                      <a:cubicBezTo>
                        <a:pt x="55" y="62"/>
                        <a:pt x="53" y="64"/>
                        <a:pt x="51" y="64"/>
                      </a:cubicBezTo>
                      <a:cubicBezTo>
                        <a:pt x="3" y="64"/>
                        <a:pt x="3" y="64"/>
                        <a:pt x="3" y="64"/>
                      </a:cubicBezTo>
                      <a:cubicBezTo>
                        <a:pt x="1" y="64"/>
                        <a:pt x="0" y="62"/>
                        <a:pt x="0" y="6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2" y="19"/>
                        <a:pt x="32" y="19"/>
                        <a:pt x="32" y="19"/>
                      </a:cubicBezTo>
                      <a:cubicBezTo>
                        <a:pt x="32" y="21"/>
                        <a:pt x="33" y="22"/>
                        <a:pt x="35" y="22"/>
                      </a:cubicBezTo>
                      <a:close/>
                      <a:moveTo>
                        <a:pt x="36" y="1"/>
                      </a:moveTo>
                      <a:cubicBezTo>
                        <a:pt x="37" y="1"/>
                        <a:pt x="37" y="2"/>
                        <a:pt x="38" y="2"/>
                      </a:cubicBezTo>
                      <a:cubicBezTo>
                        <a:pt x="52" y="17"/>
                        <a:pt x="52" y="17"/>
                        <a:pt x="52" y="17"/>
                      </a:cubicBezTo>
                      <a:cubicBezTo>
                        <a:pt x="53" y="17"/>
                        <a:pt x="53" y="17"/>
                        <a:pt x="53" y="18"/>
                      </a:cubicBezTo>
                      <a:cubicBezTo>
                        <a:pt x="36" y="18"/>
                        <a:pt x="36" y="18"/>
                        <a:pt x="36" y="18"/>
                      </a:cubicBezTo>
                      <a:lnTo>
                        <a:pt x="36" y="1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FEB1ADE2-0248-42E2-B9D2-9CAC043385B7}"/>
                    </a:ext>
                  </a:extLst>
                </p:cNvPr>
                <p:cNvSpPr txBox="1"/>
                <p:nvPr/>
              </p:nvSpPr>
              <p:spPr>
                <a:xfrm>
                  <a:off x="773082" y="1728134"/>
                  <a:ext cx="729623" cy="3103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>
                      <a:solidFill>
                        <a:schemeClr val="bg1"/>
                      </a:solidFill>
                    </a:rPr>
                    <a:t>xlsx</a:t>
                  </a:r>
                  <a:endParaRPr lang="en-GB" sz="10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0DE146A-D6E9-41AE-BEDA-16CE199B4131}"/>
                </a:ext>
              </a:extLst>
            </p:cNvPr>
            <p:cNvGrpSpPr/>
            <p:nvPr/>
          </p:nvGrpSpPr>
          <p:grpSpPr>
            <a:xfrm>
              <a:off x="4280734" y="1716573"/>
              <a:ext cx="636470" cy="591948"/>
              <a:chOff x="4410926" y="1304405"/>
              <a:chExt cx="1176844" cy="1084924"/>
            </a:xfrm>
          </p:grpSpPr>
          <p:sp>
            <p:nvSpPr>
              <p:cNvPr id="26" name="Freeform 86">
                <a:extLst>
                  <a:ext uri="{FF2B5EF4-FFF2-40B4-BE49-F238E27FC236}">
                    <a16:creationId xmlns:a16="http://schemas.microsoft.com/office/drawing/2014/main" id="{36289877-A271-4E30-8F1D-16222955C9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21549" y="1304405"/>
                <a:ext cx="636905" cy="775335"/>
              </a:xfrm>
              <a:custGeom>
                <a:avLst/>
                <a:gdLst/>
                <a:ahLst/>
                <a:cxnLst>
                  <a:cxn ang="0">
                    <a:pos x="35" y="22"/>
                  </a:cxn>
                  <a:cxn ang="0">
                    <a:pos x="55" y="22"/>
                  </a:cxn>
                  <a:cxn ang="0">
                    <a:pos x="55" y="60"/>
                  </a:cxn>
                  <a:cxn ang="0">
                    <a:pos x="51" y="64"/>
                  </a:cxn>
                  <a:cxn ang="0">
                    <a:pos x="3" y="64"/>
                  </a:cxn>
                  <a:cxn ang="0">
                    <a:pos x="0" y="60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32" y="0"/>
                  </a:cxn>
                  <a:cxn ang="0">
                    <a:pos x="32" y="19"/>
                  </a:cxn>
                  <a:cxn ang="0">
                    <a:pos x="35" y="22"/>
                  </a:cxn>
                  <a:cxn ang="0">
                    <a:pos x="36" y="1"/>
                  </a:cxn>
                  <a:cxn ang="0">
                    <a:pos x="38" y="2"/>
                  </a:cxn>
                  <a:cxn ang="0">
                    <a:pos x="52" y="17"/>
                  </a:cxn>
                  <a:cxn ang="0">
                    <a:pos x="53" y="18"/>
                  </a:cxn>
                  <a:cxn ang="0">
                    <a:pos x="36" y="18"/>
                  </a:cxn>
                  <a:cxn ang="0">
                    <a:pos x="36" y="1"/>
                  </a:cxn>
                </a:cxnLst>
                <a:rect l="0" t="0" r="r" b="b"/>
                <a:pathLst>
                  <a:path w="55" h="64">
                    <a:moveTo>
                      <a:pt x="35" y="22"/>
                    </a:move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60"/>
                      <a:pt x="55" y="60"/>
                      <a:pt x="55" y="60"/>
                    </a:cubicBezTo>
                    <a:cubicBezTo>
                      <a:pt x="55" y="62"/>
                      <a:pt x="53" y="64"/>
                      <a:pt x="51" y="64"/>
                    </a:cubicBezTo>
                    <a:cubicBezTo>
                      <a:pt x="3" y="64"/>
                      <a:pt x="3" y="64"/>
                      <a:pt x="3" y="64"/>
                    </a:cubicBezTo>
                    <a:cubicBezTo>
                      <a:pt x="1" y="64"/>
                      <a:pt x="0" y="62"/>
                      <a:pt x="0" y="6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21"/>
                      <a:pt x="33" y="22"/>
                      <a:pt x="35" y="22"/>
                    </a:cubicBezTo>
                    <a:close/>
                    <a:moveTo>
                      <a:pt x="36" y="1"/>
                    </a:moveTo>
                    <a:cubicBezTo>
                      <a:pt x="37" y="1"/>
                      <a:pt x="37" y="2"/>
                      <a:pt x="38" y="2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3" y="17"/>
                      <a:pt x="53" y="17"/>
                      <a:pt x="53" y="18"/>
                    </a:cubicBezTo>
                    <a:cubicBezTo>
                      <a:pt x="36" y="18"/>
                      <a:pt x="36" y="18"/>
                      <a:pt x="36" y="18"/>
                    </a:cubicBezTo>
                    <a:lnTo>
                      <a:pt x="36" y="1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49C82AF-8E1C-410A-82D6-5086A35E7F91}"/>
                  </a:ext>
                </a:extLst>
              </p:cNvPr>
              <p:cNvSpPr txBox="1"/>
              <p:nvPr/>
            </p:nvSpPr>
            <p:spPr>
              <a:xfrm>
                <a:off x="4410926" y="1613994"/>
                <a:ext cx="729622" cy="431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schemeClr val="bg1"/>
                    </a:solidFill>
                  </a:rPr>
                  <a:t>txt</a:t>
                </a:r>
                <a:endParaRPr lang="en-GB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 86">
                <a:extLst>
                  <a:ext uri="{FF2B5EF4-FFF2-40B4-BE49-F238E27FC236}">
                    <a16:creationId xmlns:a16="http://schemas.microsoft.com/office/drawing/2014/main" id="{A4D06855-C6AE-4F31-81EB-09ECC25D08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68770" y="1613994"/>
                <a:ext cx="636905" cy="775335"/>
              </a:xfrm>
              <a:custGeom>
                <a:avLst/>
                <a:gdLst/>
                <a:ahLst/>
                <a:cxnLst>
                  <a:cxn ang="0">
                    <a:pos x="35" y="22"/>
                  </a:cxn>
                  <a:cxn ang="0">
                    <a:pos x="55" y="22"/>
                  </a:cxn>
                  <a:cxn ang="0">
                    <a:pos x="55" y="60"/>
                  </a:cxn>
                  <a:cxn ang="0">
                    <a:pos x="51" y="64"/>
                  </a:cxn>
                  <a:cxn ang="0">
                    <a:pos x="3" y="64"/>
                  </a:cxn>
                  <a:cxn ang="0">
                    <a:pos x="0" y="60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32" y="0"/>
                  </a:cxn>
                  <a:cxn ang="0">
                    <a:pos x="32" y="19"/>
                  </a:cxn>
                  <a:cxn ang="0">
                    <a:pos x="35" y="22"/>
                  </a:cxn>
                  <a:cxn ang="0">
                    <a:pos x="36" y="1"/>
                  </a:cxn>
                  <a:cxn ang="0">
                    <a:pos x="38" y="2"/>
                  </a:cxn>
                  <a:cxn ang="0">
                    <a:pos x="52" y="17"/>
                  </a:cxn>
                  <a:cxn ang="0">
                    <a:pos x="53" y="18"/>
                  </a:cxn>
                  <a:cxn ang="0">
                    <a:pos x="36" y="18"/>
                  </a:cxn>
                  <a:cxn ang="0">
                    <a:pos x="36" y="1"/>
                  </a:cxn>
                </a:cxnLst>
                <a:rect l="0" t="0" r="r" b="b"/>
                <a:pathLst>
                  <a:path w="55" h="64">
                    <a:moveTo>
                      <a:pt x="35" y="22"/>
                    </a:move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60"/>
                      <a:pt x="55" y="60"/>
                      <a:pt x="55" y="60"/>
                    </a:cubicBezTo>
                    <a:cubicBezTo>
                      <a:pt x="55" y="62"/>
                      <a:pt x="53" y="64"/>
                      <a:pt x="51" y="64"/>
                    </a:cubicBezTo>
                    <a:cubicBezTo>
                      <a:pt x="3" y="64"/>
                      <a:pt x="3" y="64"/>
                      <a:pt x="3" y="64"/>
                    </a:cubicBezTo>
                    <a:cubicBezTo>
                      <a:pt x="1" y="64"/>
                      <a:pt x="0" y="62"/>
                      <a:pt x="0" y="6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21"/>
                      <a:pt x="33" y="22"/>
                      <a:pt x="35" y="22"/>
                    </a:cubicBezTo>
                    <a:close/>
                    <a:moveTo>
                      <a:pt x="36" y="1"/>
                    </a:moveTo>
                    <a:cubicBezTo>
                      <a:pt x="37" y="1"/>
                      <a:pt x="37" y="2"/>
                      <a:pt x="38" y="2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3" y="17"/>
                      <a:pt x="53" y="17"/>
                      <a:pt x="53" y="18"/>
                    </a:cubicBezTo>
                    <a:cubicBezTo>
                      <a:pt x="36" y="18"/>
                      <a:pt x="36" y="18"/>
                      <a:pt x="36" y="18"/>
                    </a:cubicBezTo>
                    <a:lnTo>
                      <a:pt x="36" y="1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C9C99E6-B62E-4ECA-AD3D-4BD9ACE4FF1B}"/>
                  </a:ext>
                </a:extLst>
              </p:cNvPr>
              <p:cNvSpPr txBox="1"/>
              <p:nvPr/>
            </p:nvSpPr>
            <p:spPr>
              <a:xfrm>
                <a:off x="4858148" y="1923583"/>
                <a:ext cx="729622" cy="431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schemeClr val="bg1"/>
                    </a:solidFill>
                  </a:rPr>
                  <a:t>csv</a:t>
                </a:r>
                <a:endParaRPr lang="en-GB" sz="1000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402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419"/>
    </mc:Choice>
    <mc:Fallback xmlns="">
      <p:transition spd="slow" advTm="544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9" grpId="0" animBg="1"/>
      <p:bldP spid="40" grpId="0"/>
      <p:bldP spid="41" grpId="0" animBg="1"/>
      <p:bldP spid="43" grpId="0"/>
      <p:bldP spid="44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" b="1252"/>
          <a:stretch/>
        </p:blipFill>
        <p:spPr>
          <a:xfrm>
            <a:off x="1" y="-3175"/>
            <a:ext cx="4621213" cy="5146675"/>
          </a:xfrm>
        </p:spPr>
      </p:pic>
      <p:sp>
        <p:nvSpPr>
          <p:cNvPr id="30723" name="Slide Number Placeholder 2"/>
          <p:cNvSpPr>
            <a:spLocks noGrp="1"/>
          </p:cNvSpPr>
          <p:nvPr>
            <p:ph type="sldNum" sz="quarter" idx="17"/>
          </p:nvPr>
        </p:nvSpPr>
        <p:spPr bwMode="auto">
          <a:noFill/>
        </p:spPr>
        <p:txBody>
          <a:bodyPr vert="horz"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buClr>
                <a:schemeClr val="tx2"/>
              </a:buCl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imes" pitchFamily="18" charset="0"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fld id="{D2B33CD1-6432-40ED-B5F2-3E6438483F98}" type="slidenum">
              <a:rPr altLang="en-US" sz="900" smtClean="0">
                <a:solidFill>
                  <a:schemeClr val="bg1"/>
                </a:solidFill>
                <a:ea typeface="ヒラギノ角ゴ Pro W3"/>
                <a:cs typeface="ヒラギノ角ゴ Pro W3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</a:pPr>
              <a:t>5</a:t>
            </a:fld>
            <a:endParaRPr altLang="en-US" sz="900" dirty="0">
              <a:solidFill>
                <a:schemeClr val="bg1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11713" y="2138363"/>
            <a:ext cx="3968750" cy="1262062"/>
          </a:xfrm>
        </p:spPr>
        <p:txBody>
          <a:bodyPr/>
          <a:lstStyle/>
          <a:p>
            <a:pPr eaLnBrk="1" hangingPunct="1">
              <a:lnSpc>
                <a:spcPts val="3500"/>
              </a:lnSpc>
              <a:spcBef>
                <a:spcPct val="0"/>
              </a:spcBef>
              <a:defRPr/>
            </a:pPr>
            <a:r>
              <a:rPr lang="en-US" dirty="0"/>
              <a:t>2. Implementation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Description of the problem and solution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454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52"/>
    </mc:Choice>
    <mc:Fallback xmlns="">
      <p:transition spd="slow" advTm="1315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938" name="Straight Connector 1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3073" y="411163"/>
            <a:ext cx="8194675" cy="635000"/>
          </a:xfrm>
        </p:spPr>
        <p:txBody>
          <a:bodyPr/>
          <a:lstStyle/>
          <a:p>
            <a:r>
              <a:rPr lang="en-US" dirty="0"/>
              <a:t>Scope</a:t>
            </a:r>
            <a:endParaRPr lang="en-GB" dirty="0"/>
          </a:p>
        </p:txBody>
      </p:sp>
      <p:sp>
        <p:nvSpPr>
          <p:cNvPr id="33" name="Slide Number Placeholder 2">
            <a:extLst>
              <a:ext uri="{FF2B5EF4-FFF2-40B4-BE49-F238E27FC236}">
                <a16:creationId xmlns:a16="http://schemas.microsoft.com/office/drawing/2014/main" id="{2DD03495-B90D-4E22-BCB0-4C6A15E3C5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57688" y="4172877"/>
            <a:ext cx="414337" cy="138112"/>
          </a:xfrm>
        </p:spPr>
        <p:txBody>
          <a:bodyPr/>
          <a:lstStyle/>
          <a:p>
            <a:pPr>
              <a:defRPr/>
            </a:pPr>
            <a:fld id="{93F2E0A5-C4B6-4CFD-91C4-EE4694667936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70" name="Freeform 43">
            <a:extLst>
              <a:ext uri="{FF2B5EF4-FFF2-40B4-BE49-F238E27FC236}">
                <a16:creationId xmlns:a16="http://schemas.microsoft.com/office/drawing/2014/main" id="{DBB056C5-090D-4F8A-851B-70093C172DEC}"/>
              </a:ext>
            </a:extLst>
          </p:cNvPr>
          <p:cNvSpPr>
            <a:spLocks noEditPoints="1"/>
          </p:cNvSpPr>
          <p:nvPr/>
        </p:nvSpPr>
        <p:spPr bwMode="auto">
          <a:xfrm>
            <a:off x="4042036" y="1592620"/>
            <a:ext cx="543169" cy="543169"/>
          </a:xfrm>
          <a:custGeom>
            <a:avLst/>
            <a:gdLst>
              <a:gd name="T0" fmla="*/ 1805 w 2556"/>
              <a:gd name="T1" fmla="*/ 821 h 2561"/>
              <a:gd name="T2" fmla="*/ 1798 w 2556"/>
              <a:gd name="T3" fmla="*/ 829 h 2561"/>
              <a:gd name="T4" fmla="*/ 283 w 2556"/>
              <a:gd name="T5" fmla="*/ 829 h 2561"/>
              <a:gd name="T6" fmla="*/ 270 w 2556"/>
              <a:gd name="T7" fmla="*/ 823 h 2561"/>
              <a:gd name="T8" fmla="*/ 3 w 2556"/>
              <a:gd name="T9" fmla="*/ 552 h 2561"/>
              <a:gd name="T10" fmla="*/ 3 w 2556"/>
              <a:gd name="T11" fmla="*/ 541 h 2561"/>
              <a:gd name="T12" fmla="*/ 270 w 2556"/>
              <a:gd name="T13" fmla="*/ 269 h 2561"/>
              <a:gd name="T14" fmla="*/ 283 w 2556"/>
              <a:gd name="T15" fmla="*/ 264 h 2561"/>
              <a:gd name="T16" fmla="*/ 1798 w 2556"/>
              <a:gd name="T17" fmla="*/ 264 h 2561"/>
              <a:gd name="T18" fmla="*/ 1805 w 2556"/>
              <a:gd name="T19" fmla="*/ 271 h 2561"/>
              <a:gd name="T20" fmla="*/ 1805 w 2556"/>
              <a:gd name="T21" fmla="*/ 821 h 2561"/>
              <a:gd name="T22" fmla="*/ 2286 w 2556"/>
              <a:gd name="T23" fmla="*/ 1060 h 2561"/>
              <a:gd name="T24" fmla="*/ 2273 w 2556"/>
              <a:gd name="T25" fmla="*/ 1055 h 2561"/>
              <a:gd name="T26" fmla="*/ 758 w 2556"/>
              <a:gd name="T27" fmla="*/ 1055 h 2561"/>
              <a:gd name="T28" fmla="*/ 751 w 2556"/>
              <a:gd name="T29" fmla="*/ 1062 h 2561"/>
              <a:gd name="T30" fmla="*/ 751 w 2556"/>
              <a:gd name="T31" fmla="*/ 1612 h 2561"/>
              <a:gd name="T32" fmla="*/ 758 w 2556"/>
              <a:gd name="T33" fmla="*/ 1619 h 2561"/>
              <a:gd name="T34" fmla="*/ 2273 w 2556"/>
              <a:gd name="T35" fmla="*/ 1619 h 2561"/>
              <a:gd name="T36" fmla="*/ 2286 w 2556"/>
              <a:gd name="T37" fmla="*/ 1614 h 2561"/>
              <a:gd name="T38" fmla="*/ 2553 w 2556"/>
              <a:gd name="T39" fmla="*/ 1342 h 2561"/>
              <a:gd name="T40" fmla="*/ 2553 w 2556"/>
              <a:gd name="T41" fmla="*/ 1332 h 2561"/>
              <a:gd name="T42" fmla="*/ 2286 w 2556"/>
              <a:gd name="T43" fmla="*/ 1060 h 2561"/>
              <a:gd name="T44" fmla="*/ 1127 w 2556"/>
              <a:gd name="T45" fmla="*/ 2553 h 2561"/>
              <a:gd name="T46" fmla="*/ 1135 w 2556"/>
              <a:gd name="T47" fmla="*/ 2561 h 2561"/>
              <a:gd name="T48" fmla="*/ 1421 w 2556"/>
              <a:gd name="T49" fmla="*/ 2561 h 2561"/>
              <a:gd name="T50" fmla="*/ 1429 w 2556"/>
              <a:gd name="T51" fmla="*/ 2553 h 2561"/>
              <a:gd name="T52" fmla="*/ 1429 w 2556"/>
              <a:gd name="T53" fmla="*/ 1702 h 2561"/>
              <a:gd name="T54" fmla="*/ 1421 w 2556"/>
              <a:gd name="T55" fmla="*/ 1695 h 2561"/>
              <a:gd name="T56" fmla="*/ 1135 w 2556"/>
              <a:gd name="T57" fmla="*/ 1695 h 2561"/>
              <a:gd name="T58" fmla="*/ 1127 w 2556"/>
              <a:gd name="T59" fmla="*/ 1702 h 2561"/>
              <a:gd name="T60" fmla="*/ 1127 w 2556"/>
              <a:gd name="T61" fmla="*/ 2553 h 2561"/>
              <a:gd name="T62" fmla="*/ 1421 w 2556"/>
              <a:gd name="T63" fmla="*/ 979 h 2561"/>
              <a:gd name="T64" fmla="*/ 1429 w 2556"/>
              <a:gd name="T65" fmla="*/ 972 h 2561"/>
              <a:gd name="T66" fmla="*/ 1429 w 2556"/>
              <a:gd name="T67" fmla="*/ 911 h 2561"/>
              <a:gd name="T68" fmla="*/ 1421 w 2556"/>
              <a:gd name="T69" fmla="*/ 904 h 2561"/>
              <a:gd name="T70" fmla="*/ 1135 w 2556"/>
              <a:gd name="T71" fmla="*/ 904 h 2561"/>
              <a:gd name="T72" fmla="*/ 1127 w 2556"/>
              <a:gd name="T73" fmla="*/ 911 h 2561"/>
              <a:gd name="T74" fmla="*/ 1127 w 2556"/>
              <a:gd name="T75" fmla="*/ 972 h 2561"/>
              <a:gd name="T76" fmla="*/ 1135 w 2556"/>
              <a:gd name="T77" fmla="*/ 979 h 2561"/>
              <a:gd name="T78" fmla="*/ 1421 w 2556"/>
              <a:gd name="T79" fmla="*/ 979 h 2561"/>
              <a:gd name="T80" fmla="*/ 1429 w 2556"/>
              <a:gd name="T81" fmla="*/ 8 h 2561"/>
              <a:gd name="T82" fmla="*/ 1421 w 2556"/>
              <a:gd name="T83" fmla="*/ 0 h 2561"/>
              <a:gd name="T84" fmla="*/ 1135 w 2556"/>
              <a:gd name="T85" fmla="*/ 0 h 2561"/>
              <a:gd name="T86" fmla="*/ 1127 w 2556"/>
              <a:gd name="T87" fmla="*/ 8 h 2561"/>
              <a:gd name="T88" fmla="*/ 1127 w 2556"/>
              <a:gd name="T89" fmla="*/ 181 h 2561"/>
              <a:gd name="T90" fmla="*/ 1135 w 2556"/>
              <a:gd name="T91" fmla="*/ 188 h 2561"/>
              <a:gd name="T92" fmla="*/ 1421 w 2556"/>
              <a:gd name="T93" fmla="*/ 188 h 2561"/>
              <a:gd name="T94" fmla="*/ 1429 w 2556"/>
              <a:gd name="T95" fmla="*/ 181 h 2561"/>
              <a:gd name="T96" fmla="*/ 1429 w 2556"/>
              <a:gd name="T97" fmla="*/ 8 h 2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556" h="2561">
                <a:moveTo>
                  <a:pt x="1805" y="821"/>
                </a:moveTo>
                <a:cubicBezTo>
                  <a:pt x="1805" y="825"/>
                  <a:pt x="1802" y="829"/>
                  <a:pt x="1798" y="829"/>
                </a:cubicBezTo>
                <a:cubicBezTo>
                  <a:pt x="283" y="829"/>
                  <a:pt x="283" y="829"/>
                  <a:pt x="283" y="829"/>
                </a:cubicBezTo>
                <a:cubicBezTo>
                  <a:pt x="278" y="828"/>
                  <a:pt x="274" y="826"/>
                  <a:pt x="270" y="823"/>
                </a:cubicBezTo>
                <a:cubicBezTo>
                  <a:pt x="3" y="552"/>
                  <a:pt x="3" y="552"/>
                  <a:pt x="3" y="552"/>
                </a:cubicBezTo>
                <a:cubicBezTo>
                  <a:pt x="0" y="549"/>
                  <a:pt x="0" y="544"/>
                  <a:pt x="3" y="541"/>
                </a:cubicBezTo>
                <a:cubicBezTo>
                  <a:pt x="270" y="269"/>
                  <a:pt x="270" y="269"/>
                  <a:pt x="270" y="269"/>
                </a:cubicBezTo>
                <a:cubicBezTo>
                  <a:pt x="274" y="266"/>
                  <a:pt x="278" y="264"/>
                  <a:pt x="283" y="264"/>
                </a:cubicBezTo>
                <a:cubicBezTo>
                  <a:pt x="1798" y="264"/>
                  <a:pt x="1798" y="264"/>
                  <a:pt x="1798" y="264"/>
                </a:cubicBezTo>
                <a:cubicBezTo>
                  <a:pt x="1802" y="264"/>
                  <a:pt x="1805" y="267"/>
                  <a:pt x="1805" y="271"/>
                </a:cubicBezTo>
                <a:lnTo>
                  <a:pt x="1805" y="821"/>
                </a:lnTo>
                <a:close/>
                <a:moveTo>
                  <a:pt x="2286" y="1060"/>
                </a:moveTo>
                <a:cubicBezTo>
                  <a:pt x="2282" y="1057"/>
                  <a:pt x="2278" y="1055"/>
                  <a:pt x="2273" y="1055"/>
                </a:cubicBezTo>
                <a:cubicBezTo>
                  <a:pt x="758" y="1055"/>
                  <a:pt x="758" y="1055"/>
                  <a:pt x="758" y="1055"/>
                </a:cubicBezTo>
                <a:cubicBezTo>
                  <a:pt x="754" y="1055"/>
                  <a:pt x="751" y="1058"/>
                  <a:pt x="751" y="1062"/>
                </a:cubicBezTo>
                <a:cubicBezTo>
                  <a:pt x="751" y="1612"/>
                  <a:pt x="751" y="1612"/>
                  <a:pt x="751" y="1612"/>
                </a:cubicBezTo>
                <a:cubicBezTo>
                  <a:pt x="751" y="1616"/>
                  <a:pt x="754" y="1619"/>
                  <a:pt x="758" y="1619"/>
                </a:cubicBezTo>
                <a:cubicBezTo>
                  <a:pt x="2273" y="1619"/>
                  <a:pt x="2273" y="1619"/>
                  <a:pt x="2273" y="1619"/>
                </a:cubicBezTo>
                <a:cubicBezTo>
                  <a:pt x="2278" y="1619"/>
                  <a:pt x="2282" y="1617"/>
                  <a:pt x="2286" y="1614"/>
                </a:cubicBezTo>
                <a:cubicBezTo>
                  <a:pt x="2553" y="1342"/>
                  <a:pt x="2553" y="1342"/>
                  <a:pt x="2553" y="1342"/>
                </a:cubicBezTo>
                <a:cubicBezTo>
                  <a:pt x="2556" y="1339"/>
                  <a:pt x="2556" y="1335"/>
                  <a:pt x="2553" y="1332"/>
                </a:cubicBezTo>
                <a:lnTo>
                  <a:pt x="2286" y="1060"/>
                </a:lnTo>
                <a:close/>
                <a:moveTo>
                  <a:pt x="1127" y="2553"/>
                </a:moveTo>
                <a:cubicBezTo>
                  <a:pt x="1127" y="2558"/>
                  <a:pt x="1131" y="2561"/>
                  <a:pt x="1135" y="2561"/>
                </a:cubicBezTo>
                <a:cubicBezTo>
                  <a:pt x="1421" y="2561"/>
                  <a:pt x="1421" y="2561"/>
                  <a:pt x="1421" y="2561"/>
                </a:cubicBezTo>
                <a:cubicBezTo>
                  <a:pt x="1425" y="2561"/>
                  <a:pt x="1429" y="2558"/>
                  <a:pt x="1429" y="2553"/>
                </a:cubicBezTo>
                <a:cubicBezTo>
                  <a:pt x="1429" y="1702"/>
                  <a:pt x="1429" y="1702"/>
                  <a:pt x="1429" y="1702"/>
                </a:cubicBezTo>
                <a:cubicBezTo>
                  <a:pt x="1429" y="1698"/>
                  <a:pt x="1425" y="1695"/>
                  <a:pt x="1421" y="1695"/>
                </a:cubicBezTo>
                <a:cubicBezTo>
                  <a:pt x="1135" y="1695"/>
                  <a:pt x="1135" y="1695"/>
                  <a:pt x="1135" y="1695"/>
                </a:cubicBezTo>
                <a:cubicBezTo>
                  <a:pt x="1131" y="1695"/>
                  <a:pt x="1127" y="1698"/>
                  <a:pt x="1127" y="1702"/>
                </a:cubicBezTo>
                <a:lnTo>
                  <a:pt x="1127" y="2553"/>
                </a:lnTo>
                <a:close/>
                <a:moveTo>
                  <a:pt x="1421" y="979"/>
                </a:moveTo>
                <a:cubicBezTo>
                  <a:pt x="1425" y="979"/>
                  <a:pt x="1429" y="976"/>
                  <a:pt x="1429" y="972"/>
                </a:cubicBezTo>
                <a:cubicBezTo>
                  <a:pt x="1429" y="911"/>
                  <a:pt x="1429" y="911"/>
                  <a:pt x="1429" y="911"/>
                </a:cubicBezTo>
                <a:cubicBezTo>
                  <a:pt x="1429" y="907"/>
                  <a:pt x="1425" y="904"/>
                  <a:pt x="1421" y="904"/>
                </a:cubicBezTo>
                <a:cubicBezTo>
                  <a:pt x="1135" y="904"/>
                  <a:pt x="1135" y="904"/>
                  <a:pt x="1135" y="904"/>
                </a:cubicBezTo>
                <a:cubicBezTo>
                  <a:pt x="1131" y="904"/>
                  <a:pt x="1127" y="907"/>
                  <a:pt x="1127" y="911"/>
                </a:cubicBezTo>
                <a:cubicBezTo>
                  <a:pt x="1127" y="972"/>
                  <a:pt x="1127" y="972"/>
                  <a:pt x="1127" y="972"/>
                </a:cubicBezTo>
                <a:cubicBezTo>
                  <a:pt x="1127" y="976"/>
                  <a:pt x="1131" y="979"/>
                  <a:pt x="1135" y="979"/>
                </a:cubicBezTo>
                <a:lnTo>
                  <a:pt x="1421" y="979"/>
                </a:lnTo>
                <a:close/>
                <a:moveTo>
                  <a:pt x="1429" y="8"/>
                </a:moveTo>
                <a:cubicBezTo>
                  <a:pt x="1429" y="3"/>
                  <a:pt x="1425" y="0"/>
                  <a:pt x="1421" y="0"/>
                </a:cubicBezTo>
                <a:cubicBezTo>
                  <a:pt x="1135" y="0"/>
                  <a:pt x="1135" y="0"/>
                  <a:pt x="1135" y="0"/>
                </a:cubicBezTo>
                <a:cubicBezTo>
                  <a:pt x="1131" y="0"/>
                  <a:pt x="1127" y="3"/>
                  <a:pt x="1127" y="8"/>
                </a:cubicBezTo>
                <a:cubicBezTo>
                  <a:pt x="1127" y="181"/>
                  <a:pt x="1127" y="181"/>
                  <a:pt x="1127" y="181"/>
                </a:cubicBezTo>
                <a:cubicBezTo>
                  <a:pt x="1127" y="185"/>
                  <a:pt x="1131" y="188"/>
                  <a:pt x="1135" y="188"/>
                </a:cubicBezTo>
                <a:cubicBezTo>
                  <a:pt x="1421" y="188"/>
                  <a:pt x="1421" y="188"/>
                  <a:pt x="1421" y="188"/>
                </a:cubicBezTo>
                <a:cubicBezTo>
                  <a:pt x="1425" y="188"/>
                  <a:pt x="1429" y="185"/>
                  <a:pt x="1429" y="181"/>
                </a:cubicBezTo>
                <a:lnTo>
                  <a:pt x="1429" y="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CE55AFF-34E4-4B77-BA4C-BF92E63BEC1F}"/>
              </a:ext>
            </a:extLst>
          </p:cNvPr>
          <p:cNvGrpSpPr>
            <a:grpSpLocks noChangeAspect="1"/>
          </p:cNvGrpSpPr>
          <p:nvPr/>
        </p:nvGrpSpPr>
        <p:grpSpPr>
          <a:xfrm>
            <a:off x="-56027" y="1407262"/>
            <a:ext cx="9052798" cy="2832152"/>
            <a:chOff x="508770" y="1407262"/>
            <a:chExt cx="8524628" cy="266691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5617363-B011-4312-881F-8F84988ED0AD}"/>
                </a:ext>
              </a:extLst>
            </p:cNvPr>
            <p:cNvGrpSpPr/>
            <p:nvPr/>
          </p:nvGrpSpPr>
          <p:grpSpPr>
            <a:xfrm>
              <a:off x="3450167" y="1407763"/>
              <a:ext cx="2563716" cy="2473700"/>
              <a:chOff x="3450167" y="1407763"/>
              <a:chExt cx="2563716" cy="2473700"/>
            </a:xfrm>
          </p:grpSpPr>
          <p:sp>
            <p:nvSpPr>
              <p:cNvPr id="61" name="Freeform 103">
                <a:extLst>
                  <a:ext uri="{FF2B5EF4-FFF2-40B4-BE49-F238E27FC236}">
                    <a16:creationId xmlns:a16="http://schemas.microsoft.com/office/drawing/2014/main" id="{0EF86683-F3F3-468E-AFF1-9FE8F0B6D09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450167" y="2304431"/>
                <a:ext cx="1176318" cy="702164"/>
              </a:xfrm>
              <a:custGeom>
                <a:avLst/>
                <a:gdLst>
                  <a:gd name="T0" fmla="*/ 1351 w 1817"/>
                  <a:gd name="T1" fmla="*/ 0 h 1084"/>
                  <a:gd name="T2" fmla="*/ 1817 w 1817"/>
                  <a:gd name="T3" fmla="*/ 541 h 1084"/>
                  <a:gd name="T4" fmla="*/ 1351 w 1817"/>
                  <a:gd name="T5" fmla="*/ 1084 h 1084"/>
                  <a:gd name="T6" fmla="*/ 1351 w 1817"/>
                  <a:gd name="T7" fmla="*/ 817 h 1084"/>
                  <a:gd name="T8" fmla="*/ 0 w 1817"/>
                  <a:gd name="T9" fmla="*/ 817 h 1084"/>
                  <a:gd name="T10" fmla="*/ 0 w 1817"/>
                  <a:gd name="T11" fmla="*/ 268 h 1084"/>
                  <a:gd name="T12" fmla="*/ 1351 w 1817"/>
                  <a:gd name="T13" fmla="*/ 268 h 1084"/>
                  <a:gd name="T14" fmla="*/ 1351 w 1817"/>
                  <a:gd name="T15" fmla="*/ 0 h 10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17" h="1084">
                    <a:moveTo>
                      <a:pt x="1351" y="0"/>
                    </a:moveTo>
                    <a:lnTo>
                      <a:pt x="1817" y="541"/>
                    </a:lnTo>
                    <a:lnTo>
                      <a:pt x="1351" y="1084"/>
                    </a:lnTo>
                    <a:lnTo>
                      <a:pt x="1351" y="817"/>
                    </a:lnTo>
                    <a:lnTo>
                      <a:pt x="0" y="817"/>
                    </a:lnTo>
                    <a:lnTo>
                      <a:pt x="0" y="268"/>
                    </a:lnTo>
                    <a:lnTo>
                      <a:pt x="1351" y="268"/>
                    </a:lnTo>
                    <a:lnTo>
                      <a:pt x="135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62" name="Freeform 103">
                <a:extLst>
                  <a:ext uri="{FF2B5EF4-FFF2-40B4-BE49-F238E27FC236}">
                    <a16:creationId xmlns:a16="http://schemas.microsoft.com/office/drawing/2014/main" id="{75410E9B-6DAC-49E5-A64F-FA5ED47840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9686" y="1495857"/>
                <a:ext cx="1176318" cy="702164"/>
              </a:xfrm>
              <a:custGeom>
                <a:avLst/>
                <a:gdLst>
                  <a:gd name="T0" fmla="*/ 1351 w 1817"/>
                  <a:gd name="T1" fmla="*/ 0 h 1084"/>
                  <a:gd name="T2" fmla="*/ 1817 w 1817"/>
                  <a:gd name="T3" fmla="*/ 541 h 1084"/>
                  <a:gd name="T4" fmla="*/ 1351 w 1817"/>
                  <a:gd name="T5" fmla="*/ 1084 h 1084"/>
                  <a:gd name="T6" fmla="*/ 1351 w 1817"/>
                  <a:gd name="T7" fmla="*/ 817 h 1084"/>
                  <a:gd name="T8" fmla="*/ 0 w 1817"/>
                  <a:gd name="T9" fmla="*/ 817 h 1084"/>
                  <a:gd name="T10" fmla="*/ 0 w 1817"/>
                  <a:gd name="T11" fmla="*/ 268 h 1084"/>
                  <a:gd name="T12" fmla="*/ 1351 w 1817"/>
                  <a:gd name="T13" fmla="*/ 268 h 1084"/>
                  <a:gd name="T14" fmla="*/ 1351 w 1817"/>
                  <a:gd name="T15" fmla="*/ 0 h 10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17" h="1084">
                    <a:moveTo>
                      <a:pt x="1351" y="0"/>
                    </a:moveTo>
                    <a:lnTo>
                      <a:pt x="1817" y="541"/>
                    </a:lnTo>
                    <a:lnTo>
                      <a:pt x="1351" y="1084"/>
                    </a:lnTo>
                    <a:lnTo>
                      <a:pt x="1351" y="817"/>
                    </a:lnTo>
                    <a:lnTo>
                      <a:pt x="0" y="817"/>
                    </a:lnTo>
                    <a:lnTo>
                      <a:pt x="0" y="268"/>
                    </a:lnTo>
                    <a:lnTo>
                      <a:pt x="1351" y="268"/>
                    </a:lnTo>
                    <a:lnTo>
                      <a:pt x="1351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63" name="Freeform 100">
                <a:extLst>
                  <a:ext uri="{FF2B5EF4-FFF2-40B4-BE49-F238E27FC236}">
                    <a16:creationId xmlns:a16="http://schemas.microsoft.com/office/drawing/2014/main" id="{963DFD2D-1975-4662-AB1F-90BC1A34BC8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520166" y="3086916"/>
                <a:ext cx="1493717" cy="703459"/>
              </a:xfrm>
              <a:custGeom>
                <a:avLst/>
                <a:gdLst>
                  <a:gd name="T0" fmla="*/ 467 w 2307"/>
                  <a:gd name="T1" fmla="*/ 0 h 1084"/>
                  <a:gd name="T2" fmla="*/ 467 w 2307"/>
                  <a:gd name="T3" fmla="*/ 267 h 1084"/>
                  <a:gd name="T4" fmla="*/ 2307 w 2307"/>
                  <a:gd name="T5" fmla="*/ 267 h 1084"/>
                  <a:gd name="T6" fmla="*/ 2307 w 2307"/>
                  <a:gd name="T7" fmla="*/ 817 h 1084"/>
                  <a:gd name="T8" fmla="*/ 467 w 2307"/>
                  <a:gd name="T9" fmla="*/ 817 h 1084"/>
                  <a:gd name="T10" fmla="*/ 467 w 2307"/>
                  <a:gd name="T11" fmla="*/ 1084 h 1084"/>
                  <a:gd name="T12" fmla="*/ 0 w 2307"/>
                  <a:gd name="T13" fmla="*/ 541 h 1084"/>
                  <a:gd name="T14" fmla="*/ 467 w 2307"/>
                  <a:gd name="T15" fmla="*/ 0 h 10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07" h="1084">
                    <a:moveTo>
                      <a:pt x="467" y="0"/>
                    </a:moveTo>
                    <a:lnTo>
                      <a:pt x="467" y="267"/>
                    </a:lnTo>
                    <a:lnTo>
                      <a:pt x="2307" y="267"/>
                    </a:lnTo>
                    <a:lnTo>
                      <a:pt x="2307" y="817"/>
                    </a:lnTo>
                    <a:lnTo>
                      <a:pt x="467" y="817"/>
                    </a:lnTo>
                    <a:lnTo>
                      <a:pt x="467" y="1084"/>
                    </a:lnTo>
                    <a:lnTo>
                      <a:pt x="0" y="541"/>
                    </a:lnTo>
                    <a:lnTo>
                      <a:pt x="467" y="0"/>
                    </a:lnTo>
                    <a:close/>
                  </a:path>
                </a:pathLst>
              </a:custGeom>
              <a:solidFill>
                <a:srgbClr val="77B37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64" name="Freeform 102">
                <a:extLst>
                  <a:ext uri="{FF2B5EF4-FFF2-40B4-BE49-F238E27FC236}">
                    <a16:creationId xmlns:a16="http://schemas.microsoft.com/office/drawing/2014/main" id="{5C28AFFA-9D5E-43FE-A5F7-06257DCFC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5093" y="1407763"/>
                <a:ext cx="877057" cy="878352"/>
              </a:xfrm>
              <a:custGeom>
                <a:avLst/>
                <a:gdLst>
                  <a:gd name="T0" fmla="*/ 677 w 1353"/>
                  <a:gd name="T1" fmla="*/ 0 h 1355"/>
                  <a:gd name="T2" fmla="*/ 756 w 1353"/>
                  <a:gd name="T3" fmla="*/ 4 h 1355"/>
                  <a:gd name="T4" fmla="*/ 832 w 1353"/>
                  <a:gd name="T5" fmla="*/ 18 h 1355"/>
                  <a:gd name="T6" fmla="*/ 905 w 1353"/>
                  <a:gd name="T7" fmla="*/ 40 h 1355"/>
                  <a:gd name="T8" fmla="*/ 974 w 1353"/>
                  <a:gd name="T9" fmla="*/ 69 h 1355"/>
                  <a:gd name="T10" fmla="*/ 1040 w 1353"/>
                  <a:gd name="T11" fmla="*/ 106 h 1355"/>
                  <a:gd name="T12" fmla="*/ 1100 w 1353"/>
                  <a:gd name="T13" fmla="*/ 149 h 1355"/>
                  <a:gd name="T14" fmla="*/ 1155 w 1353"/>
                  <a:gd name="T15" fmla="*/ 198 h 1355"/>
                  <a:gd name="T16" fmla="*/ 1204 w 1353"/>
                  <a:gd name="T17" fmla="*/ 253 h 1355"/>
                  <a:gd name="T18" fmla="*/ 1249 w 1353"/>
                  <a:gd name="T19" fmla="*/ 313 h 1355"/>
                  <a:gd name="T20" fmla="*/ 1284 w 1353"/>
                  <a:gd name="T21" fmla="*/ 379 h 1355"/>
                  <a:gd name="T22" fmla="*/ 1313 w 1353"/>
                  <a:gd name="T23" fmla="*/ 449 h 1355"/>
                  <a:gd name="T24" fmla="*/ 1336 w 1353"/>
                  <a:gd name="T25" fmla="*/ 521 h 1355"/>
                  <a:gd name="T26" fmla="*/ 1348 w 1353"/>
                  <a:gd name="T27" fmla="*/ 598 h 1355"/>
                  <a:gd name="T28" fmla="*/ 1353 w 1353"/>
                  <a:gd name="T29" fmla="*/ 676 h 1355"/>
                  <a:gd name="T30" fmla="*/ 1348 w 1353"/>
                  <a:gd name="T31" fmla="*/ 756 h 1355"/>
                  <a:gd name="T32" fmla="*/ 1336 w 1353"/>
                  <a:gd name="T33" fmla="*/ 832 h 1355"/>
                  <a:gd name="T34" fmla="*/ 1313 w 1353"/>
                  <a:gd name="T35" fmla="*/ 906 h 1355"/>
                  <a:gd name="T36" fmla="*/ 1284 w 1353"/>
                  <a:gd name="T37" fmla="*/ 975 h 1355"/>
                  <a:gd name="T38" fmla="*/ 1249 w 1353"/>
                  <a:gd name="T39" fmla="*/ 1041 h 1355"/>
                  <a:gd name="T40" fmla="*/ 1204 w 1353"/>
                  <a:gd name="T41" fmla="*/ 1101 h 1355"/>
                  <a:gd name="T42" fmla="*/ 1155 w 1353"/>
                  <a:gd name="T43" fmla="*/ 1156 h 1355"/>
                  <a:gd name="T44" fmla="*/ 1100 w 1353"/>
                  <a:gd name="T45" fmla="*/ 1205 h 1355"/>
                  <a:gd name="T46" fmla="*/ 1040 w 1353"/>
                  <a:gd name="T47" fmla="*/ 1249 h 1355"/>
                  <a:gd name="T48" fmla="*/ 974 w 1353"/>
                  <a:gd name="T49" fmla="*/ 1285 h 1355"/>
                  <a:gd name="T50" fmla="*/ 905 w 1353"/>
                  <a:gd name="T51" fmla="*/ 1315 h 1355"/>
                  <a:gd name="T52" fmla="*/ 832 w 1353"/>
                  <a:gd name="T53" fmla="*/ 1336 h 1355"/>
                  <a:gd name="T54" fmla="*/ 756 w 1353"/>
                  <a:gd name="T55" fmla="*/ 1350 h 1355"/>
                  <a:gd name="T56" fmla="*/ 677 w 1353"/>
                  <a:gd name="T57" fmla="*/ 1355 h 1355"/>
                  <a:gd name="T58" fmla="*/ 597 w 1353"/>
                  <a:gd name="T59" fmla="*/ 1350 h 1355"/>
                  <a:gd name="T60" fmla="*/ 522 w 1353"/>
                  <a:gd name="T61" fmla="*/ 1336 h 1355"/>
                  <a:gd name="T62" fmla="*/ 449 w 1353"/>
                  <a:gd name="T63" fmla="*/ 1315 h 1355"/>
                  <a:gd name="T64" fmla="*/ 379 w 1353"/>
                  <a:gd name="T65" fmla="*/ 1285 h 1355"/>
                  <a:gd name="T66" fmla="*/ 313 w 1353"/>
                  <a:gd name="T67" fmla="*/ 1249 h 1355"/>
                  <a:gd name="T68" fmla="*/ 254 w 1353"/>
                  <a:gd name="T69" fmla="*/ 1205 h 1355"/>
                  <a:gd name="T70" fmla="*/ 198 w 1353"/>
                  <a:gd name="T71" fmla="*/ 1156 h 1355"/>
                  <a:gd name="T72" fmla="*/ 149 w 1353"/>
                  <a:gd name="T73" fmla="*/ 1101 h 1355"/>
                  <a:gd name="T74" fmla="*/ 106 w 1353"/>
                  <a:gd name="T75" fmla="*/ 1041 h 1355"/>
                  <a:gd name="T76" fmla="*/ 69 w 1353"/>
                  <a:gd name="T77" fmla="*/ 975 h 1355"/>
                  <a:gd name="T78" fmla="*/ 40 w 1353"/>
                  <a:gd name="T79" fmla="*/ 906 h 1355"/>
                  <a:gd name="T80" fmla="*/ 19 w 1353"/>
                  <a:gd name="T81" fmla="*/ 832 h 1355"/>
                  <a:gd name="T82" fmla="*/ 5 w 1353"/>
                  <a:gd name="T83" fmla="*/ 756 h 1355"/>
                  <a:gd name="T84" fmla="*/ 0 w 1353"/>
                  <a:gd name="T85" fmla="*/ 676 h 1355"/>
                  <a:gd name="T86" fmla="*/ 5 w 1353"/>
                  <a:gd name="T87" fmla="*/ 598 h 1355"/>
                  <a:gd name="T88" fmla="*/ 19 w 1353"/>
                  <a:gd name="T89" fmla="*/ 521 h 1355"/>
                  <a:gd name="T90" fmla="*/ 40 w 1353"/>
                  <a:gd name="T91" fmla="*/ 449 h 1355"/>
                  <a:gd name="T92" fmla="*/ 69 w 1353"/>
                  <a:gd name="T93" fmla="*/ 379 h 1355"/>
                  <a:gd name="T94" fmla="*/ 106 w 1353"/>
                  <a:gd name="T95" fmla="*/ 313 h 1355"/>
                  <a:gd name="T96" fmla="*/ 149 w 1353"/>
                  <a:gd name="T97" fmla="*/ 253 h 1355"/>
                  <a:gd name="T98" fmla="*/ 198 w 1353"/>
                  <a:gd name="T99" fmla="*/ 198 h 1355"/>
                  <a:gd name="T100" fmla="*/ 254 w 1353"/>
                  <a:gd name="T101" fmla="*/ 149 h 1355"/>
                  <a:gd name="T102" fmla="*/ 313 w 1353"/>
                  <a:gd name="T103" fmla="*/ 106 h 1355"/>
                  <a:gd name="T104" fmla="*/ 379 w 1353"/>
                  <a:gd name="T105" fmla="*/ 69 h 1355"/>
                  <a:gd name="T106" fmla="*/ 449 w 1353"/>
                  <a:gd name="T107" fmla="*/ 40 h 1355"/>
                  <a:gd name="T108" fmla="*/ 522 w 1353"/>
                  <a:gd name="T109" fmla="*/ 18 h 1355"/>
                  <a:gd name="T110" fmla="*/ 597 w 1353"/>
                  <a:gd name="T111" fmla="*/ 4 h 1355"/>
                  <a:gd name="T112" fmla="*/ 677 w 1353"/>
                  <a:gd name="T113" fmla="*/ 0 h 1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53" h="1355">
                    <a:moveTo>
                      <a:pt x="677" y="0"/>
                    </a:moveTo>
                    <a:lnTo>
                      <a:pt x="756" y="4"/>
                    </a:lnTo>
                    <a:lnTo>
                      <a:pt x="832" y="18"/>
                    </a:lnTo>
                    <a:lnTo>
                      <a:pt x="905" y="40"/>
                    </a:lnTo>
                    <a:lnTo>
                      <a:pt x="974" y="69"/>
                    </a:lnTo>
                    <a:lnTo>
                      <a:pt x="1040" y="106"/>
                    </a:lnTo>
                    <a:lnTo>
                      <a:pt x="1100" y="149"/>
                    </a:lnTo>
                    <a:lnTo>
                      <a:pt x="1155" y="198"/>
                    </a:lnTo>
                    <a:lnTo>
                      <a:pt x="1204" y="253"/>
                    </a:lnTo>
                    <a:lnTo>
                      <a:pt x="1249" y="313"/>
                    </a:lnTo>
                    <a:lnTo>
                      <a:pt x="1284" y="379"/>
                    </a:lnTo>
                    <a:lnTo>
                      <a:pt x="1313" y="449"/>
                    </a:lnTo>
                    <a:lnTo>
                      <a:pt x="1336" y="521"/>
                    </a:lnTo>
                    <a:lnTo>
                      <a:pt x="1348" y="598"/>
                    </a:lnTo>
                    <a:lnTo>
                      <a:pt x="1353" y="676"/>
                    </a:lnTo>
                    <a:lnTo>
                      <a:pt x="1348" y="756"/>
                    </a:lnTo>
                    <a:lnTo>
                      <a:pt x="1336" y="832"/>
                    </a:lnTo>
                    <a:lnTo>
                      <a:pt x="1313" y="906"/>
                    </a:lnTo>
                    <a:lnTo>
                      <a:pt x="1284" y="975"/>
                    </a:lnTo>
                    <a:lnTo>
                      <a:pt x="1249" y="1041"/>
                    </a:lnTo>
                    <a:lnTo>
                      <a:pt x="1204" y="1101"/>
                    </a:lnTo>
                    <a:lnTo>
                      <a:pt x="1155" y="1156"/>
                    </a:lnTo>
                    <a:lnTo>
                      <a:pt x="1100" y="1205"/>
                    </a:lnTo>
                    <a:lnTo>
                      <a:pt x="1040" y="1249"/>
                    </a:lnTo>
                    <a:lnTo>
                      <a:pt x="974" y="1285"/>
                    </a:lnTo>
                    <a:lnTo>
                      <a:pt x="905" y="1315"/>
                    </a:lnTo>
                    <a:lnTo>
                      <a:pt x="832" y="1336"/>
                    </a:lnTo>
                    <a:lnTo>
                      <a:pt x="756" y="1350"/>
                    </a:lnTo>
                    <a:lnTo>
                      <a:pt x="677" y="1355"/>
                    </a:lnTo>
                    <a:lnTo>
                      <a:pt x="597" y="1350"/>
                    </a:lnTo>
                    <a:lnTo>
                      <a:pt x="522" y="1336"/>
                    </a:lnTo>
                    <a:lnTo>
                      <a:pt x="449" y="1315"/>
                    </a:lnTo>
                    <a:lnTo>
                      <a:pt x="379" y="1285"/>
                    </a:lnTo>
                    <a:lnTo>
                      <a:pt x="313" y="1249"/>
                    </a:lnTo>
                    <a:lnTo>
                      <a:pt x="254" y="1205"/>
                    </a:lnTo>
                    <a:lnTo>
                      <a:pt x="198" y="1156"/>
                    </a:lnTo>
                    <a:lnTo>
                      <a:pt x="149" y="1101"/>
                    </a:lnTo>
                    <a:lnTo>
                      <a:pt x="106" y="1041"/>
                    </a:lnTo>
                    <a:lnTo>
                      <a:pt x="69" y="975"/>
                    </a:lnTo>
                    <a:lnTo>
                      <a:pt x="40" y="906"/>
                    </a:lnTo>
                    <a:lnTo>
                      <a:pt x="19" y="832"/>
                    </a:lnTo>
                    <a:lnTo>
                      <a:pt x="5" y="756"/>
                    </a:lnTo>
                    <a:lnTo>
                      <a:pt x="0" y="676"/>
                    </a:lnTo>
                    <a:lnTo>
                      <a:pt x="5" y="598"/>
                    </a:lnTo>
                    <a:lnTo>
                      <a:pt x="19" y="521"/>
                    </a:lnTo>
                    <a:lnTo>
                      <a:pt x="40" y="449"/>
                    </a:lnTo>
                    <a:lnTo>
                      <a:pt x="69" y="379"/>
                    </a:lnTo>
                    <a:lnTo>
                      <a:pt x="106" y="313"/>
                    </a:lnTo>
                    <a:lnTo>
                      <a:pt x="149" y="253"/>
                    </a:lnTo>
                    <a:lnTo>
                      <a:pt x="198" y="198"/>
                    </a:lnTo>
                    <a:lnTo>
                      <a:pt x="254" y="149"/>
                    </a:lnTo>
                    <a:lnTo>
                      <a:pt x="313" y="106"/>
                    </a:lnTo>
                    <a:lnTo>
                      <a:pt x="379" y="69"/>
                    </a:lnTo>
                    <a:lnTo>
                      <a:pt x="449" y="40"/>
                    </a:lnTo>
                    <a:lnTo>
                      <a:pt x="522" y="18"/>
                    </a:lnTo>
                    <a:lnTo>
                      <a:pt x="597" y="4"/>
                    </a:lnTo>
                    <a:lnTo>
                      <a:pt x="677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65" name="Freeform 102">
                <a:extLst>
                  <a:ext uri="{FF2B5EF4-FFF2-40B4-BE49-F238E27FC236}">
                    <a16:creationId xmlns:a16="http://schemas.microsoft.com/office/drawing/2014/main" id="{3E74EA70-7654-44D2-9AFB-A54D83FCDD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9722" y="2207761"/>
                <a:ext cx="877057" cy="878353"/>
              </a:xfrm>
              <a:custGeom>
                <a:avLst/>
                <a:gdLst>
                  <a:gd name="T0" fmla="*/ 677 w 1353"/>
                  <a:gd name="T1" fmla="*/ 0 h 1355"/>
                  <a:gd name="T2" fmla="*/ 756 w 1353"/>
                  <a:gd name="T3" fmla="*/ 4 h 1355"/>
                  <a:gd name="T4" fmla="*/ 832 w 1353"/>
                  <a:gd name="T5" fmla="*/ 18 h 1355"/>
                  <a:gd name="T6" fmla="*/ 905 w 1353"/>
                  <a:gd name="T7" fmla="*/ 40 h 1355"/>
                  <a:gd name="T8" fmla="*/ 974 w 1353"/>
                  <a:gd name="T9" fmla="*/ 69 h 1355"/>
                  <a:gd name="T10" fmla="*/ 1040 w 1353"/>
                  <a:gd name="T11" fmla="*/ 106 h 1355"/>
                  <a:gd name="T12" fmla="*/ 1100 w 1353"/>
                  <a:gd name="T13" fmla="*/ 149 h 1355"/>
                  <a:gd name="T14" fmla="*/ 1155 w 1353"/>
                  <a:gd name="T15" fmla="*/ 198 h 1355"/>
                  <a:gd name="T16" fmla="*/ 1204 w 1353"/>
                  <a:gd name="T17" fmla="*/ 253 h 1355"/>
                  <a:gd name="T18" fmla="*/ 1249 w 1353"/>
                  <a:gd name="T19" fmla="*/ 313 h 1355"/>
                  <a:gd name="T20" fmla="*/ 1284 w 1353"/>
                  <a:gd name="T21" fmla="*/ 379 h 1355"/>
                  <a:gd name="T22" fmla="*/ 1313 w 1353"/>
                  <a:gd name="T23" fmla="*/ 449 h 1355"/>
                  <a:gd name="T24" fmla="*/ 1336 w 1353"/>
                  <a:gd name="T25" fmla="*/ 521 h 1355"/>
                  <a:gd name="T26" fmla="*/ 1348 w 1353"/>
                  <a:gd name="T27" fmla="*/ 598 h 1355"/>
                  <a:gd name="T28" fmla="*/ 1353 w 1353"/>
                  <a:gd name="T29" fmla="*/ 676 h 1355"/>
                  <a:gd name="T30" fmla="*/ 1348 w 1353"/>
                  <a:gd name="T31" fmla="*/ 756 h 1355"/>
                  <a:gd name="T32" fmla="*/ 1336 w 1353"/>
                  <a:gd name="T33" fmla="*/ 832 h 1355"/>
                  <a:gd name="T34" fmla="*/ 1313 w 1353"/>
                  <a:gd name="T35" fmla="*/ 906 h 1355"/>
                  <a:gd name="T36" fmla="*/ 1284 w 1353"/>
                  <a:gd name="T37" fmla="*/ 975 h 1355"/>
                  <a:gd name="T38" fmla="*/ 1249 w 1353"/>
                  <a:gd name="T39" fmla="*/ 1041 h 1355"/>
                  <a:gd name="T40" fmla="*/ 1204 w 1353"/>
                  <a:gd name="T41" fmla="*/ 1101 h 1355"/>
                  <a:gd name="T42" fmla="*/ 1155 w 1353"/>
                  <a:gd name="T43" fmla="*/ 1156 h 1355"/>
                  <a:gd name="T44" fmla="*/ 1100 w 1353"/>
                  <a:gd name="T45" fmla="*/ 1205 h 1355"/>
                  <a:gd name="T46" fmla="*/ 1040 w 1353"/>
                  <a:gd name="T47" fmla="*/ 1249 h 1355"/>
                  <a:gd name="T48" fmla="*/ 974 w 1353"/>
                  <a:gd name="T49" fmla="*/ 1285 h 1355"/>
                  <a:gd name="T50" fmla="*/ 905 w 1353"/>
                  <a:gd name="T51" fmla="*/ 1315 h 1355"/>
                  <a:gd name="T52" fmla="*/ 832 w 1353"/>
                  <a:gd name="T53" fmla="*/ 1336 h 1355"/>
                  <a:gd name="T54" fmla="*/ 756 w 1353"/>
                  <a:gd name="T55" fmla="*/ 1350 h 1355"/>
                  <a:gd name="T56" fmla="*/ 677 w 1353"/>
                  <a:gd name="T57" fmla="*/ 1355 h 1355"/>
                  <a:gd name="T58" fmla="*/ 597 w 1353"/>
                  <a:gd name="T59" fmla="*/ 1350 h 1355"/>
                  <a:gd name="T60" fmla="*/ 522 w 1353"/>
                  <a:gd name="T61" fmla="*/ 1336 h 1355"/>
                  <a:gd name="T62" fmla="*/ 449 w 1353"/>
                  <a:gd name="T63" fmla="*/ 1315 h 1355"/>
                  <a:gd name="T64" fmla="*/ 379 w 1353"/>
                  <a:gd name="T65" fmla="*/ 1285 h 1355"/>
                  <a:gd name="T66" fmla="*/ 313 w 1353"/>
                  <a:gd name="T67" fmla="*/ 1249 h 1355"/>
                  <a:gd name="T68" fmla="*/ 254 w 1353"/>
                  <a:gd name="T69" fmla="*/ 1205 h 1355"/>
                  <a:gd name="T70" fmla="*/ 198 w 1353"/>
                  <a:gd name="T71" fmla="*/ 1156 h 1355"/>
                  <a:gd name="T72" fmla="*/ 149 w 1353"/>
                  <a:gd name="T73" fmla="*/ 1101 h 1355"/>
                  <a:gd name="T74" fmla="*/ 106 w 1353"/>
                  <a:gd name="T75" fmla="*/ 1041 h 1355"/>
                  <a:gd name="T76" fmla="*/ 69 w 1353"/>
                  <a:gd name="T77" fmla="*/ 975 h 1355"/>
                  <a:gd name="T78" fmla="*/ 40 w 1353"/>
                  <a:gd name="T79" fmla="*/ 906 h 1355"/>
                  <a:gd name="T80" fmla="*/ 19 w 1353"/>
                  <a:gd name="T81" fmla="*/ 832 h 1355"/>
                  <a:gd name="T82" fmla="*/ 5 w 1353"/>
                  <a:gd name="T83" fmla="*/ 756 h 1355"/>
                  <a:gd name="T84" fmla="*/ 0 w 1353"/>
                  <a:gd name="T85" fmla="*/ 676 h 1355"/>
                  <a:gd name="T86" fmla="*/ 5 w 1353"/>
                  <a:gd name="T87" fmla="*/ 598 h 1355"/>
                  <a:gd name="T88" fmla="*/ 19 w 1353"/>
                  <a:gd name="T89" fmla="*/ 521 h 1355"/>
                  <a:gd name="T90" fmla="*/ 40 w 1353"/>
                  <a:gd name="T91" fmla="*/ 449 h 1355"/>
                  <a:gd name="T92" fmla="*/ 69 w 1353"/>
                  <a:gd name="T93" fmla="*/ 379 h 1355"/>
                  <a:gd name="T94" fmla="*/ 106 w 1353"/>
                  <a:gd name="T95" fmla="*/ 313 h 1355"/>
                  <a:gd name="T96" fmla="*/ 149 w 1353"/>
                  <a:gd name="T97" fmla="*/ 253 h 1355"/>
                  <a:gd name="T98" fmla="*/ 198 w 1353"/>
                  <a:gd name="T99" fmla="*/ 198 h 1355"/>
                  <a:gd name="T100" fmla="*/ 254 w 1353"/>
                  <a:gd name="T101" fmla="*/ 149 h 1355"/>
                  <a:gd name="T102" fmla="*/ 313 w 1353"/>
                  <a:gd name="T103" fmla="*/ 106 h 1355"/>
                  <a:gd name="T104" fmla="*/ 379 w 1353"/>
                  <a:gd name="T105" fmla="*/ 69 h 1355"/>
                  <a:gd name="T106" fmla="*/ 449 w 1353"/>
                  <a:gd name="T107" fmla="*/ 40 h 1355"/>
                  <a:gd name="T108" fmla="*/ 522 w 1353"/>
                  <a:gd name="T109" fmla="*/ 18 h 1355"/>
                  <a:gd name="T110" fmla="*/ 597 w 1353"/>
                  <a:gd name="T111" fmla="*/ 4 h 1355"/>
                  <a:gd name="T112" fmla="*/ 677 w 1353"/>
                  <a:gd name="T113" fmla="*/ 0 h 1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53" h="1355">
                    <a:moveTo>
                      <a:pt x="677" y="0"/>
                    </a:moveTo>
                    <a:lnTo>
                      <a:pt x="756" y="4"/>
                    </a:lnTo>
                    <a:lnTo>
                      <a:pt x="832" y="18"/>
                    </a:lnTo>
                    <a:lnTo>
                      <a:pt x="905" y="40"/>
                    </a:lnTo>
                    <a:lnTo>
                      <a:pt x="974" y="69"/>
                    </a:lnTo>
                    <a:lnTo>
                      <a:pt x="1040" y="106"/>
                    </a:lnTo>
                    <a:lnTo>
                      <a:pt x="1100" y="149"/>
                    </a:lnTo>
                    <a:lnTo>
                      <a:pt x="1155" y="198"/>
                    </a:lnTo>
                    <a:lnTo>
                      <a:pt x="1204" y="253"/>
                    </a:lnTo>
                    <a:lnTo>
                      <a:pt x="1249" y="313"/>
                    </a:lnTo>
                    <a:lnTo>
                      <a:pt x="1284" y="379"/>
                    </a:lnTo>
                    <a:lnTo>
                      <a:pt x="1313" y="449"/>
                    </a:lnTo>
                    <a:lnTo>
                      <a:pt x="1336" y="521"/>
                    </a:lnTo>
                    <a:lnTo>
                      <a:pt x="1348" y="598"/>
                    </a:lnTo>
                    <a:lnTo>
                      <a:pt x="1353" y="676"/>
                    </a:lnTo>
                    <a:lnTo>
                      <a:pt x="1348" y="756"/>
                    </a:lnTo>
                    <a:lnTo>
                      <a:pt x="1336" y="832"/>
                    </a:lnTo>
                    <a:lnTo>
                      <a:pt x="1313" y="906"/>
                    </a:lnTo>
                    <a:lnTo>
                      <a:pt x="1284" y="975"/>
                    </a:lnTo>
                    <a:lnTo>
                      <a:pt x="1249" y="1041"/>
                    </a:lnTo>
                    <a:lnTo>
                      <a:pt x="1204" y="1101"/>
                    </a:lnTo>
                    <a:lnTo>
                      <a:pt x="1155" y="1156"/>
                    </a:lnTo>
                    <a:lnTo>
                      <a:pt x="1100" y="1205"/>
                    </a:lnTo>
                    <a:lnTo>
                      <a:pt x="1040" y="1249"/>
                    </a:lnTo>
                    <a:lnTo>
                      <a:pt x="974" y="1285"/>
                    </a:lnTo>
                    <a:lnTo>
                      <a:pt x="905" y="1315"/>
                    </a:lnTo>
                    <a:lnTo>
                      <a:pt x="832" y="1336"/>
                    </a:lnTo>
                    <a:lnTo>
                      <a:pt x="756" y="1350"/>
                    </a:lnTo>
                    <a:lnTo>
                      <a:pt x="677" y="1355"/>
                    </a:lnTo>
                    <a:lnTo>
                      <a:pt x="597" y="1350"/>
                    </a:lnTo>
                    <a:lnTo>
                      <a:pt x="522" y="1336"/>
                    </a:lnTo>
                    <a:lnTo>
                      <a:pt x="449" y="1315"/>
                    </a:lnTo>
                    <a:lnTo>
                      <a:pt x="379" y="1285"/>
                    </a:lnTo>
                    <a:lnTo>
                      <a:pt x="313" y="1249"/>
                    </a:lnTo>
                    <a:lnTo>
                      <a:pt x="254" y="1205"/>
                    </a:lnTo>
                    <a:lnTo>
                      <a:pt x="198" y="1156"/>
                    </a:lnTo>
                    <a:lnTo>
                      <a:pt x="149" y="1101"/>
                    </a:lnTo>
                    <a:lnTo>
                      <a:pt x="106" y="1041"/>
                    </a:lnTo>
                    <a:lnTo>
                      <a:pt x="69" y="975"/>
                    </a:lnTo>
                    <a:lnTo>
                      <a:pt x="40" y="906"/>
                    </a:lnTo>
                    <a:lnTo>
                      <a:pt x="19" y="832"/>
                    </a:lnTo>
                    <a:lnTo>
                      <a:pt x="5" y="756"/>
                    </a:lnTo>
                    <a:lnTo>
                      <a:pt x="0" y="676"/>
                    </a:lnTo>
                    <a:lnTo>
                      <a:pt x="5" y="598"/>
                    </a:lnTo>
                    <a:lnTo>
                      <a:pt x="19" y="521"/>
                    </a:lnTo>
                    <a:lnTo>
                      <a:pt x="40" y="449"/>
                    </a:lnTo>
                    <a:lnTo>
                      <a:pt x="69" y="379"/>
                    </a:lnTo>
                    <a:lnTo>
                      <a:pt x="106" y="313"/>
                    </a:lnTo>
                    <a:lnTo>
                      <a:pt x="149" y="253"/>
                    </a:lnTo>
                    <a:lnTo>
                      <a:pt x="198" y="198"/>
                    </a:lnTo>
                    <a:lnTo>
                      <a:pt x="254" y="149"/>
                    </a:lnTo>
                    <a:lnTo>
                      <a:pt x="313" y="106"/>
                    </a:lnTo>
                    <a:lnTo>
                      <a:pt x="379" y="69"/>
                    </a:lnTo>
                    <a:lnTo>
                      <a:pt x="449" y="40"/>
                    </a:lnTo>
                    <a:lnTo>
                      <a:pt x="522" y="18"/>
                    </a:lnTo>
                    <a:lnTo>
                      <a:pt x="597" y="4"/>
                    </a:lnTo>
                    <a:lnTo>
                      <a:pt x="6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  <p:sp>
            <p:nvSpPr>
              <p:cNvPr id="66" name="Freeform 102">
                <a:extLst>
                  <a:ext uri="{FF2B5EF4-FFF2-40B4-BE49-F238E27FC236}">
                    <a16:creationId xmlns:a16="http://schemas.microsoft.com/office/drawing/2014/main" id="{86DB1B8A-5E74-491E-86D4-5EBCAC97855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875093" y="3003110"/>
                <a:ext cx="877057" cy="878353"/>
              </a:xfrm>
              <a:custGeom>
                <a:avLst/>
                <a:gdLst>
                  <a:gd name="T0" fmla="*/ 677 w 1353"/>
                  <a:gd name="T1" fmla="*/ 0 h 1355"/>
                  <a:gd name="T2" fmla="*/ 756 w 1353"/>
                  <a:gd name="T3" fmla="*/ 4 h 1355"/>
                  <a:gd name="T4" fmla="*/ 832 w 1353"/>
                  <a:gd name="T5" fmla="*/ 18 h 1355"/>
                  <a:gd name="T6" fmla="*/ 905 w 1353"/>
                  <a:gd name="T7" fmla="*/ 40 h 1355"/>
                  <a:gd name="T8" fmla="*/ 974 w 1353"/>
                  <a:gd name="T9" fmla="*/ 69 h 1355"/>
                  <a:gd name="T10" fmla="*/ 1040 w 1353"/>
                  <a:gd name="T11" fmla="*/ 106 h 1355"/>
                  <a:gd name="T12" fmla="*/ 1100 w 1353"/>
                  <a:gd name="T13" fmla="*/ 149 h 1355"/>
                  <a:gd name="T14" fmla="*/ 1155 w 1353"/>
                  <a:gd name="T15" fmla="*/ 198 h 1355"/>
                  <a:gd name="T16" fmla="*/ 1204 w 1353"/>
                  <a:gd name="T17" fmla="*/ 253 h 1355"/>
                  <a:gd name="T18" fmla="*/ 1249 w 1353"/>
                  <a:gd name="T19" fmla="*/ 313 h 1355"/>
                  <a:gd name="T20" fmla="*/ 1284 w 1353"/>
                  <a:gd name="T21" fmla="*/ 379 h 1355"/>
                  <a:gd name="T22" fmla="*/ 1313 w 1353"/>
                  <a:gd name="T23" fmla="*/ 449 h 1355"/>
                  <a:gd name="T24" fmla="*/ 1336 w 1353"/>
                  <a:gd name="T25" fmla="*/ 521 h 1355"/>
                  <a:gd name="T26" fmla="*/ 1348 w 1353"/>
                  <a:gd name="T27" fmla="*/ 598 h 1355"/>
                  <a:gd name="T28" fmla="*/ 1353 w 1353"/>
                  <a:gd name="T29" fmla="*/ 676 h 1355"/>
                  <a:gd name="T30" fmla="*/ 1348 w 1353"/>
                  <a:gd name="T31" fmla="*/ 756 h 1355"/>
                  <a:gd name="T32" fmla="*/ 1336 w 1353"/>
                  <a:gd name="T33" fmla="*/ 832 h 1355"/>
                  <a:gd name="T34" fmla="*/ 1313 w 1353"/>
                  <a:gd name="T35" fmla="*/ 906 h 1355"/>
                  <a:gd name="T36" fmla="*/ 1284 w 1353"/>
                  <a:gd name="T37" fmla="*/ 975 h 1355"/>
                  <a:gd name="T38" fmla="*/ 1249 w 1353"/>
                  <a:gd name="T39" fmla="*/ 1041 h 1355"/>
                  <a:gd name="T40" fmla="*/ 1204 w 1353"/>
                  <a:gd name="T41" fmla="*/ 1101 h 1355"/>
                  <a:gd name="T42" fmla="*/ 1155 w 1353"/>
                  <a:gd name="T43" fmla="*/ 1156 h 1355"/>
                  <a:gd name="T44" fmla="*/ 1100 w 1353"/>
                  <a:gd name="T45" fmla="*/ 1205 h 1355"/>
                  <a:gd name="T46" fmla="*/ 1040 w 1353"/>
                  <a:gd name="T47" fmla="*/ 1249 h 1355"/>
                  <a:gd name="T48" fmla="*/ 974 w 1353"/>
                  <a:gd name="T49" fmla="*/ 1285 h 1355"/>
                  <a:gd name="T50" fmla="*/ 905 w 1353"/>
                  <a:gd name="T51" fmla="*/ 1315 h 1355"/>
                  <a:gd name="T52" fmla="*/ 832 w 1353"/>
                  <a:gd name="T53" fmla="*/ 1336 h 1355"/>
                  <a:gd name="T54" fmla="*/ 756 w 1353"/>
                  <a:gd name="T55" fmla="*/ 1350 h 1355"/>
                  <a:gd name="T56" fmla="*/ 677 w 1353"/>
                  <a:gd name="T57" fmla="*/ 1355 h 1355"/>
                  <a:gd name="T58" fmla="*/ 597 w 1353"/>
                  <a:gd name="T59" fmla="*/ 1350 h 1355"/>
                  <a:gd name="T60" fmla="*/ 522 w 1353"/>
                  <a:gd name="T61" fmla="*/ 1336 h 1355"/>
                  <a:gd name="T62" fmla="*/ 449 w 1353"/>
                  <a:gd name="T63" fmla="*/ 1315 h 1355"/>
                  <a:gd name="T64" fmla="*/ 379 w 1353"/>
                  <a:gd name="T65" fmla="*/ 1285 h 1355"/>
                  <a:gd name="T66" fmla="*/ 313 w 1353"/>
                  <a:gd name="T67" fmla="*/ 1249 h 1355"/>
                  <a:gd name="T68" fmla="*/ 254 w 1353"/>
                  <a:gd name="T69" fmla="*/ 1205 h 1355"/>
                  <a:gd name="T70" fmla="*/ 198 w 1353"/>
                  <a:gd name="T71" fmla="*/ 1156 h 1355"/>
                  <a:gd name="T72" fmla="*/ 149 w 1353"/>
                  <a:gd name="T73" fmla="*/ 1101 h 1355"/>
                  <a:gd name="T74" fmla="*/ 106 w 1353"/>
                  <a:gd name="T75" fmla="*/ 1041 h 1355"/>
                  <a:gd name="T76" fmla="*/ 69 w 1353"/>
                  <a:gd name="T77" fmla="*/ 975 h 1355"/>
                  <a:gd name="T78" fmla="*/ 40 w 1353"/>
                  <a:gd name="T79" fmla="*/ 906 h 1355"/>
                  <a:gd name="T80" fmla="*/ 19 w 1353"/>
                  <a:gd name="T81" fmla="*/ 832 h 1355"/>
                  <a:gd name="T82" fmla="*/ 5 w 1353"/>
                  <a:gd name="T83" fmla="*/ 756 h 1355"/>
                  <a:gd name="T84" fmla="*/ 0 w 1353"/>
                  <a:gd name="T85" fmla="*/ 676 h 1355"/>
                  <a:gd name="T86" fmla="*/ 5 w 1353"/>
                  <a:gd name="T87" fmla="*/ 598 h 1355"/>
                  <a:gd name="T88" fmla="*/ 19 w 1353"/>
                  <a:gd name="T89" fmla="*/ 521 h 1355"/>
                  <a:gd name="T90" fmla="*/ 40 w 1353"/>
                  <a:gd name="T91" fmla="*/ 449 h 1355"/>
                  <a:gd name="T92" fmla="*/ 69 w 1353"/>
                  <a:gd name="T93" fmla="*/ 379 h 1355"/>
                  <a:gd name="T94" fmla="*/ 106 w 1353"/>
                  <a:gd name="T95" fmla="*/ 313 h 1355"/>
                  <a:gd name="T96" fmla="*/ 149 w 1353"/>
                  <a:gd name="T97" fmla="*/ 253 h 1355"/>
                  <a:gd name="T98" fmla="*/ 198 w 1353"/>
                  <a:gd name="T99" fmla="*/ 198 h 1355"/>
                  <a:gd name="T100" fmla="*/ 254 w 1353"/>
                  <a:gd name="T101" fmla="*/ 149 h 1355"/>
                  <a:gd name="T102" fmla="*/ 313 w 1353"/>
                  <a:gd name="T103" fmla="*/ 106 h 1355"/>
                  <a:gd name="T104" fmla="*/ 379 w 1353"/>
                  <a:gd name="T105" fmla="*/ 69 h 1355"/>
                  <a:gd name="T106" fmla="*/ 449 w 1353"/>
                  <a:gd name="T107" fmla="*/ 40 h 1355"/>
                  <a:gd name="T108" fmla="*/ 522 w 1353"/>
                  <a:gd name="T109" fmla="*/ 18 h 1355"/>
                  <a:gd name="T110" fmla="*/ 597 w 1353"/>
                  <a:gd name="T111" fmla="*/ 4 h 1355"/>
                  <a:gd name="T112" fmla="*/ 677 w 1353"/>
                  <a:gd name="T113" fmla="*/ 0 h 1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53" h="1355">
                    <a:moveTo>
                      <a:pt x="677" y="0"/>
                    </a:moveTo>
                    <a:lnTo>
                      <a:pt x="756" y="4"/>
                    </a:lnTo>
                    <a:lnTo>
                      <a:pt x="832" y="18"/>
                    </a:lnTo>
                    <a:lnTo>
                      <a:pt x="905" y="40"/>
                    </a:lnTo>
                    <a:lnTo>
                      <a:pt x="974" y="69"/>
                    </a:lnTo>
                    <a:lnTo>
                      <a:pt x="1040" y="106"/>
                    </a:lnTo>
                    <a:lnTo>
                      <a:pt x="1100" y="149"/>
                    </a:lnTo>
                    <a:lnTo>
                      <a:pt x="1155" y="198"/>
                    </a:lnTo>
                    <a:lnTo>
                      <a:pt x="1204" y="253"/>
                    </a:lnTo>
                    <a:lnTo>
                      <a:pt x="1249" y="313"/>
                    </a:lnTo>
                    <a:lnTo>
                      <a:pt x="1284" y="379"/>
                    </a:lnTo>
                    <a:lnTo>
                      <a:pt x="1313" y="449"/>
                    </a:lnTo>
                    <a:lnTo>
                      <a:pt x="1336" y="521"/>
                    </a:lnTo>
                    <a:lnTo>
                      <a:pt x="1348" y="598"/>
                    </a:lnTo>
                    <a:lnTo>
                      <a:pt x="1353" y="676"/>
                    </a:lnTo>
                    <a:lnTo>
                      <a:pt x="1348" y="756"/>
                    </a:lnTo>
                    <a:lnTo>
                      <a:pt x="1336" y="832"/>
                    </a:lnTo>
                    <a:lnTo>
                      <a:pt x="1313" y="906"/>
                    </a:lnTo>
                    <a:lnTo>
                      <a:pt x="1284" y="975"/>
                    </a:lnTo>
                    <a:lnTo>
                      <a:pt x="1249" y="1041"/>
                    </a:lnTo>
                    <a:lnTo>
                      <a:pt x="1204" y="1101"/>
                    </a:lnTo>
                    <a:lnTo>
                      <a:pt x="1155" y="1156"/>
                    </a:lnTo>
                    <a:lnTo>
                      <a:pt x="1100" y="1205"/>
                    </a:lnTo>
                    <a:lnTo>
                      <a:pt x="1040" y="1249"/>
                    </a:lnTo>
                    <a:lnTo>
                      <a:pt x="974" y="1285"/>
                    </a:lnTo>
                    <a:lnTo>
                      <a:pt x="905" y="1315"/>
                    </a:lnTo>
                    <a:lnTo>
                      <a:pt x="832" y="1336"/>
                    </a:lnTo>
                    <a:lnTo>
                      <a:pt x="756" y="1350"/>
                    </a:lnTo>
                    <a:lnTo>
                      <a:pt x="677" y="1355"/>
                    </a:lnTo>
                    <a:lnTo>
                      <a:pt x="597" y="1350"/>
                    </a:lnTo>
                    <a:lnTo>
                      <a:pt x="522" y="1336"/>
                    </a:lnTo>
                    <a:lnTo>
                      <a:pt x="449" y="1315"/>
                    </a:lnTo>
                    <a:lnTo>
                      <a:pt x="379" y="1285"/>
                    </a:lnTo>
                    <a:lnTo>
                      <a:pt x="313" y="1249"/>
                    </a:lnTo>
                    <a:lnTo>
                      <a:pt x="254" y="1205"/>
                    </a:lnTo>
                    <a:lnTo>
                      <a:pt x="198" y="1156"/>
                    </a:lnTo>
                    <a:lnTo>
                      <a:pt x="149" y="1101"/>
                    </a:lnTo>
                    <a:lnTo>
                      <a:pt x="106" y="1041"/>
                    </a:lnTo>
                    <a:lnTo>
                      <a:pt x="69" y="975"/>
                    </a:lnTo>
                    <a:lnTo>
                      <a:pt x="40" y="906"/>
                    </a:lnTo>
                    <a:lnTo>
                      <a:pt x="19" y="832"/>
                    </a:lnTo>
                    <a:lnTo>
                      <a:pt x="5" y="756"/>
                    </a:lnTo>
                    <a:lnTo>
                      <a:pt x="0" y="676"/>
                    </a:lnTo>
                    <a:lnTo>
                      <a:pt x="5" y="598"/>
                    </a:lnTo>
                    <a:lnTo>
                      <a:pt x="19" y="521"/>
                    </a:lnTo>
                    <a:lnTo>
                      <a:pt x="40" y="449"/>
                    </a:lnTo>
                    <a:lnTo>
                      <a:pt x="69" y="379"/>
                    </a:lnTo>
                    <a:lnTo>
                      <a:pt x="106" y="313"/>
                    </a:lnTo>
                    <a:lnTo>
                      <a:pt x="149" y="253"/>
                    </a:lnTo>
                    <a:lnTo>
                      <a:pt x="198" y="198"/>
                    </a:lnTo>
                    <a:lnTo>
                      <a:pt x="254" y="149"/>
                    </a:lnTo>
                    <a:lnTo>
                      <a:pt x="313" y="106"/>
                    </a:lnTo>
                    <a:lnTo>
                      <a:pt x="379" y="69"/>
                    </a:lnTo>
                    <a:lnTo>
                      <a:pt x="449" y="40"/>
                    </a:lnTo>
                    <a:lnTo>
                      <a:pt x="522" y="18"/>
                    </a:lnTo>
                    <a:lnTo>
                      <a:pt x="597" y="4"/>
                    </a:lnTo>
                    <a:lnTo>
                      <a:pt x="677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F6B7510-41E1-483F-82FB-FCCBAC62B412}"/>
                </a:ext>
              </a:extLst>
            </p:cNvPr>
            <p:cNvGrpSpPr/>
            <p:nvPr/>
          </p:nvGrpSpPr>
          <p:grpSpPr>
            <a:xfrm>
              <a:off x="5791241" y="1407262"/>
              <a:ext cx="3048590" cy="850739"/>
              <a:chOff x="5791241" y="1407262"/>
              <a:chExt cx="3048590" cy="850739"/>
            </a:xfrm>
          </p:grpSpPr>
          <p:sp>
            <p:nvSpPr>
              <p:cNvPr id="59" name="TextBox 59">
                <a:extLst>
                  <a:ext uri="{FF2B5EF4-FFF2-40B4-BE49-F238E27FC236}">
                    <a16:creationId xmlns:a16="http://schemas.microsoft.com/office/drawing/2014/main" id="{F25269D7-967A-435A-B58A-A8D6AC5BB81A}"/>
                  </a:ext>
                </a:extLst>
              </p:cNvPr>
              <p:cNvSpPr txBox="1"/>
              <p:nvPr/>
            </p:nvSpPr>
            <p:spPr>
              <a:xfrm>
                <a:off x="5791241" y="1707343"/>
                <a:ext cx="3048590" cy="55065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fontAlgn="auto">
                  <a:spcBef>
                    <a:spcPts val="600"/>
                  </a:spcBef>
                  <a:spcAft>
                    <a:spcPts val="600"/>
                  </a:spcAft>
                  <a:buClr>
                    <a:srgbClr val="003399"/>
                  </a:buClr>
                  <a:defRPr/>
                </a:pPr>
                <a:r>
                  <a:rPr lang="en-GB" sz="1600" kern="0" dirty="0">
                    <a:solidFill>
                      <a:srgbClr val="585858"/>
                    </a:solidFill>
                  </a:rPr>
                  <a:t>Test the validity of the defined validation rules  </a:t>
                </a:r>
              </a:p>
            </p:txBody>
          </p:sp>
          <p:sp>
            <p:nvSpPr>
              <p:cNvPr id="60" name="TextBox 60">
                <a:extLst>
                  <a:ext uri="{FF2B5EF4-FFF2-40B4-BE49-F238E27FC236}">
                    <a16:creationId xmlns:a16="http://schemas.microsoft.com/office/drawing/2014/main" id="{DB1DCB14-DF80-4F7B-B05B-F2573D18BFB5}"/>
                  </a:ext>
                </a:extLst>
              </p:cNvPr>
              <p:cNvSpPr txBox="1"/>
              <p:nvPr/>
            </p:nvSpPr>
            <p:spPr>
              <a:xfrm>
                <a:off x="5791241" y="1407262"/>
                <a:ext cx="2522672" cy="376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>
                        <a:lumMod val="75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Problem description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E662427-F65D-4B5B-8632-86CAC44468A7}"/>
                </a:ext>
              </a:extLst>
            </p:cNvPr>
            <p:cNvGrpSpPr/>
            <p:nvPr/>
          </p:nvGrpSpPr>
          <p:grpSpPr>
            <a:xfrm>
              <a:off x="508770" y="2199226"/>
              <a:ext cx="2885539" cy="850739"/>
              <a:chOff x="508770" y="2199226"/>
              <a:chExt cx="2885539" cy="850739"/>
            </a:xfrm>
          </p:grpSpPr>
          <p:sp>
            <p:nvSpPr>
              <p:cNvPr id="57" name="TextBox 59">
                <a:extLst>
                  <a:ext uri="{FF2B5EF4-FFF2-40B4-BE49-F238E27FC236}">
                    <a16:creationId xmlns:a16="http://schemas.microsoft.com/office/drawing/2014/main" id="{ADAF00E5-EB9A-4617-BB33-B4BA9D5BF057}"/>
                  </a:ext>
                </a:extLst>
              </p:cNvPr>
              <p:cNvSpPr txBox="1"/>
              <p:nvPr/>
            </p:nvSpPr>
            <p:spPr>
              <a:xfrm>
                <a:off x="508770" y="2499307"/>
                <a:ext cx="2885539" cy="55065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kern="0" dirty="0">
                    <a:solidFill>
                      <a:srgbClr val="585858"/>
                    </a:solidFill>
                  </a:rPr>
                  <a:t>Absence of realistic sample files.</a:t>
                </a:r>
                <a:endParaRPr lang="en-US" dirty="0"/>
              </a:p>
            </p:txBody>
          </p:sp>
          <p:sp>
            <p:nvSpPr>
              <p:cNvPr id="58" name="TextBox 60">
                <a:extLst>
                  <a:ext uri="{FF2B5EF4-FFF2-40B4-BE49-F238E27FC236}">
                    <a16:creationId xmlns:a16="http://schemas.microsoft.com/office/drawing/2014/main" id="{FEFC5108-52CD-4589-B74C-B389430C5AFE}"/>
                  </a:ext>
                </a:extLst>
              </p:cNvPr>
              <p:cNvSpPr txBox="1"/>
              <p:nvPr/>
            </p:nvSpPr>
            <p:spPr>
              <a:xfrm>
                <a:off x="1514552" y="2199226"/>
                <a:ext cx="1879757" cy="376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Challenge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A93B87A-1A38-4BE2-A787-5EF1FBE9FCDD}"/>
                </a:ext>
              </a:extLst>
            </p:cNvPr>
            <p:cNvGrpSpPr/>
            <p:nvPr/>
          </p:nvGrpSpPr>
          <p:grpSpPr>
            <a:xfrm>
              <a:off x="6073341" y="2995088"/>
              <a:ext cx="2960057" cy="1079091"/>
              <a:chOff x="6073341" y="2995088"/>
              <a:chExt cx="2960057" cy="1079091"/>
            </a:xfrm>
          </p:grpSpPr>
          <p:sp>
            <p:nvSpPr>
              <p:cNvPr id="55" name="TextBox 59">
                <a:extLst>
                  <a:ext uri="{FF2B5EF4-FFF2-40B4-BE49-F238E27FC236}">
                    <a16:creationId xmlns:a16="http://schemas.microsoft.com/office/drawing/2014/main" id="{FBE49A2E-642A-4757-B03B-26FD07CB5292}"/>
                  </a:ext>
                </a:extLst>
              </p:cNvPr>
              <p:cNvSpPr txBox="1"/>
              <p:nvPr/>
            </p:nvSpPr>
            <p:spPr>
              <a:xfrm>
                <a:off x="6073341" y="3291664"/>
                <a:ext cx="2952976" cy="78251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kern="0" dirty="0">
                    <a:latin typeface="Arial"/>
                    <a:cs typeface="Arial"/>
                  </a:rPr>
                  <a:t>Generation of synthetic data based on the </a:t>
                </a: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cs typeface="Arial"/>
                  </a:rPr>
                  <a:t>validation rules and inconsistency detection 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56" name="TextBox 60">
                <a:extLst>
                  <a:ext uri="{FF2B5EF4-FFF2-40B4-BE49-F238E27FC236}">
                    <a16:creationId xmlns:a16="http://schemas.microsoft.com/office/drawing/2014/main" id="{9D069EF9-6313-4FDA-A527-0A14556D8A9B}"/>
                  </a:ext>
                </a:extLst>
              </p:cNvPr>
              <p:cNvSpPr txBox="1"/>
              <p:nvPr/>
            </p:nvSpPr>
            <p:spPr>
              <a:xfrm>
                <a:off x="6080422" y="2995088"/>
                <a:ext cx="2952976" cy="37676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n-US"/>
                </a:defPPr>
                <a:lvl1pPr marL="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49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898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48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797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46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6960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6453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5947" algn="l" defTabSz="1218987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Solution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1A13F26-071B-448E-94A4-80ECADCEBFBC}"/>
                </a:ext>
              </a:extLst>
            </p:cNvPr>
            <p:cNvGrpSpPr/>
            <p:nvPr/>
          </p:nvGrpSpPr>
          <p:grpSpPr>
            <a:xfrm>
              <a:off x="3522733" y="1664207"/>
              <a:ext cx="2378229" cy="1969532"/>
              <a:chOff x="3522733" y="1664207"/>
              <a:chExt cx="2378229" cy="1969532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E8110BD-51F6-4398-8CED-7EF17771829C}"/>
                  </a:ext>
                </a:extLst>
              </p:cNvPr>
              <p:cNvSpPr txBox="1"/>
              <p:nvPr/>
            </p:nvSpPr>
            <p:spPr>
              <a:xfrm>
                <a:off x="5159026" y="1664207"/>
                <a:ext cx="4411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01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6ABCF62-D892-47AF-8F99-81E913405EE0}"/>
                  </a:ext>
                </a:extLst>
              </p:cNvPr>
              <p:cNvSpPr txBox="1"/>
              <p:nvPr/>
            </p:nvSpPr>
            <p:spPr>
              <a:xfrm>
                <a:off x="3522733" y="2470323"/>
                <a:ext cx="4411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02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980A935-B531-42FA-B1C1-758EFDE1B040}"/>
                  </a:ext>
                </a:extLst>
              </p:cNvPr>
              <p:cNvSpPr txBox="1"/>
              <p:nvPr/>
            </p:nvSpPr>
            <p:spPr>
              <a:xfrm>
                <a:off x="5459815" y="3264407"/>
                <a:ext cx="4411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03</a:t>
                </a: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A91545C-52B9-44F3-AB2A-4C7059783F1D}"/>
                </a:ext>
              </a:extLst>
            </p:cNvPr>
            <p:cNvGrpSpPr/>
            <p:nvPr/>
          </p:nvGrpSpPr>
          <p:grpSpPr>
            <a:xfrm>
              <a:off x="4605048" y="2405914"/>
              <a:ext cx="501806" cy="470858"/>
              <a:chOff x="4605048" y="2405914"/>
              <a:chExt cx="501806" cy="470858"/>
            </a:xfrm>
          </p:grpSpPr>
          <p:sp>
            <p:nvSpPr>
              <p:cNvPr id="72" name="Freeform 14">
                <a:extLst>
                  <a:ext uri="{FF2B5EF4-FFF2-40B4-BE49-F238E27FC236}">
                    <a16:creationId xmlns:a16="http://schemas.microsoft.com/office/drawing/2014/main" id="{7EDE0199-8580-4417-8A9B-73CE16CCF8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05048" y="2405914"/>
                <a:ext cx="501806" cy="470858"/>
              </a:xfrm>
              <a:custGeom>
                <a:avLst/>
                <a:gdLst/>
                <a:ahLst/>
                <a:cxnLst>
                  <a:cxn ang="0">
                    <a:pos x="120" y="25"/>
                  </a:cxn>
                  <a:cxn ang="0">
                    <a:pos x="97" y="2"/>
                  </a:cxn>
                  <a:cxn ang="0">
                    <a:pos x="92" y="0"/>
                  </a:cxn>
                  <a:cxn ang="0">
                    <a:pos x="11" y="0"/>
                  </a:cxn>
                  <a:cxn ang="0">
                    <a:pos x="0" y="11"/>
                  </a:cxn>
                  <a:cxn ang="0">
                    <a:pos x="0" y="104"/>
                  </a:cxn>
                  <a:cxn ang="0">
                    <a:pos x="11" y="115"/>
                  </a:cxn>
                  <a:cxn ang="0">
                    <a:pos x="111" y="115"/>
                  </a:cxn>
                  <a:cxn ang="0">
                    <a:pos x="123" y="104"/>
                  </a:cxn>
                  <a:cxn ang="0">
                    <a:pos x="123" y="31"/>
                  </a:cxn>
                  <a:cxn ang="0">
                    <a:pos x="120" y="25"/>
                  </a:cxn>
                  <a:cxn ang="0">
                    <a:pos x="115" y="104"/>
                  </a:cxn>
                  <a:cxn ang="0">
                    <a:pos x="111" y="107"/>
                  </a:cxn>
                  <a:cxn ang="0">
                    <a:pos x="11" y="107"/>
                  </a:cxn>
                  <a:cxn ang="0">
                    <a:pos x="8" y="104"/>
                  </a:cxn>
                  <a:cxn ang="0">
                    <a:pos x="8" y="11"/>
                  </a:cxn>
                  <a:cxn ang="0">
                    <a:pos x="11" y="8"/>
                  </a:cxn>
                  <a:cxn ang="0">
                    <a:pos x="88" y="8"/>
                  </a:cxn>
                  <a:cxn ang="0">
                    <a:pos x="88" y="23"/>
                  </a:cxn>
                  <a:cxn ang="0">
                    <a:pos x="100" y="34"/>
                  </a:cxn>
                  <a:cxn ang="0">
                    <a:pos x="115" y="34"/>
                  </a:cxn>
                  <a:cxn ang="0">
                    <a:pos x="115" y="104"/>
                  </a:cxn>
                  <a:cxn ang="0">
                    <a:pos x="103" y="31"/>
                  </a:cxn>
                  <a:cxn ang="0">
                    <a:pos x="100" y="31"/>
                  </a:cxn>
                  <a:cxn ang="0">
                    <a:pos x="92" y="23"/>
                  </a:cxn>
                  <a:cxn ang="0">
                    <a:pos x="92" y="8"/>
                  </a:cxn>
                  <a:cxn ang="0">
                    <a:pos x="115" y="31"/>
                  </a:cxn>
                  <a:cxn ang="0">
                    <a:pos x="103" y="31"/>
                  </a:cxn>
                  <a:cxn ang="0">
                    <a:pos x="103" y="31"/>
                  </a:cxn>
                  <a:cxn ang="0">
                    <a:pos x="103" y="31"/>
                  </a:cxn>
                </a:cxnLst>
                <a:rect l="0" t="0" r="r" b="b"/>
                <a:pathLst>
                  <a:path w="123" h="115">
                    <a:moveTo>
                      <a:pt x="120" y="25"/>
                    </a:moveTo>
                    <a:cubicBezTo>
                      <a:pt x="97" y="2"/>
                      <a:pt x="97" y="2"/>
                      <a:pt x="97" y="2"/>
                    </a:cubicBezTo>
                    <a:cubicBezTo>
                      <a:pt x="96" y="1"/>
                      <a:pt x="94" y="0"/>
                      <a:pt x="9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0" y="110"/>
                      <a:pt x="5" y="115"/>
                      <a:pt x="11" y="115"/>
                    </a:cubicBezTo>
                    <a:cubicBezTo>
                      <a:pt x="111" y="115"/>
                      <a:pt x="111" y="115"/>
                      <a:pt x="111" y="115"/>
                    </a:cubicBezTo>
                    <a:cubicBezTo>
                      <a:pt x="118" y="115"/>
                      <a:pt x="123" y="110"/>
                      <a:pt x="123" y="104"/>
                    </a:cubicBezTo>
                    <a:cubicBezTo>
                      <a:pt x="123" y="31"/>
                      <a:pt x="123" y="31"/>
                      <a:pt x="123" y="31"/>
                    </a:cubicBezTo>
                    <a:cubicBezTo>
                      <a:pt x="123" y="29"/>
                      <a:pt x="122" y="27"/>
                      <a:pt x="120" y="25"/>
                    </a:cubicBezTo>
                    <a:close/>
                    <a:moveTo>
                      <a:pt x="115" y="104"/>
                    </a:moveTo>
                    <a:cubicBezTo>
                      <a:pt x="115" y="106"/>
                      <a:pt x="113" y="107"/>
                      <a:pt x="111" y="107"/>
                    </a:cubicBezTo>
                    <a:cubicBezTo>
                      <a:pt x="11" y="107"/>
                      <a:pt x="11" y="107"/>
                      <a:pt x="11" y="107"/>
                    </a:cubicBezTo>
                    <a:cubicBezTo>
                      <a:pt x="9" y="107"/>
                      <a:pt x="8" y="106"/>
                      <a:pt x="8" y="104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9"/>
                      <a:pt x="9" y="8"/>
                      <a:pt x="11" y="8"/>
                    </a:cubicBezTo>
                    <a:cubicBezTo>
                      <a:pt x="88" y="8"/>
                      <a:pt x="88" y="8"/>
                      <a:pt x="88" y="8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9"/>
                      <a:pt x="93" y="34"/>
                      <a:pt x="100" y="34"/>
                    </a:cubicBezTo>
                    <a:cubicBezTo>
                      <a:pt x="115" y="34"/>
                      <a:pt x="115" y="34"/>
                      <a:pt x="115" y="34"/>
                    </a:cubicBezTo>
                    <a:lnTo>
                      <a:pt x="115" y="104"/>
                    </a:lnTo>
                    <a:close/>
                    <a:moveTo>
                      <a:pt x="103" y="31"/>
                    </a:moveTo>
                    <a:cubicBezTo>
                      <a:pt x="100" y="31"/>
                      <a:pt x="100" y="31"/>
                      <a:pt x="100" y="31"/>
                    </a:cubicBezTo>
                    <a:cubicBezTo>
                      <a:pt x="95" y="31"/>
                      <a:pt x="92" y="27"/>
                      <a:pt x="92" y="23"/>
                    </a:cubicBezTo>
                    <a:cubicBezTo>
                      <a:pt x="92" y="8"/>
                      <a:pt x="92" y="8"/>
                      <a:pt x="92" y="8"/>
                    </a:cubicBezTo>
                    <a:cubicBezTo>
                      <a:pt x="115" y="31"/>
                      <a:pt x="115" y="31"/>
                      <a:pt x="115" y="31"/>
                    </a:cubicBezTo>
                    <a:lnTo>
                      <a:pt x="103" y="31"/>
                    </a:lnTo>
                    <a:close/>
                    <a:moveTo>
                      <a:pt x="103" y="31"/>
                    </a:moveTo>
                    <a:cubicBezTo>
                      <a:pt x="103" y="31"/>
                      <a:pt x="103" y="31"/>
                      <a:pt x="103" y="31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3" name="Freeform 15">
                <a:extLst>
                  <a:ext uri="{FF2B5EF4-FFF2-40B4-BE49-F238E27FC236}">
                    <a16:creationId xmlns:a16="http://schemas.microsoft.com/office/drawing/2014/main" id="{C8D381EF-CD63-4D63-A14F-CC438B5EB5B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37161" y="2500969"/>
                <a:ext cx="92845" cy="15475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2" y="4"/>
                  </a:cxn>
                  <a:cxn ang="0">
                    <a:pos x="23" y="2"/>
                  </a:cxn>
                  <a:cxn ang="0">
                    <a:pos x="2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</a:cxnLst>
                <a:rect l="0" t="0" r="r" b="b"/>
                <a:pathLst>
                  <a:path w="23" h="4">
                    <a:moveTo>
                      <a:pt x="2" y="4"/>
                    </a:moveTo>
                    <a:cubicBezTo>
                      <a:pt x="22" y="4"/>
                      <a:pt x="22" y="4"/>
                      <a:pt x="22" y="4"/>
                    </a:cubicBezTo>
                    <a:cubicBezTo>
                      <a:pt x="23" y="4"/>
                      <a:pt x="23" y="3"/>
                      <a:pt x="23" y="2"/>
                    </a:cubicBezTo>
                    <a:cubicBezTo>
                      <a:pt x="23" y="1"/>
                      <a:pt x="23" y="0"/>
                      <a:pt x="2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4" name="Freeform 16">
                <a:extLst>
                  <a:ext uri="{FF2B5EF4-FFF2-40B4-BE49-F238E27FC236}">
                    <a16:creationId xmlns:a16="http://schemas.microsoft.com/office/drawing/2014/main" id="{AED6CE8B-3C29-49D5-A874-048DE1ADE6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37161" y="2545181"/>
                <a:ext cx="92845" cy="17685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2" y="4"/>
                  </a:cxn>
                  <a:cxn ang="0">
                    <a:pos x="23" y="2"/>
                  </a:cxn>
                  <a:cxn ang="0">
                    <a:pos x="2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</a:cxnLst>
                <a:rect l="0" t="0" r="r" b="b"/>
                <a:pathLst>
                  <a:path w="23" h="4">
                    <a:moveTo>
                      <a:pt x="2" y="4"/>
                    </a:moveTo>
                    <a:cubicBezTo>
                      <a:pt x="22" y="4"/>
                      <a:pt x="22" y="4"/>
                      <a:pt x="22" y="4"/>
                    </a:cubicBezTo>
                    <a:cubicBezTo>
                      <a:pt x="23" y="4"/>
                      <a:pt x="23" y="3"/>
                      <a:pt x="23" y="2"/>
                    </a:cubicBezTo>
                    <a:cubicBezTo>
                      <a:pt x="23" y="1"/>
                      <a:pt x="23" y="0"/>
                      <a:pt x="2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5" name="Freeform 17">
                <a:extLst>
                  <a:ext uri="{FF2B5EF4-FFF2-40B4-BE49-F238E27FC236}">
                    <a16:creationId xmlns:a16="http://schemas.microsoft.com/office/drawing/2014/main" id="{1A46F4F3-2909-48CF-9F7B-7D3348620D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37161" y="2593814"/>
                <a:ext cx="203375" cy="1768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48" y="4"/>
                  </a:cxn>
                  <a:cxn ang="0">
                    <a:pos x="50" y="2"/>
                  </a:cxn>
                  <a:cxn ang="0">
                    <a:pos x="48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50" h="4">
                    <a:moveTo>
                      <a:pt x="0" y="2"/>
                    </a:moveTo>
                    <a:cubicBezTo>
                      <a:pt x="0" y="3"/>
                      <a:pt x="1" y="4"/>
                      <a:pt x="2" y="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9" y="4"/>
                      <a:pt x="50" y="3"/>
                      <a:pt x="50" y="2"/>
                    </a:cubicBezTo>
                    <a:cubicBezTo>
                      <a:pt x="50" y="1"/>
                      <a:pt x="49" y="0"/>
                      <a:pt x="48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6" name="Freeform 18">
                <a:extLst>
                  <a:ext uri="{FF2B5EF4-FFF2-40B4-BE49-F238E27FC236}">
                    <a16:creationId xmlns:a16="http://schemas.microsoft.com/office/drawing/2014/main" id="{B8055747-859C-4140-8A22-6F1D930BF6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66945" y="2688871"/>
                <a:ext cx="373591" cy="15475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90" y="4"/>
                  </a:cxn>
                  <a:cxn ang="0">
                    <a:pos x="92" y="2"/>
                  </a:cxn>
                  <a:cxn ang="0">
                    <a:pos x="90" y="0"/>
                  </a:cxn>
                  <a:cxn ang="0">
                    <a:pos x="90" y="0"/>
                  </a:cxn>
                  <a:cxn ang="0">
                    <a:pos x="90" y="0"/>
                  </a:cxn>
                </a:cxnLst>
                <a:rect l="0" t="0" r="r" b="b"/>
                <a:pathLst>
                  <a:path w="92" h="4">
                    <a:moveTo>
                      <a:pt x="9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90" y="4"/>
                      <a:pt x="90" y="4"/>
                      <a:pt x="90" y="4"/>
                    </a:cubicBezTo>
                    <a:cubicBezTo>
                      <a:pt x="91" y="4"/>
                      <a:pt x="92" y="3"/>
                      <a:pt x="92" y="2"/>
                    </a:cubicBezTo>
                    <a:cubicBezTo>
                      <a:pt x="92" y="1"/>
                      <a:pt x="91" y="0"/>
                      <a:pt x="90" y="0"/>
                    </a:cubicBezTo>
                    <a:close/>
                    <a:moveTo>
                      <a:pt x="90" y="0"/>
                    </a:moveTo>
                    <a:cubicBezTo>
                      <a:pt x="90" y="0"/>
                      <a:pt x="90" y="0"/>
                      <a:pt x="90" y="0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7" name="Freeform 19">
                <a:extLst>
                  <a:ext uri="{FF2B5EF4-FFF2-40B4-BE49-F238E27FC236}">
                    <a16:creationId xmlns:a16="http://schemas.microsoft.com/office/drawing/2014/main" id="{73A48C51-6618-41E0-9B96-63E1793D6B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66945" y="2737504"/>
                <a:ext cx="373591" cy="13264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2" y="3"/>
                  </a:cxn>
                  <a:cxn ang="0">
                    <a:pos x="90" y="3"/>
                  </a:cxn>
                  <a:cxn ang="0">
                    <a:pos x="92" y="1"/>
                  </a:cxn>
                  <a:cxn ang="0">
                    <a:pos x="90" y="0"/>
                  </a:cxn>
                  <a:cxn ang="0">
                    <a:pos x="90" y="0"/>
                  </a:cxn>
                  <a:cxn ang="0">
                    <a:pos x="90" y="0"/>
                  </a:cxn>
                </a:cxnLst>
                <a:rect l="0" t="0" r="r" b="b"/>
                <a:pathLst>
                  <a:path w="92" h="3">
                    <a:moveTo>
                      <a:pt x="9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90" y="3"/>
                      <a:pt x="90" y="3"/>
                      <a:pt x="90" y="3"/>
                    </a:cubicBezTo>
                    <a:cubicBezTo>
                      <a:pt x="91" y="3"/>
                      <a:pt x="92" y="2"/>
                      <a:pt x="92" y="1"/>
                    </a:cubicBezTo>
                    <a:cubicBezTo>
                      <a:pt x="92" y="0"/>
                      <a:pt x="91" y="0"/>
                      <a:pt x="90" y="0"/>
                    </a:cubicBezTo>
                    <a:close/>
                    <a:moveTo>
                      <a:pt x="90" y="0"/>
                    </a:moveTo>
                    <a:cubicBezTo>
                      <a:pt x="90" y="0"/>
                      <a:pt x="90" y="0"/>
                      <a:pt x="90" y="0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8" name="Freeform 20">
                <a:extLst>
                  <a:ext uri="{FF2B5EF4-FFF2-40B4-BE49-F238E27FC236}">
                    <a16:creationId xmlns:a16="http://schemas.microsoft.com/office/drawing/2014/main" id="{2401FB34-496F-43C7-9F1C-45963B877D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66945" y="2781716"/>
                <a:ext cx="373591" cy="17685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90" y="4"/>
                  </a:cxn>
                  <a:cxn ang="0">
                    <a:pos x="92" y="2"/>
                  </a:cxn>
                  <a:cxn ang="0">
                    <a:pos x="90" y="0"/>
                  </a:cxn>
                  <a:cxn ang="0">
                    <a:pos x="90" y="0"/>
                  </a:cxn>
                  <a:cxn ang="0">
                    <a:pos x="90" y="0"/>
                  </a:cxn>
                </a:cxnLst>
                <a:rect l="0" t="0" r="r" b="b"/>
                <a:pathLst>
                  <a:path w="92" h="4">
                    <a:moveTo>
                      <a:pt x="9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90" y="4"/>
                      <a:pt x="90" y="4"/>
                      <a:pt x="90" y="4"/>
                    </a:cubicBezTo>
                    <a:cubicBezTo>
                      <a:pt x="91" y="4"/>
                      <a:pt x="92" y="3"/>
                      <a:pt x="92" y="2"/>
                    </a:cubicBezTo>
                    <a:cubicBezTo>
                      <a:pt x="92" y="1"/>
                      <a:pt x="91" y="0"/>
                      <a:pt x="90" y="0"/>
                    </a:cubicBezTo>
                    <a:close/>
                    <a:moveTo>
                      <a:pt x="90" y="0"/>
                    </a:moveTo>
                    <a:cubicBezTo>
                      <a:pt x="90" y="0"/>
                      <a:pt x="90" y="0"/>
                      <a:pt x="90" y="0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9" name="Freeform 21">
                <a:extLst>
                  <a:ext uri="{FF2B5EF4-FFF2-40B4-BE49-F238E27FC236}">
                    <a16:creationId xmlns:a16="http://schemas.microsoft.com/office/drawing/2014/main" id="{C5333CFE-9AF2-40CD-B985-A5B6973009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66945" y="2640237"/>
                <a:ext cx="373591" cy="15475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90" y="4"/>
                  </a:cxn>
                  <a:cxn ang="0">
                    <a:pos x="92" y="2"/>
                  </a:cxn>
                  <a:cxn ang="0">
                    <a:pos x="90" y="0"/>
                  </a:cxn>
                  <a:cxn ang="0">
                    <a:pos x="90" y="0"/>
                  </a:cxn>
                  <a:cxn ang="0">
                    <a:pos x="90" y="0"/>
                  </a:cxn>
                </a:cxnLst>
                <a:rect l="0" t="0" r="r" b="b"/>
                <a:pathLst>
                  <a:path w="92" h="4">
                    <a:moveTo>
                      <a:pt x="9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90" y="4"/>
                      <a:pt x="90" y="4"/>
                      <a:pt x="90" y="4"/>
                    </a:cubicBezTo>
                    <a:cubicBezTo>
                      <a:pt x="91" y="4"/>
                      <a:pt x="92" y="3"/>
                      <a:pt x="92" y="2"/>
                    </a:cubicBezTo>
                    <a:cubicBezTo>
                      <a:pt x="92" y="1"/>
                      <a:pt x="91" y="0"/>
                      <a:pt x="90" y="0"/>
                    </a:cubicBezTo>
                    <a:close/>
                    <a:moveTo>
                      <a:pt x="90" y="0"/>
                    </a:moveTo>
                    <a:cubicBezTo>
                      <a:pt x="90" y="0"/>
                      <a:pt x="90" y="0"/>
                      <a:pt x="90" y="0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0" name="Freeform 22">
                <a:extLst>
                  <a:ext uri="{FF2B5EF4-FFF2-40B4-BE49-F238E27FC236}">
                    <a16:creationId xmlns:a16="http://schemas.microsoft.com/office/drawing/2014/main" id="{6D19CBC1-E82D-460A-8E6C-F322859E58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66945" y="2483284"/>
                <a:ext cx="141478" cy="128215"/>
              </a:xfrm>
              <a:custGeom>
                <a:avLst/>
                <a:gdLst/>
                <a:ahLst/>
                <a:cxnLst>
                  <a:cxn ang="0">
                    <a:pos x="4" y="31"/>
                  </a:cxn>
                  <a:cxn ang="0">
                    <a:pos x="31" y="31"/>
                  </a:cxn>
                  <a:cxn ang="0">
                    <a:pos x="35" y="27"/>
                  </a:cxn>
                  <a:cxn ang="0">
                    <a:pos x="35" y="4"/>
                  </a:cxn>
                  <a:cxn ang="0">
                    <a:pos x="31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0" y="27"/>
                  </a:cxn>
                  <a:cxn ang="0">
                    <a:pos x="4" y="31"/>
                  </a:cxn>
                  <a:cxn ang="0">
                    <a:pos x="8" y="8"/>
                  </a:cxn>
                  <a:cxn ang="0">
                    <a:pos x="27" y="8"/>
                  </a:cxn>
                  <a:cxn ang="0">
                    <a:pos x="27" y="23"/>
                  </a:cxn>
                  <a:cxn ang="0">
                    <a:pos x="8" y="23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8" y="8"/>
                  </a:cxn>
                </a:cxnLst>
                <a:rect l="0" t="0" r="r" b="b"/>
                <a:pathLst>
                  <a:path w="35" h="31">
                    <a:moveTo>
                      <a:pt x="4" y="31"/>
                    </a:moveTo>
                    <a:cubicBezTo>
                      <a:pt x="31" y="31"/>
                      <a:pt x="31" y="31"/>
                      <a:pt x="31" y="31"/>
                    </a:cubicBezTo>
                    <a:cubicBezTo>
                      <a:pt x="33" y="31"/>
                      <a:pt x="35" y="29"/>
                      <a:pt x="35" y="27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9"/>
                      <a:pt x="2" y="31"/>
                      <a:pt x="4" y="31"/>
                    </a:cubicBezTo>
                    <a:close/>
                    <a:moveTo>
                      <a:pt x="8" y="8"/>
                    </a:moveTo>
                    <a:cubicBezTo>
                      <a:pt x="27" y="8"/>
                      <a:pt x="27" y="8"/>
                      <a:pt x="27" y="8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8" y="23"/>
                      <a:pt x="8" y="23"/>
                      <a:pt x="8" y="23"/>
                    </a:cubicBezTo>
                    <a:lnTo>
                      <a:pt x="8" y="8"/>
                    </a:lnTo>
                    <a:close/>
                    <a:moveTo>
                      <a:pt x="8" y="8"/>
                    </a:moveTo>
                    <a:cubicBezTo>
                      <a:pt x="8" y="8"/>
                      <a:pt x="8" y="8"/>
                      <a:pt x="8" y="8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EA524B2-1B43-4A92-80DE-BBB9A2157DAC}"/>
                </a:ext>
              </a:extLst>
            </p:cNvPr>
            <p:cNvGrpSpPr/>
            <p:nvPr/>
          </p:nvGrpSpPr>
          <p:grpSpPr>
            <a:xfrm>
              <a:off x="4013657" y="3094430"/>
              <a:ext cx="603048" cy="702164"/>
              <a:chOff x="4013657" y="3094430"/>
              <a:chExt cx="603048" cy="702164"/>
            </a:xfrm>
          </p:grpSpPr>
          <p:sp>
            <p:nvSpPr>
              <p:cNvPr id="83" name="Freeform 207">
                <a:extLst>
                  <a:ext uri="{FF2B5EF4-FFF2-40B4-BE49-F238E27FC236}">
                    <a16:creationId xmlns:a16="http://schemas.microsoft.com/office/drawing/2014/main" id="{60E0015E-DFE9-4148-8358-6F43B130EF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1653" y="3430137"/>
                <a:ext cx="30153" cy="30752"/>
              </a:xfrm>
              <a:custGeom>
                <a:avLst/>
                <a:gdLst>
                  <a:gd name="T0" fmla="*/ 51 w 52"/>
                  <a:gd name="T1" fmla="*/ 37 h 52"/>
                  <a:gd name="T2" fmla="*/ 40 w 52"/>
                  <a:gd name="T3" fmla="*/ 0 h 52"/>
                  <a:gd name="T4" fmla="*/ 0 w 52"/>
                  <a:gd name="T5" fmla="*/ 10 h 52"/>
                  <a:gd name="T6" fmla="*/ 13 w 52"/>
                  <a:gd name="T7" fmla="*/ 51 h 52"/>
                  <a:gd name="T8" fmla="*/ 51 w 52"/>
                  <a:gd name="T9" fmla="*/ 3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2">
                    <a:moveTo>
                      <a:pt x="51" y="37"/>
                    </a:moveTo>
                    <a:cubicBezTo>
                      <a:pt x="47" y="25"/>
                      <a:pt x="43" y="13"/>
                      <a:pt x="40" y="0"/>
                    </a:cubicBezTo>
                    <a:lnTo>
                      <a:pt x="0" y="10"/>
                    </a:lnTo>
                    <a:cubicBezTo>
                      <a:pt x="4" y="24"/>
                      <a:pt x="8" y="37"/>
                      <a:pt x="13" y="51"/>
                    </a:cubicBezTo>
                    <a:lnTo>
                      <a:pt x="51" y="37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1" dirty="0">
                  <a:latin typeface="+mn-lt"/>
                </a:endParaRPr>
              </a:p>
            </p:txBody>
          </p:sp>
          <p:sp>
            <p:nvSpPr>
              <p:cNvPr id="84" name="Freeform 208">
                <a:extLst>
                  <a:ext uri="{FF2B5EF4-FFF2-40B4-BE49-F238E27FC236}">
                    <a16:creationId xmlns:a16="http://schemas.microsoft.com/office/drawing/2014/main" id="{195E6BCA-A150-4CE7-AFC1-8A89729E29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4114" y="3384009"/>
                <a:ext cx="25127" cy="25626"/>
              </a:xfrm>
              <a:custGeom>
                <a:avLst/>
                <a:gdLst>
                  <a:gd name="T0" fmla="*/ 3 w 44"/>
                  <a:gd name="T1" fmla="*/ 42 h 45"/>
                  <a:gd name="T2" fmla="*/ 3 w 44"/>
                  <a:gd name="T3" fmla="*/ 44 h 45"/>
                  <a:gd name="T4" fmla="*/ 43 w 44"/>
                  <a:gd name="T5" fmla="*/ 38 h 45"/>
                  <a:gd name="T6" fmla="*/ 41 w 44"/>
                  <a:gd name="T7" fmla="*/ 0 h 45"/>
                  <a:gd name="T8" fmla="*/ 0 w 44"/>
                  <a:gd name="T9" fmla="*/ 0 h 45"/>
                  <a:gd name="T10" fmla="*/ 3 w 44"/>
                  <a:gd name="T11" fmla="*/ 4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45">
                    <a:moveTo>
                      <a:pt x="3" y="42"/>
                    </a:moveTo>
                    <a:lnTo>
                      <a:pt x="3" y="44"/>
                    </a:lnTo>
                    <a:lnTo>
                      <a:pt x="43" y="38"/>
                    </a:lnTo>
                    <a:cubicBezTo>
                      <a:pt x="42" y="25"/>
                      <a:pt x="41" y="13"/>
                      <a:pt x="41" y="0"/>
                    </a:cubicBezTo>
                    <a:lnTo>
                      <a:pt x="0" y="0"/>
                    </a:lnTo>
                    <a:cubicBezTo>
                      <a:pt x="0" y="14"/>
                      <a:pt x="1" y="28"/>
                      <a:pt x="3" y="4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1" dirty="0">
                  <a:latin typeface="+mn-lt"/>
                </a:endParaRPr>
              </a:p>
            </p:txBody>
          </p:sp>
          <p:sp>
            <p:nvSpPr>
              <p:cNvPr id="85" name="Freeform 209">
                <a:extLst>
                  <a:ext uri="{FF2B5EF4-FFF2-40B4-BE49-F238E27FC236}">
                    <a16:creationId xmlns:a16="http://schemas.microsoft.com/office/drawing/2014/main" id="{541DF42A-1AC4-4961-B2C0-22F99CF4AF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9241" y="3471139"/>
                <a:ext cx="32666" cy="33314"/>
              </a:xfrm>
              <a:custGeom>
                <a:avLst/>
                <a:gdLst>
                  <a:gd name="T0" fmla="*/ 55 w 56"/>
                  <a:gd name="T1" fmla="*/ 33 h 56"/>
                  <a:gd name="T2" fmla="*/ 36 w 56"/>
                  <a:gd name="T3" fmla="*/ 0 h 56"/>
                  <a:gd name="T4" fmla="*/ 0 w 56"/>
                  <a:gd name="T5" fmla="*/ 19 h 56"/>
                  <a:gd name="T6" fmla="*/ 21 w 56"/>
                  <a:gd name="T7" fmla="*/ 55 h 56"/>
                  <a:gd name="T8" fmla="*/ 55 w 56"/>
                  <a:gd name="T9" fmla="*/ 3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6">
                    <a:moveTo>
                      <a:pt x="55" y="33"/>
                    </a:moveTo>
                    <a:cubicBezTo>
                      <a:pt x="48" y="22"/>
                      <a:pt x="42" y="12"/>
                      <a:pt x="36" y="0"/>
                    </a:cubicBezTo>
                    <a:lnTo>
                      <a:pt x="0" y="19"/>
                    </a:lnTo>
                    <a:cubicBezTo>
                      <a:pt x="6" y="31"/>
                      <a:pt x="13" y="44"/>
                      <a:pt x="21" y="55"/>
                    </a:cubicBezTo>
                    <a:lnTo>
                      <a:pt x="55" y="33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1" dirty="0">
                  <a:latin typeface="+mn-lt"/>
                </a:endParaRPr>
              </a:p>
            </p:txBody>
          </p:sp>
          <p:sp>
            <p:nvSpPr>
              <p:cNvPr id="86" name="Freeform 210">
                <a:extLst>
                  <a:ext uri="{FF2B5EF4-FFF2-40B4-BE49-F238E27FC236}">
                    <a16:creationId xmlns:a16="http://schemas.microsoft.com/office/drawing/2014/main" id="{D9837462-5632-49DF-84EC-DE3D2286E2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6679" y="3289191"/>
                <a:ext cx="30153" cy="30752"/>
              </a:xfrm>
              <a:custGeom>
                <a:avLst/>
                <a:gdLst>
                  <a:gd name="T0" fmla="*/ 53 w 54"/>
                  <a:gd name="T1" fmla="*/ 18 h 54"/>
                  <a:gd name="T2" fmla="*/ 17 w 54"/>
                  <a:gd name="T3" fmla="*/ 0 h 54"/>
                  <a:gd name="T4" fmla="*/ 0 w 54"/>
                  <a:gd name="T5" fmla="*/ 39 h 54"/>
                  <a:gd name="T6" fmla="*/ 38 w 54"/>
                  <a:gd name="T7" fmla="*/ 53 h 54"/>
                  <a:gd name="T8" fmla="*/ 53 w 54"/>
                  <a:gd name="T9" fmla="*/ 1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4">
                    <a:moveTo>
                      <a:pt x="53" y="18"/>
                    </a:moveTo>
                    <a:lnTo>
                      <a:pt x="17" y="0"/>
                    </a:lnTo>
                    <a:cubicBezTo>
                      <a:pt x="11" y="13"/>
                      <a:pt x="5" y="26"/>
                      <a:pt x="0" y="39"/>
                    </a:cubicBezTo>
                    <a:lnTo>
                      <a:pt x="38" y="53"/>
                    </a:lnTo>
                    <a:cubicBezTo>
                      <a:pt x="43" y="41"/>
                      <a:pt x="48" y="29"/>
                      <a:pt x="53" y="1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1" dirty="0">
                  <a:latin typeface="+mn-lt"/>
                </a:endParaRPr>
              </a:p>
            </p:txBody>
          </p:sp>
          <p:sp>
            <p:nvSpPr>
              <p:cNvPr id="87" name="Freeform 211">
                <a:extLst>
                  <a:ext uri="{FF2B5EF4-FFF2-40B4-BE49-F238E27FC236}">
                    <a16:creationId xmlns:a16="http://schemas.microsoft.com/office/drawing/2014/main" id="{40BBAEF4-7C96-4AE0-B1FE-397D0C103D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6628" y="3335318"/>
                <a:ext cx="27639" cy="28190"/>
              </a:xfrm>
              <a:custGeom>
                <a:avLst/>
                <a:gdLst>
                  <a:gd name="T0" fmla="*/ 0 w 48"/>
                  <a:gd name="T1" fmla="*/ 42 h 47"/>
                  <a:gd name="T2" fmla="*/ 40 w 48"/>
                  <a:gd name="T3" fmla="*/ 46 h 47"/>
                  <a:gd name="T4" fmla="*/ 47 w 48"/>
                  <a:gd name="T5" fmla="*/ 9 h 47"/>
                  <a:gd name="T6" fmla="*/ 7 w 48"/>
                  <a:gd name="T7" fmla="*/ 0 h 47"/>
                  <a:gd name="T8" fmla="*/ 0 w 48"/>
                  <a:gd name="T9" fmla="*/ 4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7">
                    <a:moveTo>
                      <a:pt x="0" y="42"/>
                    </a:moveTo>
                    <a:lnTo>
                      <a:pt x="40" y="46"/>
                    </a:lnTo>
                    <a:cubicBezTo>
                      <a:pt x="41" y="34"/>
                      <a:pt x="44" y="21"/>
                      <a:pt x="47" y="9"/>
                    </a:cubicBezTo>
                    <a:lnTo>
                      <a:pt x="7" y="0"/>
                    </a:lnTo>
                    <a:cubicBezTo>
                      <a:pt x="4" y="14"/>
                      <a:pt x="1" y="28"/>
                      <a:pt x="0" y="4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1" dirty="0">
                  <a:latin typeface="+mn-lt"/>
                </a:endParaRPr>
              </a:p>
            </p:txBody>
          </p:sp>
          <p:sp>
            <p:nvSpPr>
              <p:cNvPr id="88" name="Freeform 212">
                <a:extLst>
                  <a:ext uri="{FF2B5EF4-FFF2-40B4-BE49-F238E27FC236}">
                    <a16:creationId xmlns:a16="http://schemas.microsoft.com/office/drawing/2014/main" id="{693C4902-F47B-40C3-B9E3-BA25B80A5D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1958" y="3214876"/>
                <a:ext cx="32664" cy="33314"/>
              </a:xfrm>
              <a:custGeom>
                <a:avLst/>
                <a:gdLst>
                  <a:gd name="T0" fmla="*/ 57 w 58"/>
                  <a:gd name="T1" fmla="*/ 32 h 58"/>
                  <a:gd name="T2" fmla="*/ 32 w 58"/>
                  <a:gd name="T3" fmla="*/ 0 h 58"/>
                  <a:gd name="T4" fmla="*/ 0 w 58"/>
                  <a:gd name="T5" fmla="*/ 27 h 58"/>
                  <a:gd name="T6" fmla="*/ 28 w 58"/>
                  <a:gd name="T7" fmla="*/ 57 h 58"/>
                  <a:gd name="T8" fmla="*/ 57 w 5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8">
                    <a:moveTo>
                      <a:pt x="57" y="32"/>
                    </a:moveTo>
                    <a:lnTo>
                      <a:pt x="32" y="0"/>
                    </a:lnTo>
                    <a:cubicBezTo>
                      <a:pt x="21" y="8"/>
                      <a:pt x="10" y="17"/>
                      <a:pt x="0" y="27"/>
                    </a:cubicBezTo>
                    <a:lnTo>
                      <a:pt x="28" y="57"/>
                    </a:lnTo>
                    <a:cubicBezTo>
                      <a:pt x="37" y="48"/>
                      <a:pt x="47" y="40"/>
                      <a:pt x="57" y="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1" dirty="0">
                  <a:latin typeface="+mn-lt"/>
                </a:endParaRPr>
              </a:p>
            </p:txBody>
          </p:sp>
          <p:sp>
            <p:nvSpPr>
              <p:cNvPr id="89" name="Freeform 213">
                <a:extLst>
                  <a:ext uri="{FF2B5EF4-FFF2-40B4-BE49-F238E27FC236}">
                    <a16:creationId xmlns:a16="http://schemas.microsoft.com/office/drawing/2014/main" id="{A8F82A67-3AC8-4447-9754-6CE9C49C08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4877" y="3176435"/>
                <a:ext cx="27641" cy="28190"/>
              </a:xfrm>
              <a:custGeom>
                <a:avLst/>
                <a:gdLst>
                  <a:gd name="T0" fmla="*/ 48 w 49"/>
                  <a:gd name="T1" fmla="*/ 40 h 49"/>
                  <a:gd name="T2" fmla="*/ 41 w 49"/>
                  <a:gd name="T3" fmla="*/ 0 h 49"/>
                  <a:gd name="T4" fmla="*/ 0 w 49"/>
                  <a:gd name="T5" fmla="*/ 9 h 49"/>
                  <a:gd name="T6" fmla="*/ 11 w 49"/>
                  <a:gd name="T7" fmla="*/ 48 h 49"/>
                  <a:gd name="T8" fmla="*/ 48 w 49"/>
                  <a:gd name="T9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49">
                    <a:moveTo>
                      <a:pt x="48" y="40"/>
                    </a:moveTo>
                    <a:lnTo>
                      <a:pt x="41" y="0"/>
                    </a:lnTo>
                    <a:cubicBezTo>
                      <a:pt x="27" y="2"/>
                      <a:pt x="13" y="5"/>
                      <a:pt x="0" y="9"/>
                    </a:cubicBezTo>
                    <a:lnTo>
                      <a:pt x="11" y="48"/>
                    </a:lnTo>
                    <a:cubicBezTo>
                      <a:pt x="24" y="45"/>
                      <a:pt x="36" y="42"/>
                      <a:pt x="48" y="4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1" dirty="0">
                  <a:latin typeface="+mn-lt"/>
                </a:endParaRPr>
              </a:p>
            </p:txBody>
          </p:sp>
          <p:sp>
            <p:nvSpPr>
              <p:cNvPr id="90" name="Freeform 214">
                <a:extLst>
                  <a:ext uri="{FF2B5EF4-FFF2-40B4-BE49-F238E27FC236}">
                    <a16:creationId xmlns:a16="http://schemas.microsoft.com/office/drawing/2014/main" id="{4A1AA874-613D-4E27-961B-892EEE13D9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5334" y="3176435"/>
                <a:ext cx="27641" cy="28190"/>
              </a:xfrm>
              <a:custGeom>
                <a:avLst/>
                <a:gdLst>
                  <a:gd name="T0" fmla="*/ 49 w 50"/>
                  <a:gd name="T1" fmla="*/ 10 h 50"/>
                  <a:gd name="T2" fmla="*/ 7 w 50"/>
                  <a:gd name="T3" fmla="*/ 0 h 50"/>
                  <a:gd name="T4" fmla="*/ 0 w 50"/>
                  <a:gd name="T5" fmla="*/ 40 h 50"/>
                  <a:gd name="T6" fmla="*/ 37 w 50"/>
                  <a:gd name="T7" fmla="*/ 49 h 50"/>
                  <a:gd name="T8" fmla="*/ 49 w 50"/>
                  <a:gd name="T9" fmla="*/ 1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0">
                    <a:moveTo>
                      <a:pt x="49" y="10"/>
                    </a:moveTo>
                    <a:cubicBezTo>
                      <a:pt x="35" y="6"/>
                      <a:pt x="21" y="3"/>
                      <a:pt x="7" y="0"/>
                    </a:cubicBezTo>
                    <a:lnTo>
                      <a:pt x="0" y="40"/>
                    </a:lnTo>
                    <a:cubicBezTo>
                      <a:pt x="13" y="43"/>
                      <a:pt x="25" y="45"/>
                      <a:pt x="37" y="49"/>
                    </a:cubicBezTo>
                    <a:lnTo>
                      <a:pt x="49" y="1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1" dirty="0">
                  <a:latin typeface="+mn-lt"/>
                </a:endParaRPr>
              </a:p>
            </p:txBody>
          </p:sp>
          <p:sp>
            <p:nvSpPr>
              <p:cNvPr id="91" name="Freeform 215">
                <a:extLst>
                  <a:ext uri="{FF2B5EF4-FFF2-40B4-BE49-F238E27FC236}">
                    <a16:creationId xmlns:a16="http://schemas.microsoft.com/office/drawing/2014/main" id="{BF6D0508-DFD7-4FC2-A165-44ECFBCEBB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7492" y="3571081"/>
                <a:ext cx="25127" cy="25626"/>
              </a:xfrm>
              <a:custGeom>
                <a:avLst/>
                <a:gdLst>
                  <a:gd name="T0" fmla="*/ 0 w 45"/>
                  <a:gd name="T1" fmla="*/ 40 h 46"/>
                  <a:gd name="T2" fmla="*/ 42 w 45"/>
                  <a:gd name="T3" fmla="*/ 45 h 46"/>
                  <a:gd name="T4" fmla="*/ 44 w 45"/>
                  <a:gd name="T5" fmla="*/ 4 h 46"/>
                  <a:gd name="T6" fmla="*/ 7 w 45"/>
                  <a:gd name="T7" fmla="*/ 0 h 46"/>
                  <a:gd name="T8" fmla="*/ 0 w 45"/>
                  <a:gd name="T9" fmla="*/ 4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6">
                    <a:moveTo>
                      <a:pt x="0" y="40"/>
                    </a:moveTo>
                    <a:cubicBezTo>
                      <a:pt x="14" y="42"/>
                      <a:pt x="28" y="44"/>
                      <a:pt x="42" y="45"/>
                    </a:cubicBezTo>
                    <a:lnTo>
                      <a:pt x="44" y="4"/>
                    </a:lnTo>
                    <a:cubicBezTo>
                      <a:pt x="32" y="3"/>
                      <a:pt x="19" y="2"/>
                      <a:pt x="7" y="0"/>
                    </a:cubicBezTo>
                    <a:lnTo>
                      <a:pt x="0" y="4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1" dirty="0">
                  <a:latin typeface="+mn-lt"/>
                </a:endParaRPr>
              </a:p>
            </p:txBody>
          </p:sp>
          <p:sp>
            <p:nvSpPr>
              <p:cNvPr id="92" name="Freeform 216">
                <a:extLst>
                  <a:ext uri="{FF2B5EF4-FFF2-40B4-BE49-F238E27FC236}">
                    <a16:creationId xmlns:a16="http://schemas.microsoft.com/office/drawing/2014/main" id="{DBD23DCA-BB25-45A2-8DB7-D77667B389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9647" y="3189248"/>
                <a:ext cx="30153" cy="30752"/>
              </a:xfrm>
              <a:custGeom>
                <a:avLst/>
                <a:gdLst>
                  <a:gd name="T0" fmla="*/ 54 w 55"/>
                  <a:gd name="T1" fmla="*/ 37 h 55"/>
                  <a:gd name="T2" fmla="*/ 38 w 55"/>
                  <a:gd name="T3" fmla="*/ 0 h 55"/>
                  <a:gd name="T4" fmla="*/ 0 w 55"/>
                  <a:gd name="T5" fmla="*/ 19 h 55"/>
                  <a:gd name="T6" fmla="*/ 20 w 55"/>
                  <a:gd name="T7" fmla="*/ 54 h 55"/>
                  <a:gd name="T8" fmla="*/ 54 w 55"/>
                  <a:gd name="T9" fmla="*/ 3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55">
                    <a:moveTo>
                      <a:pt x="54" y="37"/>
                    </a:moveTo>
                    <a:lnTo>
                      <a:pt x="38" y="0"/>
                    </a:lnTo>
                    <a:cubicBezTo>
                      <a:pt x="25" y="6"/>
                      <a:pt x="12" y="12"/>
                      <a:pt x="0" y="19"/>
                    </a:cubicBezTo>
                    <a:lnTo>
                      <a:pt x="20" y="54"/>
                    </a:lnTo>
                    <a:cubicBezTo>
                      <a:pt x="31" y="48"/>
                      <a:pt x="42" y="42"/>
                      <a:pt x="54" y="3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1" dirty="0">
                  <a:latin typeface="+mn-lt"/>
                </a:endParaRPr>
              </a:p>
            </p:txBody>
          </p:sp>
          <p:sp>
            <p:nvSpPr>
              <p:cNvPr id="93" name="Freeform 217">
                <a:extLst>
                  <a:ext uri="{FF2B5EF4-FFF2-40B4-BE49-F238E27FC236}">
                    <a16:creationId xmlns:a16="http://schemas.microsoft.com/office/drawing/2014/main" id="{B9F85388-C976-4E4B-999C-5F703BB3D2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8050" y="3189248"/>
                <a:ext cx="30153" cy="30752"/>
              </a:xfrm>
              <a:custGeom>
                <a:avLst/>
                <a:gdLst>
                  <a:gd name="T0" fmla="*/ 54 w 55"/>
                  <a:gd name="T1" fmla="*/ 19 h 55"/>
                  <a:gd name="T2" fmla="*/ 16 w 55"/>
                  <a:gd name="T3" fmla="*/ 0 h 55"/>
                  <a:gd name="T4" fmla="*/ 0 w 55"/>
                  <a:gd name="T5" fmla="*/ 37 h 55"/>
                  <a:gd name="T6" fmla="*/ 33 w 55"/>
                  <a:gd name="T7" fmla="*/ 54 h 55"/>
                  <a:gd name="T8" fmla="*/ 54 w 55"/>
                  <a:gd name="T9" fmla="*/ 1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55">
                    <a:moveTo>
                      <a:pt x="54" y="19"/>
                    </a:moveTo>
                    <a:cubicBezTo>
                      <a:pt x="41" y="12"/>
                      <a:pt x="29" y="5"/>
                      <a:pt x="16" y="0"/>
                    </a:cubicBezTo>
                    <a:lnTo>
                      <a:pt x="0" y="37"/>
                    </a:lnTo>
                    <a:cubicBezTo>
                      <a:pt x="11" y="42"/>
                      <a:pt x="22" y="48"/>
                      <a:pt x="33" y="54"/>
                    </a:cubicBezTo>
                    <a:lnTo>
                      <a:pt x="54" y="19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1" dirty="0">
                  <a:latin typeface="+mn-lt"/>
                </a:endParaRPr>
              </a:p>
            </p:txBody>
          </p:sp>
          <p:sp>
            <p:nvSpPr>
              <p:cNvPr id="94" name="Freeform 218">
                <a:extLst>
                  <a:ext uri="{FF2B5EF4-FFF2-40B4-BE49-F238E27FC236}">
                    <a16:creationId xmlns:a16="http://schemas.microsoft.com/office/drawing/2014/main" id="{83662327-C093-4F87-A23D-692F6B3EE3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2263" y="3558268"/>
                <a:ext cx="30153" cy="30752"/>
              </a:xfrm>
              <a:custGeom>
                <a:avLst/>
                <a:gdLst>
                  <a:gd name="T0" fmla="*/ 0 w 53"/>
                  <a:gd name="T1" fmla="*/ 38 h 53"/>
                  <a:gd name="T2" fmla="*/ 41 w 53"/>
                  <a:gd name="T3" fmla="*/ 52 h 53"/>
                  <a:gd name="T4" fmla="*/ 52 w 53"/>
                  <a:gd name="T5" fmla="*/ 13 h 53"/>
                  <a:gd name="T6" fmla="*/ 17 w 53"/>
                  <a:gd name="T7" fmla="*/ 0 h 53"/>
                  <a:gd name="T8" fmla="*/ 0 w 53"/>
                  <a:gd name="T9" fmla="*/ 3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53">
                    <a:moveTo>
                      <a:pt x="0" y="38"/>
                    </a:moveTo>
                    <a:cubicBezTo>
                      <a:pt x="14" y="43"/>
                      <a:pt x="27" y="48"/>
                      <a:pt x="41" y="52"/>
                    </a:cubicBezTo>
                    <a:lnTo>
                      <a:pt x="52" y="13"/>
                    </a:lnTo>
                    <a:cubicBezTo>
                      <a:pt x="40" y="9"/>
                      <a:pt x="28" y="5"/>
                      <a:pt x="17" y="0"/>
                    </a:cubicBezTo>
                    <a:lnTo>
                      <a:pt x="0" y="38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1" dirty="0">
                  <a:latin typeface="+mn-lt"/>
                </a:endParaRPr>
              </a:p>
            </p:txBody>
          </p:sp>
          <p:sp>
            <p:nvSpPr>
              <p:cNvPr id="95" name="Freeform 219">
                <a:extLst>
                  <a:ext uri="{FF2B5EF4-FFF2-40B4-BE49-F238E27FC236}">
                    <a16:creationId xmlns:a16="http://schemas.microsoft.com/office/drawing/2014/main" id="{5092B2BD-7321-43E3-BBF1-3FCE0A4871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9292" y="3248188"/>
                <a:ext cx="32666" cy="33316"/>
              </a:xfrm>
              <a:custGeom>
                <a:avLst/>
                <a:gdLst>
                  <a:gd name="T0" fmla="*/ 34 w 58"/>
                  <a:gd name="T1" fmla="*/ 56 h 57"/>
                  <a:gd name="T2" fmla="*/ 57 w 58"/>
                  <a:gd name="T3" fmla="*/ 26 h 57"/>
                  <a:gd name="T4" fmla="*/ 26 w 58"/>
                  <a:gd name="T5" fmla="*/ 0 h 57"/>
                  <a:gd name="T6" fmla="*/ 0 w 58"/>
                  <a:gd name="T7" fmla="*/ 34 h 57"/>
                  <a:gd name="T8" fmla="*/ 34 w 58"/>
                  <a:gd name="T9" fmla="*/ 5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7">
                    <a:moveTo>
                      <a:pt x="34" y="56"/>
                    </a:moveTo>
                    <a:cubicBezTo>
                      <a:pt x="41" y="46"/>
                      <a:pt x="49" y="36"/>
                      <a:pt x="57" y="26"/>
                    </a:cubicBezTo>
                    <a:lnTo>
                      <a:pt x="26" y="0"/>
                    </a:lnTo>
                    <a:cubicBezTo>
                      <a:pt x="16" y="11"/>
                      <a:pt x="8" y="22"/>
                      <a:pt x="0" y="34"/>
                    </a:cubicBezTo>
                    <a:lnTo>
                      <a:pt x="34" y="56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1" dirty="0">
                  <a:latin typeface="+mn-lt"/>
                </a:endParaRPr>
              </a:p>
            </p:txBody>
          </p:sp>
          <p:sp>
            <p:nvSpPr>
              <p:cNvPr id="96" name="Freeform 220">
                <a:extLst>
                  <a:ext uri="{FF2B5EF4-FFF2-40B4-BE49-F238E27FC236}">
                    <a16:creationId xmlns:a16="http://schemas.microsoft.com/office/drawing/2014/main" id="{2D58DA47-69D6-454A-858B-85BF336A81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8153" y="3535205"/>
                <a:ext cx="32664" cy="33316"/>
              </a:xfrm>
              <a:custGeom>
                <a:avLst/>
                <a:gdLst>
                  <a:gd name="T0" fmla="*/ 0 w 57"/>
                  <a:gd name="T1" fmla="*/ 21 h 57"/>
                  <a:gd name="T2" fmla="*/ 20 w 57"/>
                  <a:gd name="T3" fmla="*/ 56 h 57"/>
                  <a:gd name="T4" fmla="*/ 56 w 57"/>
                  <a:gd name="T5" fmla="*/ 33 h 57"/>
                  <a:gd name="T6" fmla="*/ 31 w 57"/>
                  <a:gd name="T7" fmla="*/ 0 h 57"/>
                  <a:gd name="T8" fmla="*/ 0 w 57"/>
                  <a:gd name="T9" fmla="*/ 2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7">
                    <a:moveTo>
                      <a:pt x="0" y="21"/>
                    </a:moveTo>
                    <a:lnTo>
                      <a:pt x="20" y="56"/>
                    </a:lnTo>
                    <a:cubicBezTo>
                      <a:pt x="33" y="49"/>
                      <a:pt x="44" y="41"/>
                      <a:pt x="56" y="33"/>
                    </a:cubicBezTo>
                    <a:lnTo>
                      <a:pt x="31" y="0"/>
                    </a:lnTo>
                    <a:cubicBezTo>
                      <a:pt x="21" y="8"/>
                      <a:pt x="11" y="15"/>
                      <a:pt x="0" y="2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1" dirty="0">
                  <a:latin typeface="+mn-lt"/>
                </a:endParaRPr>
              </a:p>
            </p:txBody>
          </p:sp>
          <p:sp>
            <p:nvSpPr>
              <p:cNvPr id="97" name="Freeform 221">
                <a:extLst>
                  <a:ext uri="{FF2B5EF4-FFF2-40B4-BE49-F238E27FC236}">
                    <a16:creationId xmlns:a16="http://schemas.microsoft.com/office/drawing/2014/main" id="{1D2394D0-4972-4C4B-B183-FA922ED719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3584" y="3335318"/>
                <a:ext cx="27639" cy="28190"/>
              </a:xfrm>
              <a:custGeom>
                <a:avLst/>
                <a:gdLst>
                  <a:gd name="T0" fmla="*/ 47 w 48"/>
                  <a:gd name="T1" fmla="*/ 42 h 47"/>
                  <a:gd name="T2" fmla="*/ 39 w 48"/>
                  <a:gd name="T3" fmla="*/ 0 h 47"/>
                  <a:gd name="T4" fmla="*/ 0 w 48"/>
                  <a:gd name="T5" fmla="*/ 9 h 47"/>
                  <a:gd name="T6" fmla="*/ 6 w 48"/>
                  <a:gd name="T7" fmla="*/ 46 h 47"/>
                  <a:gd name="T8" fmla="*/ 47 w 48"/>
                  <a:gd name="T9" fmla="*/ 4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7">
                    <a:moveTo>
                      <a:pt x="47" y="42"/>
                    </a:moveTo>
                    <a:cubicBezTo>
                      <a:pt x="45" y="28"/>
                      <a:pt x="43" y="14"/>
                      <a:pt x="39" y="0"/>
                    </a:cubicBezTo>
                    <a:lnTo>
                      <a:pt x="0" y="9"/>
                    </a:lnTo>
                    <a:cubicBezTo>
                      <a:pt x="3" y="21"/>
                      <a:pt x="5" y="34"/>
                      <a:pt x="6" y="46"/>
                    </a:cubicBezTo>
                    <a:lnTo>
                      <a:pt x="47" y="42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1" dirty="0">
                  <a:latin typeface="+mn-lt"/>
                </a:endParaRPr>
              </a:p>
            </p:txBody>
          </p:sp>
          <p:sp>
            <p:nvSpPr>
              <p:cNvPr id="98" name="Freeform 222">
                <a:extLst>
                  <a:ext uri="{FF2B5EF4-FFF2-40B4-BE49-F238E27FC236}">
                    <a16:creationId xmlns:a16="http://schemas.microsoft.com/office/drawing/2014/main" id="{C5D100BA-B4E7-45C8-8AFD-67797CD834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8508" y="3289191"/>
                <a:ext cx="30153" cy="30752"/>
              </a:xfrm>
              <a:custGeom>
                <a:avLst/>
                <a:gdLst>
                  <a:gd name="T0" fmla="*/ 0 w 54"/>
                  <a:gd name="T1" fmla="*/ 18 h 54"/>
                  <a:gd name="T2" fmla="*/ 15 w 54"/>
                  <a:gd name="T3" fmla="*/ 53 h 54"/>
                  <a:gd name="T4" fmla="*/ 53 w 54"/>
                  <a:gd name="T5" fmla="*/ 39 h 54"/>
                  <a:gd name="T6" fmla="*/ 36 w 54"/>
                  <a:gd name="T7" fmla="*/ 0 h 54"/>
                  <a:gd name="T8" fmla="*/ 0 w 54"/>
                  <a:gd name="T9" fmla="*/ 1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4">
                    <a:moveTo>
                      <a:pt x="0" y="18"/>
                    </a:moveTo>
                    <a:cubicBezTo>
                      <a:pt x="5" y="30"/>
                      <a:pt x="10" y="41"/>
                      <a:pt x="15" y="53"/>
                    </a:cubicBezTo>
                    <a:lnTo>
                      <a:pt x="53" y="39"/>
                    </a:lnTo>
                    <a:cubicBezTo>
                      <a:pt x="48" y="26"/>
                      <a:pt x="42" y="13"/>
                      <a:pt x="36" y="0"/>
                    </a:cubicBezTo>
                    <a:lnTo>
                      <a:pt x="0" y="18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1" dirty="0">
                  <a:latin typeface="+mn-lt"/>
                </a:endParaRPr>
              </a:p>
            </p:txBody>
          </p:sp>
          <p:sp>
            <p:nvSpPr>
              <p:cNvPr id="99" name="Freeform 223">
                <a:extLst>
                  <a:ext uri="{FF2B5EF4-FFF2-40B4-BE49-F238E27FC236}">
                    <a16:creationId xmlns:a16="http://schemas.microsoft.com/office/drawing/2014/main" id="{90C5F964-880C-4C4B-81FA-E8A1D93CC3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0816" y="3507016"/>
                <a:ext cx="32666" cy="33314"/>
              </a:xfrm>
              <a:custGeom>
                <a:avLst/>
                <a:gdLst>
                  <a:gd name="T0" fmla="*/ 0 w 58"/>
                  <a:gd name="T1" fmla="*/ 28 h 58"/>
                  <a:gd name="T2" fmla="*/ 28 w 58"/>
                  <a:gd name="T3" fmla="*/ 57 h 58"/>
                  <a:gd name="T4" fmla="*/ 57 w 58"/>
                  <a:gd name="T5" fmla="*/ 26 h 58"/>
                  <a:gd name="T6" fmla="*/ 26 w 58"/>
                  <a:gd name="T7" fmla="*/ 0 h 58"/>
                  <a:gd name="T8" fmla="*/ 0 w 58"/>
                  <a:gd name="T9" fmla="*/ 2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8">
                    <a:moveTo>
                      <a:pt x="0" y="28"/>
                    </a:moveTo>
                    <a:lnTo>
                      <a:pt x="28" y="57"/>
                    </a:lnTo>
                    <a:cubicBezTo>
                      <a:pt x="38" y="48"/>
                      <a:pt x="48" y="37"/>
                      <a:pt x="57" y="26"/>
                    </a:cubicBezTo>
                    <a:lnTo>
                      <a:pt x="26" y="0"/>
                    </a:lnTo>
                    <a:cubicBezTo>
                      <a:pt x="18" y="10"/>
                      <a:pt x="9" y="19"/>
                      <a:pt x="0" y="2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1" dirty="0">
                  <a:latin typeface="+mn-lt"/>
                </a:endParaRPr>
              </a:p>
            </p:txBody>
          </p:sp>
          <p:sp>
            <p:nvSpPr>
              <p:cNvPr id="100" name="Freeform 224">
                <a:extLst>
                  <a:ext uri="{FF2B5EF4-FFF2-40B4-BE49-F238E27FC236}">
                    <a16:creationId xmlns:a16="http://schemas.microsoft.com/office/drawing/2014/main" id="{07A0A83B-3E4F-47C5-9770-BAB38D810D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3228" y="3214876"/>
                <a:ext cx="32664" cy="33314"/>
              </a:xfrm>
              <a:custGeom>
                <a:avLst/>
                <a:gdLst>
                  <a:gd name="T0" fmla="*/ 57 w 58"/>
                  <a:gd name="T1" fmla="*/ 27 h 58"/>
                  <a:gd name="T2" fmla="*/ 24 w 58"/>
                  <a:gd name="T3" fmla="*/ 0 h 58"/>
                  <a:gd name="T4" fmla="*/ 0 w 58"/>
                  <a:gd name="T5" fmla="*/ 33 h 58"/>
                  <a:gd name="T6" fmla="*/ 29 w 58"/>
                  <a:gd name="T7" fmla="*/ 57 h 58"/>
                  <a:gd name="T8" fmla="*/ 57 w 5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8">
                    <a:moveTo>
                      <a:pt x="57" y="27"/>
                    </a:moveTo>
                    <a:cubicBezTo>
                      <a:pt x="47" y="18"/>
                      <a:pt x="36" y="9"/>
                      <a:pt x="24" y="0"/>
                    </a:cubicBezTo>
                    <a:lnTo>
                      <a:pt x="0" y="33"/>
                    </a:lnTo>
                    <a:cubicBezTo>
                      <a:pt x="10" y="40"/>
                      <a:pt x="20" y="48"/>
                      <a:pt x="29" y="57"/>
                    </a:cubicBezTo>
                    <a:lnTo>
                      <a:pt x="57" y="27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1" dirty="0">
                  <a:latin typeface="+mn-lt"/>
                </a:endParaRPr>
              </a:p>
            </p:txBody>
          </p:sp>
          <p:sp>
            <p:nvSpPr>
              <p:cNvPr id="101" name="Freeform 225">
                <a:extLst>
                  <a:ext uri="{FF2B5EF4-FFF2-40B4-BE49-F238E27FC236}">
                    <a16:creationId xmlns:a16="http://schemas.microsoft.com/office/drawing/2014/main" id="{6E11E987-011A-43FB-A91D-F04FF63FB9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8558" y="3427574"/>
                <a:ext cx="30153" cy="30752"/>
              </a:xfrm>
              <a:custGeom>
                <a:avLst/>
                <a:gdLst>
                  <a:gd name="T0" fmla="*/ 51 w 52"/>
                  <a:gd name="T1" fmla="*/ 9 h 51"/>
                  <a:gd name="T2" fmla="*/ 11 w 52"/>
                  <a:gd name="T3" fmla="*/ 0 h 51"/>
                  <a:gd name="T4" fmla="*/ 0 w 52"/>
                  <a:gd name="T5" fmla="*/ 36 h 51"/>
                  <a:gd name="T6" fmla="*/ 39 w 52"/>
                  <a:gd name="T7" fmla="*/ 50 h 51"/>
                  <a:gd name="T8" fmla="*/ 51 w 52"/>
                  <a:gd name="T9" fmla="*/ 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1">
                    <a:moveTo>
                      <a:pt x="51" y="9"/>
                    </a:moveTo>
                    <a:lnTo>
                      <a:pt x="11" y="0"/>
                    </a:lnTo>
                    <a:cubicBezTo>
                      <a:pt x="8" y="12"/>
                      <a:pt x="5" y="25"/>
                      <a:pt x="0" y="36"/>
                    </a:cubicBezTo>
                    <a:lnTo>
                      <a:pt x="39" y="50"/>
                    </a:lnTo>
                    <a:cubicBezTo>
                      <a:pt x="43" y="37"/>
                      <a:pt x="47" y="23"/>
                      <a:pt x="51" y="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1" dirty="0">
                  <a:latin typeface="+mn-lt"/>
                </a:endParaRPr>
              </a:p>
            </p:txBody>
          </p:sp>
          <p:sp>
            <p:nvSpPr>
              <p:cNvPr id="102" name="Freeform 226">
                <a:extLst>
                  <a:ext uri="{FF2B5EF4-FFF2-40B4-BE49-F238E27FC236}">
                    <a16:creationId xmlns:a16="http://schemas.microsoft.com/office/drawing/2014/main" id="{BD56D5D7-6E7D-4738-A26F-60C0BA6454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8457" y="3468576"/>
                <a:ext cx="32664" cy="33316"/>
              </a:xfrm>
              <a:custGeom>
                <a:avLst/>
                <a:gdLst>
                  <a:gd name="T0" fmla="*/ 34 w 56"/>
                  <a:gd name="T1" fmla="*/ 55 h 56"/>
                  <a:gd name="T2" fmla="*/ 55 w 56"/>
                  <a:gd name="T3" fmla="*/ 18 h 56"/>
                  <a:gd name="T4" fmla="*/ 18 w 56"/>
                  <a:gd name="T5" fmla="*/ 0 h 56"/>
                  <a:gd name="T6" fmla="*/ 0 w 56"/>
                  <a:gd name="T7" fmla="*/ 33 h 56"/>
                  <a:gd name="T8" fmla="*/ 34 w 56"/>
                  <a:gd name="T9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6">
                    <a:moveTo>
                      <a:pt x="34" y="55"/>
                    </a:moveTo>
                    <a:cubicBezTo>
                      <a:pt x="41" y="44"/>
                      <a:pt x="48" y="31"/>
                      <a:pt x="55" y="18"/>
                    </a:cubicBezTo>
                    <a:lnTo>
                      <a:pt x="18" y="0"/>
                    </a:lnTo>
                    <a:cubicBezTo>
                      <a:pt x="13" y="12"/>
                      <a:pt x="6" y="23"/>
                      <a:pt x="0" y="33"/>
                    </a:cubicBezTo>
                    <a:lnTo>
                      <a:pt x="34" y="55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1" dirty="0">
                  <a:latin typeface="+mn-lt"/>
                </a:endParaRPr>
              </a:p>
            </p:txBody>
          </p:sp>
          <p:sp>
            <p:nvSpPr>
              <p:cNvPr id="103" name="Freeform 227">
                <a:extLst>
                  <a:ext uri="{FF2B5EF4-FFF2-40B4-BE49-F238E27FC236}">
                    <a16:creationId xmlns:a16="http://schemas.microsoft.com/office/drawing/2014/main" id="{1BCCF49D-501D-4866-9B3E-EB466A730A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619" y="3171309"/>
                <a:ext cx="25127" cy="25626"/>
              </a:xfrm>
              <a:custGeom>
                <a:avLst/>
                <a:gdLst>
                  <a:gd name="T0" fmla="*/ 41 w 44"/>
                  <a:gd name="T1" fmla="*/ 41 h 42"/>
                  <a:gd name="T2" fmla="*/ 43 w 44"/>
                  <a:gd name="T3" fmla="*/ 1 h 42"/>
                  <a:gd name="T4" fmla="*/ 0 w 44"/>
                  <a:gd name="T5" fmla="*/ 1 h 42"/>
                  <a:gd name="T6" fmla="*/ 3 w 44"/>
                  <a:gd name="T7" fmla="*/ 41 h 42"/>
                  <a:gd name="T8" fmla="*/ 41 w 44"/>
                  <a:gd name="T9" fmla="*/ 4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2">
                    <a:moveTo>
                      <a:pt x="41" y="41"/>
                    </a:moveTo>
                    <a:lnTo>
                      <a:pt x="43" y="1"/>
                    </a:lnTo>
                    <a:cubicBezTo>
                      <a:pt x="29" y="0"/>
                      <a:pt x="15" y="0"/>
                      <a:pt x="0" y="1"/>
                    </a:cubicBezTo>
                    <a:lnTo>
                      <a:pt x="3" y="41"/>
                    </a:lnTo>
                    <a:cubicBezTo>
                      <a:pt x="15" y="40"/>
                      <a:pt x="28" y="40"/>
                      <a:pt x="41" y="4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1" dirty="0">
                  <a:latin typeface="+mn-lt"/>
                </a:endParaRPr>
              </a:p>
            </p:txBody>
          </p:sp>
          <p:sp>
            <p:nvSpPr>
              <p:cNvPr id="104" name="Freeform 228">
                <a:extLst>
                  <a:ext uri="{FF2B5EF4-FFF2-40B4-BE49-F238E27FC236}">
                    <a16:creationId xmlns:a16="http://schemas.microsoft.com/office/drawing/2014/main" id="{F9C1D2BF-A6A7-4147-A667-8E303935EC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8609" y="3384009"/>
                <a:ext cx="25127" cy="25626"/>
              </a:xfrm>
              <a:custGeom>
                <a:avLst/>
                <a:gdLst>
                  <a:gd name="T0" fmla="*/ 42 w 43"/>
                  <a:gd name="T1" fmla="*/ 1 h 44"/>
                  <a:gd name="T2" fmla="*/ 42 w 43"/>
                  <a:gd name="T3" fmla="*/ 0 h 44"/>
                  <a:gd name="T4" fmla="*/ 2 w 43"/>
                  <a:gd name="T5" fmla="*/ 1 h 44"/>
                  <a:gd name="T6" fmla="*/ 0 w 43"/>
                  <a:gd name="T7" fmla="*/ 38 h 44"/>
                  <a:gd name="T8" fmla="*/ 40 w 43"/>
                  <a:gd name="T9" fmla="*/ 43 h 44"/>
                  <a:gd name="T10" fmla="*/ 42 w 43"/>
                  <a:gd name="T11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44">
                    <a:moveTo>
                      <a:pt x="42" y="1"/>
                    </a:moveTo>
                    <a:lnTo>
                      <a:pt x="42" y="0"/>
                    </a:lnTo>
                    <a:lnTo>
                      <a:pt x="2" y="1"/>
                    </a:lnTo>
                    <a:cubicBezTo>
                      <a:pt x="2" y="14"/>
                      <a:pt x="1" y="26"/>
                      <a:pt x="0" y="38"/>
                    </a:cubicBezTo>
                    <a:lnTo>
                      <a:pt x="40" y="43"/>
                    </a:lnTo>
                    <a:cubicBezTo>
                      <a:pt x="41" y="29"/>
                      <a:pt x="42" y="15"/>
                      <a:pt x="42" y="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1" dirty="0">
                  <a:latin typeface="+mn-lt"/>
                </a:endParaRPr>
              </a:p>
            </p:txBody>
          </p:sp>
          <p:sp>
            <p:nvSpPr>
              <p:cNvPr id="105" name="Freeform 229">
                <a:extLst>
                  <a:ext uri="{FF2B5EF4-FFF2-40B4-BE49-F238E27FC236}">
                    <a16:creationId xmlns:a16="http://schemas.microsoft.com/office/drawing/2014/main" id="{C7EDF4EB-30E1-47A9-B273-150FEF050A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7949" y="3558268"/>
                <a:ext cx="30153" cy="30752"/>
              </a:xfrm>
              <a:custGeom>
                <a:avLst/>
                <a:gdLst>
                  <a:gd name="T0" fmla="*/ 11 w 52"/>
                  <a:gd name="T1" fmla="*/ 52 h 53"/>
                  <a:gd name="T2" fmla="*/ 51 w 52"/>
                  <a:gd name="T3" fmla="*/ 38 h 53"/>
                  <a:gd name="T4" fmla="*/ 35 w 52"/>
                  <a:gd name="T5" fmla="*/ 0 h 53"/>
                  <a:gd name="T6" fmla="*/ 0 w 52"/>
                  <a:gd name="T7" fmla="*/ 13 h 53"/>
                  <a:gd name="T8" fmla="*/ 11 w 52"/>
                  <a:gd name="T9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11" y="52"/>
                    </a:moveTo>
                    <a:cubicBezTo>
                      <a:pt x="25" y="48"/>
                      <a:pt x="38" y="43"/>
                      <a:pt x="51" y="38"/>
                    </a:cubicBezTo>
                    <a:lnTo>
                      <a:pt x="35" y="0"/>
                    </a:lnTo>
                    <a:cubicBezTo>
                      <a:pt x="24" y="5"/>
                      <a:pt x="12" y="10"/>
                      <a:pt x="0" y="13"/>
                    </a:cubicBezTo>
                    <a:lnTo>
                      <a:pt x="11" y="52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1" dirty="0">
                  <a:latin typeface="+mn-lt"/>
                </a:endParaRPr>
              </a:p>
            </p:txBody>
          </p:sp>
          <p:sp>
            <p:nvSpPr>
              <p:cNvPr id="106" name="Freeform 230">
                <a:extLst>
                  <a:ext uri="{FF2B5EF4-FFF2-40B4-BE49-F238E27FC236}">
                    <a16:creationId xmlns:a16="http://schemas.microsoft.com/office/drawing/2014/main" id="{8CF59980-BEF6-4D58-86D2-3BAF6EC406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5893" y="3248188"/>
                <a:ext cx="32666" cy="33316"/>
              </a:xfrm>
              <a:custGeom>
                <a:avLst/>
                <a:gdLst>
                  <a:gd name="T0" fmla="*/ 23 w 58"/>
                  <a:gd name="T1" fmla="*/ 57 h 58"/>
                  <a:gd name="T2" fmla="*/ 57 w 58"/>
                  <a:gd name="T3" fmla="*/ 34 h 58"/>
                  <a:gd name="T4" fmla="*/ 31 w 58"/>
                  <a:gd name="T5" fmla="*/ 0 h 58"/>
                  <a:gd name="T6" fmla="*/ 0 w 58"/>
                  <a:gd name="T7" fmla="*/ 26 h 58"/>
                  <a:gd name="T8" fmla="*/ 23 w 58"/>
                  <a:gd name="T9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8">
                    <a:moveTo>
                      <a:pt x="23" y="57"/>
                    </a:moveTo>
                    <a:lnTo>
                      <a:pt x="57" y="34"/>
                    </a:lnTo>
                    <a:cubicBezTo>
                      <a:pt x="49" y="22"/>
                      <a:pt x="40" y="11"/>
                      <a:pt x="31" y="0"/>
                    </a:cubicBezTo>
                    <a:lnTo>
                      <a:pt x="0" y="26"/>
                    </a:lnTo>
                    <a:cubicBezTo>
                      <a:pt x="8" y="36"/>
                      <a:pt x="16" y="46"/>
                      <a:pt x="23" y="5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1" dirty="0">
                  <a:latin typeface="+mn-lt"/>
                </a:endParaRPr>
              </a:p>
            </p:txBody>
          </p:sp>
          <p:sp>
            <p:nvSpPr>
              <p:cNvPr id="107" name="Freeform 231">
                <a:extLst>
                  <a:ext uri="{FF2B5EF4-FFF2-40B4-BE49-F238E27FC236}">
                    <a16:creationId xmlns:a16="http://schemas.microsoft.com/office/drawing/2014/main" id="{6DBA9801-2200-4E0E-9DA7-EEBD1950F3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9546" y="3537768"/>
                <a:ext cx="32666" cy="33314"/>
              </a:xfrm>
              <a:custGeom>
                <a:avLst/>
                <a:gdLst>
                  <a:gd name="T0" fmla="*/ 56 w 57"/>
                  <a:gd name="T1" fmla="*/ 20 h 57"/>
                  <a:gd name="T2" fmla="*/ 24 w 57"/>
                  <a:gd name="T3" fmla="*/ 0 h 57"/>
                  <a:gd name="T4" fmla="*/ 0 w 57"/>
                  <a:gd name="T5" fmla="*/ 32 h 57"/>
                  <a:gd name="T6" fmla="*/ 35 w 57"/>
                  <a:gd name="T7" fmla="*/ 56 h 57"/>
                  <a:gd name="T8" fmla="*/ 56 w 57"/>
                  <a:gd name="T9" fmla="*/ 2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7">
                    <a:moveTo>
                      <a:pt x="56" y="20"/>
                    </a:moveTo>
                    <a:cubicBezTo>
                      <a:pt x="45" y="14"/>
                      <a:pt x="34" y="7"/>
                      <a:pt x="24" y="0"/>
                    </a:cubicBezTo>
                    <a:lnTo>
                      <a:pt x="0" y="32"/>
                    </a:lnTo>
                    <a:cubicBezTo>
                      <a:pt x="11" y="41"/>
                      <a:pt x="23" y="49"/>
                      <a:pt x="35" y="56"/>
                    </a:cubicBezTo>
                    <a:lnTo>
                      <a:pt x="56" y="2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1" dirty="0">
                  <a:latin typeface="+mn-lt"/>
                </a:endParaRPr>
              </a:p>
            </p:txBody>
          </p:sp>
          <p:sp>
            <p:nvSpPr>
              <p:cNvPr id="108" name="Freeform 232">
                <a:extLst>
                  <a:ext uri="{FF2B5EF4-FFF2-40B4-BE49-F238E27FC236}">
                    <a16:creationId xmlns:a16="http://schemas.microsoft.com/office/drawing/2014/main" id="{3FF42249-EA4C-409C-B13F-E6139320FE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4369" y="3507016"/>
                <a:ext cx="32666" cy="33314"/>
              </a:xfrm>
              <a:custGeom>
                <a:avLst/>
                <a:gdLst>
                  <a:gd name="T0" fmla="*/ 0 w 58"/>
                  <a:gd name="T1" fmla="*/ 26 h 58"/>
                  <a:gd name="T2" fmla="*/ 29 w 58"/>
                  <a:gd name="T3" fmla="*/ 57 h 58"/>
                  <a:gd name="T4" fmla="*/ 57 w 58"/>
                  <a:gd name="T5" fmla="*/ 27 h 58"/>
                  <a:gd name="T6" fmla="*/ 31 w 58"/>
                  <a:gd name="T7" fmla="*/ 0 h 58"/>
                  <a:gd name="T8" fmla="*/ 0 w 5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8">
                    <a:moveTo>
                      <a:pt x="0" y="26"/>
                    </a:moveTo>
                    <a:cubicBezTo>
                      <a:pt x="9" y="37"/>
                      <a:pt x="19" y="47"/>
                      <a:pt x="29" y="57"/>
                    </a:cubicBezTo>
                    <a:lnTo>
                      <a:pt x="57" y="27"/>
                    </a:lnTo>
                    <a:cubicBezTo>
                      <a:pt x="48" y="19"/>
                      <a:pt x="39" y="10"/>
                      <a:pt x="31" y="0"/>
                    </a:cubicBezTo>
                    <a:lnTo>
                      <a:pt x="0" y="26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1" dirty="0">
                  <a:latin typeface="+mn-lt"/>
                </a:endParaRPr>
              </a:p>
            </p:txBody>
          </p:sp>
          <p:sp>
            <p:nvSpPr>
              <p:cNvPr id="109" name="Freeform 233">
                <a:extLst>
                  <a:ext uri="{FF2B5EF4-FFF2-40B4-BE49-F238E27FC236}">
                    <a16:creationId xmlns:a16="http://schemas.microsoft.com/office/drawing/2014/main" id="{A115DA4E-91A8-4F29-B56A-DAEF407070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5232" y="3571081"/>
                <a:ext cx="25127" cy="25626"/>
              </a:xfrm>
              <a:custGeom>
                <a:avLst/>
                <a:gdLst>
                  <a:gd name="T0" fmla="*/ 18 w 46"/>
                  <a:gd name="T1" fmla="*/ 3 h 46"/>
                  <a:gd name="T2" fmla="*/ 0 w 46"/>
                  <a:gd name="T3" fmla="*/ 5 h 46"/>
                  <a:gd name="T4" fmla="*/ 3 w 46"/>
                  <a:gd name="T5" fmla="*/ 45 h 46"/>
                  <a:gd name="T6" fmla="*/ 23 w 46"/>
                  <a:gd name="T7" fmla="*/ 44 h 46"/>
                  <a:gd name="T8" fmla="*/ 45 w 46"/>
                  <a:gd name="T9" fmla="*/ 40 h 46"/>
                  <a:gd name="T10" fmla="*/ 38 w 46"/>
                  <a:gd name="T11" fmla="*/ 0 h 46"/>
                  <a:gd name="T12" fmla="*/ 18 w 46"/>
                  <a:gd name="T13" fmla="*/ 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6">
                    <a:moveTo>
                      <a:pt x="18" y="3"/>
                    </a:moveTo>
                    <a:cubicBezTo>
                      <a:pt x="12" y="4"/>
                      <a:pt x="6" y="4"/>
                      <a:pt x="0" y="5"/>
                    </a:cubicBezTo>
                    <a:lnTo>
                      <a:pt x="3" y="45"/>
                    </a:lnTo>
                    <a:cubicBezTo>
                      <a:pt x="10" y="45"/>
                      <a:pt x="16" y="44"/>
                      <a:pt x="23" y="44"/>
                    </a:cubicBezTo>
                    <a:cubicBezTo>
                      <a:pt x="30" y="43"/>
                      <a:pt x="38" y="42"/>
                      <a:pt x="45" y="40"/>
                    </a:cubicBezTo>
                    <a:lnTo>
                      <a:pt x="38" y="0"/>
                    </a:lnTo>
                    <a:cubicBezTo>
                      <a:pt x="31" y="1"/>
                      <a:pt x="25" y="2"/>
                      <a:pt x="18" y="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1" dirty="0">
                  <a:latin typeface="+mn-lt"/>
                </a:endParaRPr>
              </a:p>
            </p:txBody>
          </p:sp>
          <p:sp>
            <p:nvSpPr>
              <p:cNvPr id="110" name="Freeform 234">
                <a:extLst>
                  <a:ext uri="{FF2B5EF4-FFF2-40B4-BE49-F238E27FC236}">
                    <a16:creationId xmlns:a16="http://schemas.microsoft.com/office/drawing/2014/main" id="{D911D45D-3A67-4306-8B85-CF06F7CC75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9647" y="3624898"/>
                <a:ext cx="213581" cy="171696"/>
              </a:xfrm>
              <a:custGeom>
                <a:avLst/>
                <a:gdLst>
                  <a:gd name="T0" fmla="*/ 305 w 374"/>
                  <a:gd name="T1" fmla="*/ 0 h 294"/>
                  <a:gd name="T2" fmla="*/ 61 w 374"/>
                  <a:gd name="T3" fmla="*/ 0 h 294"/>
                  <a:gd name="T4" fmla="*/ 0 w 374"/>
                  <a:gd name="T5" fmla="*/ 61 h 294"/>
                  <a:gd name="T6" fmla="*/ 45 w 374"/>
                  <a:gd name="T7" fmla="*/ 120 h 294"/>
                  <a:gd name="T8" fmla="*/ 79 w 374"/>
                  <a:gd name="T9" fmla="*/ 199 h 294"/>
                  <a:gd name="T10" fmla="*/ 82 w 374"/>
                  <a:gd name="T11" fmla="*/ 200 h 294"/>
                  <a:gd name="T12" fmla="*/ 200 w 374"/>
                  <a:gd name="T13" fmla="*/ 284 h 294"/>
                  <a:gd name="T14" fmla="*/ 283 w 374"/>
                  <a:gd name="T15" fmla="*/ 201 h 294"/>
                  <a:gd name="T16" fmla="*/ 323 w 374"/>
                  <a:gd name="T17" fmla="*/ 125 h 294"/>
                  <a:gd name="T18" fmla="*/ 321 w 374"/>
                  <a:gd name="T19" fmla="*/ 120 h 294"/>
                  <a:gd name="T20" fmla="*/ 364 w 374"/>
                  <a:gd name="T21" fmla="*/ 46 h 294"/>
                  <a:gd name="T22" fmla="*/ 305 w 374"/>
                  <a:gd name="T23" fmla="*/ 0 h 294"/>
                  <a:gd name="T24" fmla="*/ 182 w 374"/>
                  <a:gd name="T25" fmla="*/ 244 h 294"/>
                  <a:gd name="T26" fmla="*/ 125 w 374"/>
                  <a:gd name="T27" fmla="*/ 204 h 294"/>
                  <a:gd name="T28" fmla="*/ 240 w 374"/>
                  <a:gd name="T29" fmla="*/ 204 h 294"/>
                  <a:gd name="T30" fmla="*/ 182 w 374"/>
                  <a:gd name="T31" fmla="*/ 244 h 294"/>
                  <a:gd name="T32" fmla="*/ 265 w 374"/>
                  <a:gd name="T33" fmla="*/ 163 h 294"/>
                  <a:gd name="T34" fmla="*/ 102 w 374"/>
                  <a:gd name="T35" fmla="*/ 163 h 294"/>
                  <a:gd name="T36" fmla="*/ 82 w 374"/>
                  <a:gd name="T37" fmla="*/ 143 h 294"/>
                  <a:gd name="T38" fmla="*/ 102 w 374"/>
                  <a:gd name="T39" fmla="*/ 122 h 294"/>
                  <a:gd name="T40" fmla="*/ 265 w 374"/>
                  <a:gd name="T41" fmla="*/ 122 h 294"/>
                  <a:gd name="T42" fmla="*/ 285 w 374"/>
                  <a:gd name="T43" fmla="*/ 143 h 294"/>
                  <a:gd name="T44" fmla="*/ 265 w 374"/>
                  <a:gd name="T45" fmla="*/ 163 h 294"/>
                  <a:gd name="T46" fmla="*/ 305 w 374"/>
                  <a:gd name="T47" fmla="*/ 82 h 294"/>
                  <a:gd name="T48" fmla="*/ 61 w 374"/>
                  <a:gd name="T49" fmla="*/ 82 h 294"/>
                  <a:gd name="T50" fmla="*/ 41 w 374"/>
                  <a:gd name="T51" fmla="*/ 62 h 294"/>
                  <a:gd name="T52" fmla="*/ 61 w 374"/>
                  <a:gd name="T53" fmla="*/ 41 h 294"/>
                  <a:gd name="T54" fmla="*/ 305 w 374"/>
                  <a:gd name="T55" fmla="*/ 41 h 294"/>
                  <a:gd name="T56" fmla="*/ 326 w 374"/>
                  <a:gd name="T57" fmla="*/ 62 h 294"/>
                  <a:gd name="T58" fmla="*/ 305 w 374"/>
                  <a:gd name="T59" fmla="*/ 8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74" h="294">
                    <a:moveTo>
                      <a:pt x="305" y="0"/>
                    </a:moveTo>
                    <a:lnTo>
                      <a:pt x="61" y="0"/>
                    </a:lnTo>
                    <a:cubicBezTo>
                      <a:pt x="28" y="0"/>
                      <a:pt x="0" y="28"/>
                      <a:pt x="0" y="61"/>
                    </a:cubicBezTo>
                    <a:cubicBezTo>
                      <a:pt x="0" y="89"/>
                      <a:pt x="19" y="113"/>
                      <a:pt x="45" y="120"/>
                    </a:cubicBezTo>
                    <a:cubicBezTo>
                      <a:pt x="33" y="151"/>
                      <a:pt x="48" y="186"/>
                      <a:pt x="79" y="199"/>
                    </a:cubicBezTo>
                    <a:cubicBezTo>
                      <a:pt x="80" y="199"/>
                      <a:pt x="81" y="200"/>
                      <a:pt x="82" y="200"/>
                    </a:cubicBezTo>
                    <a:cubicBezTo>
                      <a:pt x="91" y="256"/>
                      <a:pt x="144" y="293"/>
                      <a:pt x="200" y="284"/>
                    </a:cubicBezTo>
                    <a:cubicBezTo>
                      <a:pt x="242" y="276"/>
                      <a:pt x="276" y="243"/>
                      <a:pt x="283" y="201"/>
                    </a:cubicBezTo>
                    <a:cubicBezTo>
                      <a:pt x="315" y="191"/>
                      <a:pt x="333" y="157"/>
                      <a:pt x="323" y="125"/>
                    </a:cubicBezTo>
                    <a:cubicBezTo>
                      <a:pt x="322" y="123"/>
                      <a:pt x="322" y="122"/>
                      <a:pt x="321" y="120"/>
                    </a:cubicBezTo>
                    <a:cubicBezTo>
                      <a:pt x="354" y="111"/>
                      <a:pt x="373" y="78"/>
                      <a:pt x="364" y="46"/>
                    </a:cubicBezTo>
                    <a:cubicBezTo>
                      <a:pt x="357" y="19"/>
                      <a:pt x="333" y="0"/>
                      <a:pt x="305" y="0"/>
                    </a:cubicBezTo>
                    <a:close/>
                    <a:moveTo>
                      <a:pt x="182" y="244"/>
                    </a:moveTo>
                    <a:cubicBezTo>
                      <a:pt x="156" y="244"/>
                      <a:pt x="133" y="228"/>
                      <a:pt x="125" y="204"/>
                    </a:cubicBezTo>
                    <a:lnTo>
                      <a:pt x="240" y="204"/>
                    </a:lnTo>
                    <a:cubicBezTo>
                      <a:pt x="232" y="228"/>
                      <a:pt x="208" y="245"/>
                      <a:pt x="182" y="244"/>
                    </a:cubicBezTo>
                    <a:close/>
                    <a:moveTo>
                      <a:pt x="265" y="163"/>
                    </a:moveTo>
                    <a:lnTo>
                      <a:pt x="102" y="163"/>
                    </a:lnTo>
                    <a:cubicBezTo>
                      <a:pt x="91" y="163"/>
                      <a:pt x="82" y="154"/>
                      <a:pt x="82" y="143"/>
                    </a:cubicBezTo>
                    <a:cubicBezTo>
                      <a:pt x="82" y="132"/>
                      <a:pt x="91" y="122"/>
                      <a:pt x="102" y="122"/>
                    </a:cubicBezTo>
                    <a:lnTo>
                      <a:pt x="265" y="122"/>
                    </a:lnTo>
                    <a:cubicBezTo>
                      <a:pt x="276" y="122"/>
                      <a:pt x="285" y="132"/>
                      <a:pt x="285" y="143"/>
                    </a:cubicBezTo>
                    <a:cubicBezTo>
                      <a:pt x="285" y="154"/>
                      <a:pt x="276" y="163"/>
                      <a:pt x="265" y="163"/>
                    </a:cubicBezTo>
                    <a:close/>
                    <a:moveTo>
                      <a:pt x="305" y="82"/>
                    </a:moveTo>
                    <a:lnTo>
                      <a:pt x="61" y="82"/>
                    </a:lnTo>
                    <a:cubicBezTo>
                      <a:pt x="50" y="82"/>
                      <a:pt x="41" y="73"/>
                      <a:pt x="41" y="62"/>
                    </a:cubicBezTo>
                    <a:cubicBezTo>
                      <a:pt x="41" y="50"/>
                      <a:pt x="50" y="41"/>
                      <a:pt x="61" y="41"/>
                    </a:cubicBezTo>
                    <a:lnTo>
                      <a:pt x="305" y="41"/>
                    </a:lnTo>
                    <a:cubicBezTo>
                      <a:pt x="316" y="41"/>
                      <a:pt x="326" y="50"/>
                      <a:pt x="326" y="62"/>
                    </a:cubicBezTo>
                    <a:cubicBezTo>
                      <a:pt x="326" y="73"/>
                      <a:pt x="316" y="82"/>
                      <a:pt x="305" y="8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1" dirty="0">
                  <a:latin typeface="+mn-lt"/>
                </a:endParaRPr>
              </a:p>
            </p:txBody>
          </p:sp>
          <p:sp>
            <p:nvSpPr>
              <p:cNvPr id="111" name="Freeform 235">
                <a:extLst>
                  <a:ext uri="{FF2B5EF4-FFF2-40B4-BE49-F238E27FC236}">
                    <a16:creationId xmlns:a16="http://schemas.microsoft.com/office/drawing/2014/main" id="{F9C5F697-1A83-4E50-B789-7D722B2C32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619" y="3094430"/>
                <a:ext cx="25127" cy="48691"/>
              </a:xfrm>
              <a:custGeom>
                <a:avLst/>
                <a:gdLst>
                  <a:gd name="T0" fmla="*/ 20 w 42"/>
                  <a:gd name="T1" fmla="*/ 81 h 82"/>
                  <a:gd name="T2" fmla="*/ 0 w 42"/>
                  <a:gd name="T3" fmla="*/ 81 h 82"/>
                  <a:gd name="T4" fmla="*/ 0 w 42"/>
                  <a:gd name="T5" fmla="*/ 0 h 82"/>
                  <a:gd name="T6" fmla="*/ 41 w 42"/>
                  <a:gd name="T7" fmla="*/ 0 h 82"/>
                  <a:gd name="T8" fmla="*/ 41 w 42"/>
                  <a:gd name="T9" fmla="*/ 81 h 82"/>
                  <a:gd name="T10" fmla="*/ 20 w 42"/>
                  <a:gd name="T11" fmla="*/ 8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82">
                    <a:moveTo>
                      <a:pt x="20" y="81"/>
                    </a:moveTo>
                    <a:lnTo>
                      <a:pt x="0" y="81"/>
                    </a:lnTo>
                    <a:lnTo>
                      <a:pt x="0" y="0"/>
                    </a:lnTo>
                    <a:lnTo>
                      <a:pt x="41" y="0"/>
                    </a:lnTo>
                    <a:lnTo>
                      <a:pt x="41" y="81"/>
                    </a:lnTo>
                    <a:lnTo>
                      <a:pt x="20" y="81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1" dirty="0">
                  <a:latin typeface="+mn-lt"/>
                </a:endParaRPr>
              </a:p>
            </p:txBody>
          </p:sp>
          <p:sp>
            <p:nvSpPr>
              <p:cNvPr id="112" name="Freeform 236">
                <a:extLst>
                  <a:ext uri="{FF2B5EF4-FFF2-40B4-BE49-F238E27FC236}">
                    <a16:creationId xmlns:a16="http://schemas.microsoft.com/office/drawing/2014/main" id="{9AA8FBDC-3C6D-489F-865F-06CFC035A2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4064" y="3158497"/>
                <a:ext cx="50254" cy="51253"/>
              </a:xfrm>
              <a:custGeom>
                <a:avLst/>
                <a:gdLst>
                  <a:gd name="T0" fmla="*/ 72 w 87"/>
                  <a:gd name="T1" fmla="*/ 72 h 88"/>
                  <a:gd name="T2" fmla="*/ 57 w 87"/>
                  <a:gd name="T3" fmla="*/ 87 h 88"/>
                  <a:gd name="T4" fmla="*/ 0 w 87"/>
                  <a:gd name="T5" fmla="*/ 29 h 88"/>
                  <a:gd name="T6" fmla="*/ 29 w 87"/>
                  <a:gd name="T7" fmla="*/ 0 h 88"/>
                  <a:gd name="T8" fmla="*/ 86 w 87"/>
                  <a:gd name="T9" fmla="*/ 58 h 88"/>
                  <a:gd name="T10" fmla="*/ 72 w 87"/>
                  <a:gd name="T11" fmla="*/ 7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" h="88">
                    <a:moveTo>
                      <a:pt x="72" y="72"/>
                    </a:moveTo>
                    <a:lnTo>
                      <a:pt x="57" y="87"/>
                    </a:lnTo>
                    <a:lnTo>
                      <a:pt x="0" y="29"/>
                    </a:lnTo>
                    <a:lnTo>
                      <a:pt x="29" y="0"/>
                    </a:lnTo>
                    <a:lnTo>
                      <a:pt x="86" y="58"/>
                    </a:lnTo>
                    <a:lnTo>
                      <a:pt x="72" y="72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1" dirty="0">
                  <a:latin typeface="+mn-lt"/>
                </a:endParaRPr>
              </a:p>
            </p:txBody>
          </p:sp>
          <p:sp>
            <p:nvSpPr>
              <p:cNvPr id="113" name="Freeform 237">
                <a:extLst>
                  <a:ext uri="{FF2B5EF4-FFF2-40B4-BE49-F238E27FC236}">
                    <a16:creationId xmlns:a16="http://schemas.microsoft.com/office/drawing/2014/main" id="{3FF2D776-9040-49B3-953A-9B90FAE61C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3657" y="3373758"/>
                <a:ext cx="47742" cy="23063"/>
              </a:xfrm>
              <a:custGeom>
                <a:avLst/>
                <a:gdLst>
                  <a:gd name="T0" fmla="*/ 40 w 82"/>
                  <a:gd name="T1" fmla="*/ 40 h 41"/>
                  <a:gd name="T2" fmla="*/ 0 w 82"/>
                  <a:gd name="T3" fmla="*/ 40 h 41"/>
                  <a:gd name="T4" fmla="*/ 0 w 82"/>
                  <a:gd name="T5" fmla="*/ 0 h 41"/>
                  <a:gd name="T6" fmla="*/ 81 w 82"/>
                  <a:gd name="T7" fmla="*/ 0 h 41"/>
                  <a:gd name="T8" fmla="*/ 81 w 82"/>
                  <a:gd name="T9" fmla="*/ 40 h 41"/>
                  <a:gd name="T10" fmla="*/ 40 w 82"/>
                  <a:gd name="T11" fmla="*/ 4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2" h="41">
                    <a:moveTo>
                      <a:pt x="40" y="40"/>
                    </a:moveTo>
                    <a:lnTo>
                      <a:pt x="0" y="40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40"/>
                    </a:lnTo>
                    <a:lnTo>
                      <a:pt x="40" y="4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1" dirty="0">
                  <a:latin typeface="+mn-lt"/>
                </a:endParaRPr>
              </a:p>
            </p:txBody>
          </p:sp>
          <p:sp>
            <p:nvSpPr>
              <p:cNvPr id="114" name="Freeform 238">
                <a:extLst>
                  <a:ext uri="{FF2B5EF4-FFF2-40B4-BE49-F238E27FC236}">
                    <a16:creationId xmlns:a16="http://schemas.microsoft.com/office/drawing/2014/main" id="{B73B5C05-322C-4C53-918F-905244ED44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4064" y="3560831"/>
                <a:ext cx="50254" cy="51253"/>
              </a:xfrm>
              <a:custGeom>
                <a:avLst/>
                <a:gdLst>
                  <a:gd name="T0" fmla="*/ 57 w 87"/>
                  <a:gd name="T1" fmla="*/ 58 h 88"/>
                  <a:gd name="T2" fmla="*/ 29 w 87"/>
                  <a:gd name="T3" fmla="*/ 87 h 88"/>
                  <a:gd name="T4" fmla="*/ 0 w 87"/>
                  <a:gd name="T5" fmla="*/ 58 h 88"/>
                  <a:gd name="T6" fmla="*/ 57 w 87"/>
                  <a:gd name="T7" fmla="*/ 0 h 88"/>
                  <a:gd name="T8" fmla="*/ 86 w 87"/>
                  <a:gd name="T9" fmla="*/ 29 h 88"/>
                  <a:gd name="T10" fmla="*/ 57 w 87"/>
                  <a:gd name="T11" fmla="*/ 5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" h="88">
                    <a:moveTo>
                      <a:pt x="57" y="58"/>
                    </a:moveTo>
                    <a:lnTo>
                      <a:pt x="29" y="87"/>
                    </a:lnTo>
                    <a:lnTo>
                      <a:pt x="0" y="58"/>
                    </a:lnTo>
                    <a:lnTo>
                      <a:pt x="57" y="0"/>
                    </a:lnTo>
                    <a:lnTo>
                      <a:pt x="86" y="29"/>
                    </a:lnTo>
                    <a:lnTo>
                      <a:pt x="57" y="58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1" dirty="0">
                  <a:latin typeface="+mn-lt"/>
                </a:endParaRPr>
              </a:p>
            </p:txBody>
          </p:sp>
          <p:sp>
            <p:nvSpPr>
              <p:cNvPr id="115" name="Freeform 239">
                <a:extLst>
                  <a:ext uri="{FF2B5EF4-FFF2-40B4-BE49-F238E27FC236}">
                    <a16:creationId xmlns:a16="http://schemas.microsoft.com/office/drawing/2014/main" id="{0E070E8C-E798-4A71-AB1B-765B237118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045" y="3560831"/>
                <a:ext cx="50254" cy="51253"/>
              </a:xfrm>
              <a:custGeom>
                <a:avLst/>
                <a:gdLst>
                  <a:gd name="T0" fmla="*/ 72 w 87"/>
                  <a:gd name="T1" fmla="*/ 72 h 87"/>
                  <a:gd name="T2" fmla="*/ 58 w 87"/>
                  <a:gd name="T3" fmla="*/ 86 h 87"/>
                  <a:gd name="T4" fmla="*/ 0 w 87"/>
                  <a:gd name="T5" fmla="*/ 29 h 87"/>
                  <a:gd name="T6" fmla="*/ 29 w 87"/>
                  <a:gd name="T7" fmla="*/ 0 h 87"/>
                  <a:gd name="T8" fmla="*/ 86 w 87"/>
                  <a:gd name="T9" fmla="*/ 58 h 87"/>
                  <a:gd name="T10" fmla="*/ 72 w 87"/>
                  <a:gd name="T11" fmla="*/ 7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" h="87">
                    <a:moveTo>
                      <a:pt x="72" y="72"/>
                    </a:moveTo>
                    <a:lnTo>
                      <a:pt x="58" y="86"/>
                    </a:lnTo>
                    <a:lnTo>
                      <a:pt x="0" y="29"/>
                    </a:lnTo>
                    <a:lnTo>
                      <a:pt x="29" y="0"/>
                    </a:lnTo>
                    <a:lnTo>
                      <a:pt x="86" y="58"/>
                    </a:lnTo>
                    <a:lnTo>
                      <a:pt x="72" y="72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1" dirty="0">
                  <a:latin typeface="+mn-lt"/>
                </a:endParaRPr>
              </a:p>
            </p:txBody>
          </p:sp>
          <p:sp>
            <p:nvSpPr>
              <p:cNvPr id="116" name="Freeform 240">
                <a:extLst>
                  <a:ext uri="{FF2B5EF4-FFF2-40B4-BE49-F238E27FC236}">
                    <a16:creationId xmlns:a16="http://schemas.microsoft.com/office/drawing/2014/main" id="{D104ACAC-B414-411A-97C2-C7A473A024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8965" y="3373758"/>
                <a:ext cx="47740" cy="23063"/>
              </a:xfrm>
              <a:custGeom>
                <a:avLst/>
                <a:gdLst>
                  <a:gd name="T0" fmla="*/ 40 w 82"/>
                  <a:gd name="T1" fmla="*/ 40 h 41"/>
                  <a:gd name="T2" fmla="*/ 0 w 82"/>
                  <a:gd name="T3" fmla="*/ 40 h 41"/>
                  <a:gd name="T4" fmla="*/ 0 w 82"/>
                  <a:gd name="T5" fmla="*/ 0 h 41"/>
                  <a:gd name="T6" fmla="*/ 81 w 82"/>
                  <a:gd name="T7" fmla="*/ 0 h 41"/>
                  <a:gd name="T8" fmla="*/ 81 w 82"/>
                  <a:gd name="T9" fmla="*/ 40 h 41"/>
                  <a:gd name="T10" fmla="*/ 40 w 82"/>
                  <a:gd name="T11" fmla="*/ 4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2" h="41">
                    <a:moveTo>
                      <a:pt x="40" y="40"/>
                    </a:moveTo>
                    <a:lnTo>
                      <a:pt x="0" y="40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40"/>
                    </a:lnTo>
                    <a:lnTo>
                      <a:pt x="40" y="4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1" dirty="0">
                  <a:latin typeface="+mn-lt"/>
                </a:endParaRPr>
              </a:p>
            </p:txBody>
          </p:sp>
          <p:sp>
            <p:nvSpPr>
              <p:cNvPr id="117" name="Freeform 241">
                <a:extLst>
                  <a:ext uri="{FF2B5EF4-FFF2-40B4-BE49-F238E27FC236}">
                    <a16:creationId xmlns:a16="http://schemas.microsoft.com/office/drawing/2014/main" id="{52B1416E-C08C-4E5F-A8A5-9DE9FC8A23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045" y="3158497"/>
                <a:ext cx="50254" cy="51253"/>
              </a:xfrm>
              <a:custGeom>
                <a:avLst/>
                <a:gdLst>
                  <a:gd name="T0" fmla="*/ 58 w 87"/>
                  <a:gd name="T1" fmla="*/ 57 h 87"/>
                  <a:gd name="T2" fmla="*/ 29 w 87"/>
                  <a:gd name="T3" fmla="*/ 86 h 87"/>
                  <a:gd name="T4" fmla="*/ 0 w 87"/>
                  <a:gd name="T5" fmla="*/ 57 h 87"/>
                  <a:gd name="T6" fmla="*/ 58 w 87"/>
                  <a:gd name="T7" fmla="*/ 0 h 87"/>
                  <a:gd name="T8" fmla="*/ 86 w 87"/>
                  <a:gd name="T9" fmla="*/ 28 h 87"/>
                  <a:gd name="T10" fmla="*/ 58 w 87"/>
                  <a:gd name="T11" fmla="*/ 5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" h="87">
                    <a:moveTo>
                      <a:pt x="58" y="57"/>
                    </a:moveTo>
                    <a:lnTo>
                      <a:pt x="29" y="86"/>
                    </a:lnTo>
                    <a:lnTo>
                      <a:pt x="0" y="57"/>
                    </a:lnTo>
                    <a:lnTo>
                      <a:pt x="58" y="0"/>
                    </a:lnTo>
                    <a:lnTo>
                      <a:pt x="86" y="28"/>
                    </a:lnTo>
                    <a:lnTo>
                      <a:pt x="58" y="57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1" dirty="0">
                  <a:latin typeface="+mn-lt"/>
                </a:endParaRPr>
              </a:p>
            </p:txBody>
          </p:sp>
          <p:sp>
            <p:nvSpPr>
              <p:cNvPr id="118" name="Freeform 242">
                <a:extLst>
                  <a:ext uri="{FF2B5EF4-FFF2-40B4-BE49-F238E27FC236}">
                    <a16:creationId xmlns:a16="http://schemas.microsoft.com/office/drawing/2014/main" id="{9431D1FC-D8D5-4D00-B379-7A7BA0CD42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212" y="3348132"/>
                <a:ext cx="37690" cy="74315"/>
              </a:xfrm>
              <a:custGeom>
                <a:avLst/>
                <a:gdLst>
                  <a:gd name="T0" fmla="*/ 37 w 68"/>
                  <a:gd name="T1" fmla="*/ 118 h 127"/>
                  <a:gd name="T2" fmla="*/ 37 w 68"/>
                  <a:gd name="T3" fmla="*/ 8 h 127"/>
                  <a:gd name="T4" fmla="*/ 8 w 68"/>
                  <a:gd name="T5" fmla="*/ 8 h 127"/>
                  <a:gd name="T6" fmla="*/ 8 w 68"/>
                  <a:gd name="T7" fmla="*/ 37 h 127"/>
                  <a:gd name="T8" fmla="*/ 8 w 68"/>
                  <a:gd name="T9" fmla="*/ 89 h 127"/>
                  <a:gd name="T10" fmla="*/ 7 w 68"/>
                  <a:gd name="T11" fmla="*/ 118 h 127"/>
                  <a:gd name="T12" fmla="*/ 36 w 68"/>
                  <a:gd name="T13" fmla="*/ 119 h 127"/>
                  <a:gd name="T14" fmla="*/ 37 w 68"/>
                  <a:gd name="T15" fmla="*/ 118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27">
                    <a:moveTo>
                      <a:pt x="37" y="118"/>
                    </a:moveTo>
                    <a:cubicBezTo>
                      <a:pt x="67" y="88"/>
                      <a:pt x="67" y="38"/>
                      <a:pt x="37" y="8"/>
                    </a:cubicBezTo>
                    <a:cubicBezTo>
                      <a:pt x="29" y="0"/>
                      <a:pt x="16" y="0"/>
                      <a:pt x="8" y="8"/>
                    </a:cubicBezTo>
                    <a:cubicBezTo>
                      <a:pt x="0" y="16"/>
                      <a:pt x="0" y="29"/>
                      <a:pt x="8" y="37"/>
                    </a:cubicBezTo>
                    <a:cubicBezTo>
                      <a:pt x="23" y="51"/>
                      <a:pt x="23" y="75"/>
                      <a:pt x="8" y="89"/>
                    </a:cubicBezTo>
                    <a:cubicBezTo>
                      <a:pt x="0" y="97"/>
                      <a:pt x="0" y="110"/>
                      <a:pt x="7" y="118"/>
                    </a:cubicBezTo>
                    <a:cubicBezTo>
                      <a:pt x="15" y="126"/>
                      <a:pt x="28" y="126"/>
                      <a:pt x="36" y="119"/>
                    </a:cubicBezTo>
                    <a:cubicBezTo>
                      <a:pt x="36" y="118"/>
                      <a:pt x="37" y="118"/>
                      <a:pt x="37" y="11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1" dirty="0">
                  <a:latin typeface="+mn-lt"/>
                </a:endParaRPr>
              </a:p>
            </p:txBody>
          </p:sp>
          <p:sp>
            <p:nvSpPr>
              <p:cNvPr id="119" name="Freeform 243">
                <a:extLst>
                  <a:ext uri="{FF2B5EF4-FFF2-40B4-BE49-F238E27FC236}">
                    <a16:creationId xmlns:a16="http://schemas.microsoft.com/office/drawing/2014/main" id="{669B8278-B32B-4718-A42B-C6C7103AD9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5232" y="3243064"/>
                <a:ext cx="148250" cy="271640"/>
              </a:xfrm>
              <a:custGeom>
                <a:avLst/>
                <a:gdLst>
                  <a:gd name="T0" fmla="*/ 0 w 261"/>
                  <a:gd name="T1" fmla="*/ 445 h 469"/>
                  <a:gd name="T2" fmla="*/ 15 w 261"/>
                  <a:gd name="T3" fmla="*/ 464 h 469"/>
                  <a:gd name="T4" fmla="*/ 40 w 261"/>
                  <a:gd name="T5" fmla="*/ 468 h 469"/>
                  <a:gd name="T6" fmla="*/ 140 w 261"/>
                  <a:gd name="T7" fmla="*/ 381 h 469"/>
                  <a:gd name="T8" fmla="*/ 238 w 261"/>
                  <a:gd name="T9" fmla="*/ 205 h 469"/>
                  <a:gd name="T10" fmla="*/ 141 w 261"/>
                  <a:gd name="T11" fmla="*/ 107 h 469"/>
                  <a:gd name="T12" fmla="*/ 20 w 261"/>
                  <a:gd name="T13" fmla="*/ 0 h 469"/>
                  <a:gd name="T14" fmla="*/ 0 w 261"/>
                  <a:gd name="T15" fmla="*/ 20 h 469"/>
                  <a:gd name="T16" fmla="*/ 0 w 261"/>
                  <a:gd name="T17" fmla="*/ 445 h 469"/>
                  <a:gd name="T18" fmla="*/ 40 w 261"/>
                  <a:gd name="T19" fmla="*/ 43 h 469"/>
                  <a:gd name="T20" fmla="*/ 99 w 261"/>
                  <a:gd name="T21" fmla="*/ 102 h 469"/>
                  <a:gd name="T22" fmla="*/ 81 w 261"/>
                  <a:gd name="T23" fmla="*/ 122 h 469"/>
                  <a:gd name="T24" fmla="*/ 101 w 261"/>
                  <a:gd name="T25" fmla="*/ 142 h 469"/>
                  <a:gd name="T26" fmla="*/ 203 w 261"/>
                  <a:gd name="T27" fmla="*/ 244 h 469"/>
                  <a:gd name="T28" fmla="*/ 101 w 261"/>
                  <a:gd name="T29" fmla="*/ 346 h 469"/>
                  <a:gd name="T30" fmla="*/ 84 w 261"/>
                  <a:gd name="T31" fmla="*/ 344 h 469"/>
                  <a:gd name="T32" fmla="*/ 61 w 261"/>
                  <a:gd name="T33" fmla="*/ 361 h 469"/>
                  <a:gd name="T34" fmla="*/ 78 w 261"/>
                  <a:gd name="T35" fmla="*/ 384 h 469"/>
                  <a:gd name="T36" fmla="*/ 98 w 261"/>
                  <a:gd name="T37" fmla="*/ 386 h 469"/>
                  <a:gd name="T38" fmla="*/ 40 w 261"/>
                  <a:gd name="T39" fmla="*/ 427 h 469"/>
                  <a:gd name="T40" fmla="*/ 40 w 261"/>
                  <a:gd name="T41" fmla="*/ 43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61" h="469">
                    <a:moveTo>
                      <a:pt x="0" y="445"/>
                    </a:moveTo>
                    <a:cubicBezTo>
                      <a:pt x="0" y="454"/>
                      <a:pt x="6" y="462"/>
                      <a:pt x="15" y="464"/>
                    </a:cubicBezTo>
                    <a:cubicBezTo>
                      <a:pt x="23" y="467"/>
                      <a:pt x="32" y="468"/>
                      <a:pt x="40" y="468"/>
                    </a:cubicBezTo>
                    <a:cubicBezTo>
                      <a:pt x="91" y="468"/>
                      <a:pt x="133" y="431"/>
                      <a:pt x="140" y="381"/>
                    </a:cubicBezTo>
                    <a:cubicBezTo>
                      <a:pt x="216" y="359"/>
                      <a:pt x="260" y="280"/>
                      <a:pt x="238" y="205"/>
                    </a:cubicBezTo>
                    <a:cubicBezTo>
                      <a:pt x="225" y="158"/>
                      <a:pt x="188" y="121"/>
                      <a:pt x="141" y="107"/>
                    </a:cubicBezTo>
                    <a:cubicBezTo>
                      <a:pt x="134" y="46"/>
                      <a:pt x="82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lnTo>
                      <a:pt x="0" y="445"/>
                    </a:lnTo>
                    <a:close/>
                    <a:moveTo>
                      <a:pt x="40" y="43"/>
                    </a:moveTo>
                    <a:cubicBezTo>
                      <a:pt x="69" y="51"/>
                      <a:pt x="91" y="73"/>
                      <a:pt x="99" y="102"/>
                    </a:cubicBezTo>
                    <a:cubicBezTo>
                      <a:pt x="89" y="103"/>
                      <a:pt x="81" y="112"/>
                      <a:pt x="81" y="122"/>
                    </a:cubicBezTo>
                    <a:cubicBezTo>
                      <a:pt x="81" y="133"/>
                      <a:pt x="90" y="142"/>
                      <a:pt x="101" y="142"/>
                    </a:cubicBezTo>
                    <a:cubicBezTo>
                      <a:pt x="157" y="142"/>
                      <a:pt x="203" y="188"/>
                      <a:pt x="203" y="244"/>
                    </a:cubicBezTo>
                    <a:cubicBezTo>
                      <a:pt x="203" y="300"/>
                      <a:pt x="157" y="346"/>
                      <a:pt x="101" y="346"/>
                    </a:cubicBezTo>
                    <a:cubicBezTo>
                      <a:pt x="96" y="346"/>
                      <a:pt x="90" y="345"/>
                      <a:pt x="84" y="344"/>
                    </a:cubicBezTo>
                    <a:cubicBezTo>
                      <a:pt x="73" y="342"/>
                      <a:pt x="63" y="350"/>
                      <a:pt x="61" y="361"/>
                    </a:cubicBezTo>
                    <a:cubicBezTo>
                      <a:pt x="59" y="372"/>
                      <a:pt x="66" y="382"/>
                      <a:pt x="78" y="384"/>
                    </a:cubicBezTo>
                    <a:cubicBezTo>
                      <a:pt x="84" y="385"/>
                      <a:pt x="91" y="386"/>
                      <a:pt x="98" y="386"/>
                    </a:cubicBezTo>
                    <a:cubicBezTo>
                      <a:pt x="89" y="410"/>
                      <a:pt x="66" y="427"/>
                      <a:pt x="40" y="427"/>
                    </a:cubicBezTo>
                    <a:lnTo>
                      <a:pt x="40" y="4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1" dirty="0">
                  <a:latin typeface="+mn-lt"/>
                </a:endParaRPr>
              </a:p>
            </p:txBody>
          </p:sp>
          <p:sp>
            <p:nvSpPr>
              <p:cNvPr id="123" name="Freeform 244">
                <a:extLst>
                  <a:ext uri="{FF2B5EF4-FFF2-40B4-BE49-F238E27FC236}">
                    <a16:creationId xmlns:a16="http://schemas.microsoft.com/office/drawing/2014/main" id="{854662B1-A92F-4CAE-B989-3D1A372FE6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7949" y="3348132"/>
                <a:ext cx="40203" cy="74315"/>
              </a:xfrm>
              <a:custGeom>
                <a:avLst/>
                <a:gdLst>
                  <a:gd name="T0" fmla="*/ 59 w 69"/>
                  <a:gd name="T1" fmla="*/ 119 h 127"/>
                  <a:gd name="T2" fmla="*/ 60 w 69"/>
                  <a:gd name="T3" fmla="*/ 90 h 127"/>
                  <a:gd name="T4" fmla="*/ 59 w 69"/>
                  <a:gd name="T5" fmla="*/ 89 h 127"/>
                  <a:gd name="T6" fmla="*/ 59 w 69"/>
                  <a:gd name="T7" fmla="*/ 37 h 127"/>
                  <a:gd name="T8" fmla="*/ 59 w 69"/>
                  <a:gd name="T9" fmla="*/ 8 h 127"/>
                  <a:gd name="T10" fmla="*/ 31 w 69"/>
                  <a:gd name="T11" fmla="*/ 8 h 127"/>
                  <a:gd name="T12" fmla="*/ 31 w 69"/>
                  <a:gd name="T13" fmla="*/ 118 h 127"/>
                  <a:gd name="T14" fmla="*/ 59 w 69"/>
                  <a:gd name="T15" fmla="*/ 119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" h="127">
                    <a:moveTo>
                      <a:pt x="59" y="119"/>
                    </a:moveTo>
                    <a:cubicBezTo>
                      <a:pt x="68" y="111"/>
                      <a:pt x="68" y="98"/>
                      <a:pt x="60" y="90"/>
                    </a:cubicBezTo>
                    <a:cubicBezTo>
                      <a:pt x="60" y="90"/>
                      <a:pt x="60" y="89"/>
                      <a:pt x="59" y="89"/>
                    </a:cubicBezTo>
                    <a:cubicBezTo>
                      <a:pt x="45" y="75"/>
                      <a:pt x="45" y="51"/>
                      <a:pt x="59" y="37"/>
                    </a:cubicBezTo>
                    <a:cubicBezTo>
                      <a:pt x="67" y="29"/>
                      <a:pt x="66" y="16"/>
                      <a:pt x="59" y="8"/>
                    </a:cubicBezTo>
                    <a:cubicBezTo>
                      <a:pt x="51" y="0"/>
                      <a:pt x="39" y="0"/>
                      <a:pt x="31" y="8"/>
                    </a:cubicBezTo>
                    <a:cubicBezTo>
                      <a:pt x="0" y="38"/>
                      <a:pt x="0" y="88"/>
                      <a:pt x="31" y="118"/>
                    </a:cubicBezTo>
                    <a:cubicBezTo>
                      <a:pt x="38" y="126"/>
                      <a:pt x="51" y="126"/>
                      <a:pt x="59" y="11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1" dirty="0">
                  <a:latin typeface="+mn-lt"/>
                </a:endParaRPr>
              </a:p>
            </p:txBody>
          </p:sp>
          <p:sp>
            <p:nvSpPr>
              <p:cNvPr id="124" name="Freeform 245">
                <a:extLst>
                  <a:ext uri="{FF2B5EF4-FFF2-40B4-BE49-F238E27FC236}">
                    <a16:creationId xmlns:a16="http://schemas.microsoft.com/office/drawing/2014/main" id="{E91A52C6-CDB8-4A75-99E5-4EAF9DA105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4419" y="3243064"/>
                <a:ext cx="140712" cy="271640"/>
              </a:xfrm>
              <a:custGeom>
                <a:avLst/>
                <a:gdLst>
                  <a:gd name="T0" fmla="*/ 203 w 245"/>
                  <a:gd name="T1" fmla="*/ 468 h 469"/>
                  <a:gd name="T2" fmla="*/ 229 w 245"/>
                  <a:gd name="T3" fmla="*/ 464 h 469"/>
                  <a:gd name="T4" fmla="*/ 244 w 245"/>
                  <a:gd name="T5" fmla="*/ 445 h 469"/>
                  <a:gd name="T6" fmla="*/ 244 w 245"/>
                  <a:gd name="T7" fmla="*/ 20 h 469"/>
                  <a:gd name="T8" fmla="*/ 224 w 245"/>
                  <a:gd name="T9" fmla="*/ 0 h 469"/>
                  <a:gd name="T10" fmla="*/ 103 w 245"/>
                  <a:gd name="T11" fmla="*/ 107 h 469"/>
                  <a:gd name="T12" fmla="*/ 0 w 245"/>
                  <a:gd name="T13" fmla="*/ 244 h 469"/>
                  <a:gd name="T14" fmla="*/ 103 w 245"/>
                  <a:gd name="T15" fmla="*/ 381 h 469"/>
                  <a:gd name="T16" fmla="*/ 203 w 245"/>
                  <a:gd name="T17" fmla="*/ 468 h 469"/>
                  <a:gd name="T18" fmla="*/ 42 w 245"/>
                  <a:gd name="T19" fmla="*/ 261 h 469"/>
                  <a:gd name="T20" fmla="*/ 125 w 245"/>
                  <a:gd name="T21" fmla="*/ 144 h 469"/>
                  <a:gd name="T22" fmla="*/ 142 w 245"/>
                  <a:gd name="T23" fmla="*/ 142 h 469"/>
                  <a:gd name="T24" fmla="*/ 163 w 245"/>
                  <a:gd name="T25" fmla="*/ 122 h 469"/>
                  <a:gd name="T26" fmla="*/ 145 w 245"/>
                  <a:gd name="T27" fmla="*/ 102 h 469"/>
                  <a:gd name="T28" fmla="*/ 203 w 245"/>
                  <a:gd name="T29" fmla="*/ 43 h 469"/>
                  <a:gd name="T30" fmla="*/ 203 w 245"/>
                  <a:gd name="T31" fmla="*/ 427 h 469"/>
                  <a:gd name="T32" fmla="*/ 145 w 245"/>
                  <a:gd name="T33" fmla="*/ 386 h 469"/>
                  <a:gd name="T34" fmla="*/ 166 w 245"/>
                  <a:gd name="T35" fmla="*/ 384 h 469"/>
                  <a:gd name="T36" fmla="*/ 183 w 245"/>
                  <a:gd name="T37" fmla="*/ 361 h 469"/>
                  <a:gd name="T38" fmla="*/ 159 w 245"/>
                  <a:gd name="T39" fmla="*/ 344 h 469"/>
                  <a:gd name="T40" fmla="*/ 42 w 245"/>
                  <a:gd name="T41" fmla="*/ 261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5" h="469">
                    <a:moveTo>
                      <a:pt x="203" y="468"/>
                    </a:moveTo>
                    <a:cubicBezTo>
                      <a:pt x="212" y="468"/>
                      <a:pt x="220" y="467"/>
                      <a:pt x="229" y="464"/>
                    </a:cubicBezTo>
                    <a:cubicBezTo>
                      <a:pt x="238" y="462"/>
                      <a:pt x="244" y="454"/>
                      <a:pt x="244" y="445"/>
                    </a:cubicBezTo>
                    <a:lnTo>
                      <a:pt x="244" y="20"/>
                    </a:lnTo>
                    <a:cubicBezTo>
                      <a:pt x="244" y="9"/>
                      <a:pt x="235" y="0"/>
                      <a:pt x="224" y="0"/>
                    </a:cubicBezTo>
                    <a:cubicBezTo>
                      <a:pt x="162" y="0"/>
                      <a:pt x="110" y="46"/>
                      <a:pt x="103" y="107"/>
                    </a:cubicBezTo>
                    <a:cubicBezTo>
                      <a:pt x="42" y="125"/>
                      <a:pt x="0" y="181"/>
                      <a:pt x="0" y="244"/>
                    </a:cubicBezTo>
                    <a:cubicBezTo>
                      <a:pt x="0" y="307"/>
                      <a:pt x="42" y="363"/>
                      <a:pt x="103" y="381"/>
                    </a:cubicBezTo>
                    <a:cubicBezTo>
                      <a:pt x="110" y="431"/>
                      <a:pt x="153" y="468"/>
                      <a:pt x="203" y="468"/>
                    </a:cubicBezTo>
                    <a:close/>
                    <a:moveTo>
                      <a:pt x="42" y="261"/>
                    </a:moveTo>
                    <a:cubicBezTo>
                      <a:pt x="32" y="206"/>
                      <a:pt x="70" y="153"/>
                      <a:pt x="125" y="144"/>
                    </a:cubicBezTo>
                    <a:cubicBezTo>
                      <a:pt x="131" y="143"/>
                      <a:pt x="136" y="142"/>
                      <a:pt x="142" y="142"/>
                    </a:cubicBezTo>
                    <a:cubicBezTo>
                      <a:pt x="153" y="142"/>
                      <a:pt x="163" y="133"/>
                      <a:pt x="163" y="122"/>
                    </a:cubicBezTo>
                    <a:cubicBezTo>
                      <a:pt x="162" y="112"/>
                      <a:pt x="155" y="104"/>
                      <a:pt x="145" y="102"/>
                    </a:cubicBezTo>
                    <a:cubicBezTo>
                      <a:pt x="152" y="73"/>
                      <a:pt x="174" y="51"/>
                      <a:pt x="203" y="43"/>
                    </a:cubicBezTo>
                    <a:lnTo>
                      <a:pt x="203" y="427"/>
                    </a:lnTo>
                    <a:cubicBezTo>
                      <a:pt x="177" y="427"/>
                      <a:pt x="154" y="411"/>
                      <a:pt x="145" y="386"/>
                    </a:cubicBezTo>
                    <a:cubicBezTo>
                      <a:pt x="152" y="386"/>
                      <a:pt x="159" y="385"/>
                      <a:pt x="166" y="384"/>
                    </a:cubicBezTo>
                    <a:cubicBezTo>
                      <a:pt x="177" y="383"/>
                      <a:pt x="184" y="372"/>
                      <a:pt x="183" y="361"/>
                    </a:cubicBezTo>
                    <a:cubicBezTo>
                      <a:pt x="181" y="350"/>
                      <a:pt x="170" y="342"/>
                      <a:pt x="159" y="344"/>
                    </a:cubicBezTo>
                    <a:cubicBezTo>
                      <a:pt x="104" y="354"/>
                      <a:pt x="51" y="316"/>
                      <a:pt x="42" y="2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Roboto" pitchFamily="2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b="1" dirty="0">
                  <a:latin typeface="+mn-lt"/>
                </a:endParaRPr>
              </a:p>
            </p:txBody>
          </p:sp>
        </p:grpSp>
      </p:grpSp>
      <p:grpSp>
        <p:nvGrpSpPr>
          <p:cNvPr id="131" name="Group 13">
            <a:extLst>
              <a:ext uri="{FF2B5EF4-FFF2-40B4-BE49-F238E27FC236}">
                <a16:creationId xmlns:a16="http://schemas.microsoft.com/office/drawing/2014/main" id="{9442556C-0B75-4F9D-BDEB-99598F4AC7D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691366" y="1607150"/>
            <a:ext cx="543169" cy="543169"/>
            <a:chOff x="2759" y="1499"/>
            <a:chExt cx="242" cy="242"/>
          </a:xfrm>
        </p:grpSpPr>
        <p:sp>
          <p:nvSpPr>
            <p:cNvPr id="134" name="AutoShape 12">
              <a:extLst>
                <a:ext uri="{FF2B5EF4-FFF2-40B4-BE49-F238E27FC236}">
                  <a16:creationId xmlns:a16="http://schemas.microsoft.com/office/drawing/2014/main" id="{367088A8-6052-4006-94B5-1ADF6231C8D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759" y="1499"/>
              <a:ext cx="242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5" name="Freeform 43">
              <a:extLst>
                <a:ext uri="{FF2B5EF4-FFF2-40B4-BE49-F238E27FC236}">
                  <a16:creationId xmlns:a16="http://schemas.microsoft.com/office/drawing/2014/main" id="{BA0B4CF7-7225-48B7-AE1C-2138FB47C3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9" y="1499"/>
              <a:ext cx="242" cy="242"/>
            </a:xfrm>
            <a:custGeom>
              <a:avLst/>
              <a:gdLst>
                <a:gd name="T0" fmla="*/ 1805 w 2556"/>
                <a:gd name="T1" fmla="*/ 821 h 2561"/>
                <a:gd name="T2" fmla="*/ 1798 w 2556"/>
                <a:gd name="T3" fmla="*/ 829 h 2561"/>
                <a:gd name="T4" fmla="*/ 283 w 2556"/>
                <a:gd name="T5" fmla="*/ 829 h 2561"/>
                <a:gd name="T6" fmla="*/ 270 w 2556"/>
                <a:gd name="T7" fmla="*/ 823 h 2561"/>
                <a:gd name="T8" fmla="*/ 3 w 2556"/>
                <a:gd name="T9" fmla="*/ 552 h 2561"/>
                <a:gd name="T10" fmla="*/ 3 w 2556"/>
                <a:gd name="T11" fmla="*/ 541 h 2561"/>
                <a:gd name="T12" fmla="*/ 270 w 2556"/>
                <a:gd name="T13" fmla="*/ 269 h 2561"/>
                <a:gd name="T14" fmla="*/ 283 w 2556"/>
                <a:gd name="T15" fmla="*/ 264 h 2561"/>
                <a:gd name="T16" fmla="*/ 1798 w 2556"/>
                <a:gd name="T17" fmla="*/ 264 h 2561"/>
                <a:gd name="T18" fmla="*/ 1805 w 2556"/>
                <a:gd name="T19" fmla="*/ 271 h 2561"/>
                <a:gd name="T20" fmla="*/ 1805 w 2556"/>
                <a:gd name="T21" fmla="*/ 821 h 2561"/>
                <a:gd name="T22" fmla="*/ 2286 w 2556"/>
                <a:gd name="T23" fmla="*/ 1060 h 2561"/>
                <a:gd name="T24" fmla="*/ 2273 w 2556"/>
                <a:gd name="T25" fmla="*/ 1055 h 2561"/>
                <a:gd name="T26" fmla="*/ 758 w 2556"/>
                <a:gd name="T27" fmla="*/ 1055 h 2561"/>
                <a:gd name="T28" fmla="*/ 751 w 2556"/>
                <a:gd name="T29" fmla="*/ 1062 h 2561"/>
                <a:gd name="T30" fmla="*/ 751 w 2556"/>
                <a:gd name="T31" fmla="*/ 1612 h 2561"/>
                <a:gd name="T32" fmla="*/ 758 w 2556"/>
                <a:gd name="T33" fmla="*/ 1619 h 2561"/>
                <a:gd name="T34" fmla="*/ 2273 w 2556"/>
                <a:gd name="T35" fmla="*/ 1619 h 2561"/>
                <a:gd name="T36" fmla="*/ 2286 w 2556"/>
                <a:gd name="T37" fmla="*/ 1614 h 2561"/>
                <a:gd name="T38" fmla="*/ 2553 w 2556"/>
                <a:gd name="T39" fmla="*/ 1342 h 2561"/>
                <a:gd name="T40" fmla="*/ 2553 w 2556"/>
                <a:gd name="T41" fmla="*/ 1332 h 2561"/>
                <a:gd name="T42" fmla="*/ 2286 w 2556"/>
                <a:gd name="T43" fmla="*/ 1060 h 2561"/>
                <a:gd name="T44" fmla="*/ 1127 w 2556"/>
                <a:gd name="T45" fmla="*/ 2553 h 2561"/>
                <a:gd name="T46" fmla="*/ 1135 w 2556"/>
                <a:gd name="T47" fmla="*/ 2561 h 2561"/>
                <a:gd name="T48" fmla="*/ 1421 w 2556"/>
                <a:gd name="T49" fmla="*/ 2561 h 2561"/>
                <a:gd name="T50" fmla="*/ 1429 w 2556"/>
                <a:gd name="T51" fmla="*/ 2553 h 2561"/>
                <a:gd name="T52" fmla="*/ 1429 w 2556"/>
                <a:gd name="T53" fmla="*/ 1702 h 2561"/>
                <a:gd name="T54" fmla="*/ 1421 w 2556"/>
                <a:gd name="T55" fmla="*/ 1695 h 2561"/>
                <a:gd name="T56" fmla="*/ 1135 w 2556"/>
                <a:gd name="T57" fmla="*/ 1695 h 2561"/>
                <a:gd name="T58" fmla="*/ 1127 w 2556"/>
                <a:gd name="T59" fmla="*/ 1702 h 2561"/>
                <a:gd name="T60" fmla="*/ 1127 w 2556"/>
                <a:gd name="T61" fmla="*/ 2553 h 2561"/>
                <a:gd name="T62" fmla="*/ 1421 w 2556"/>
                <a:gd name="T63" fmla="*/ 979 h 2561"/>
                <a:gd name="T64" fmla="*/ 1429 w 2556"/>
                <a:gd name="T65" fmla="*/ 972 h 2561"/>
                <a:gd name="T66" fmla="*/ 1429 w 2556"/>
                <a:gd name="T67" fmla="*/ 911 h 2561"/>
                <a:gd name="T68" fmla="*/ 1421 w 2556"/>
                <a:gd name="T69" fmla="*/ 904 h 2561"/>
                <a:gd name="T70" fmla="*/ 1135 w 2556"/>
                <a:gd name="T71" fmla="*/ 904 h 2561"/>
                <a:gd name="T72" fmla="*/ 1127 w 2556"/>
                <a:gd name="T73" fmla="*/ 911 h 2561"/>
                <a:gd name="T74" fmla="*/ 1127 w 2556"/>
                <a:gd name="T75" fmla="*/ 972 h 2561"/>
                <a:gd name="T76" fmla="*/ 1135 w 2556"/>
                <a:gd name="T77" fmla="*/ 979 h 2561"/>
                <a:gd name="T78" fmla="*/ 1421 w 2556"/>
                <a:gd name="T79" fmla="*/ 979 h 2561"/>
                <a:gd name="T80" fmla="*/ 1429 w 2556"/>
                <a:gd name="T81" fmla="*/ 8 h 2561"/>
                <a:gd name="T82" fmla="*/ 1421 w 2556"/>
                <a:gd name="T83" fmla="*/ 0 h 2561"/>
                <a:gd name="T84" fmla="*/ 1135 w 2556"/>
                <a:gd name="T85" fmla="*/ 0 h 2561"/>
                <a:gd name="T86" fmla="*/ 1127 w 2556"/>
                <a:gd name="T87" fmla="*/ 8 h 2561"/>
                <a:gd name="T88" fmla="*/ 1127 w 2556"/>
                <a:gd name="T89" fmla="*/ 181 h 2561"/>
                <a:gd name="T90" fmla="*/ 1135 w 2556"/>
                <a:gd name="T91" fmla="*/ 188 h 2561"/>
                <a:gd name="T92" fmla="*/ 1421 w 2556"/>
                <a:gd name="T93" fmla="*/ 188 h 2561"/>
                <a:gd name="T94" fmla="*/ 1429 w 2556"/>
                <a:gd name="T95" fmla="*/ 181 h 2561"/>
                <a:gd name="T96" fmla="*/ 1429 w 2556"/>
                <a:gd name="T97" fmla="*/ 8 h 2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56" h="2561">
                  <a:moveTo>
                    <a:pt x="1805" y="821"/>
                  </a:moveTo>
                  <a:cubicBezTo>
                    <a:pt x="1805" y="825"/>
                    <a:pt x="1802" y="829"/>
                    <a:pt x="1798" y="829"/>
                  </a:cubicBezTo>
                  <a:cubicBezTo>
                    <a:pt x="283" y="829"/>
                    <a:pt x="283" y="829"/>
                    <a:pt x="283" y="829"/>
                  </a:cubicBezTo>
                  <a:cubicBezTo>
                    <a:pt x="278" y="828"/>
                    <a:pt x="274" y="826"/>
                    <a:pt x="270" y="823"/>
                  </a:cubicBezTo>
                  <a:cubicBezTo>
                    <a:pt x="3" y="552"/>
                    <a:pt x="3" y="552"/>
                    <a:pt x="3" y="552"/>
                  </a:cubicBezTo>
                  <a:cubicBezTo>
                    <a:pt x="0" y="549"/>
                    <a:pt x="0" y="544"/>
                    <a:pt x="3" y="541"/>
                  </a:cubicBezTo>
                  <a:cubicBezTo>
                    <a:pt x="270" y="269"/>
                    <a:pt x="270" y="269"/>
                    <a:pt x="270" y="269"/>
                  </a:cubicBezTo>
                  <a:cubicBezTo>
                    <a:pt x="274" y="266"/>
                    <a:pt x="278" y="264"/>
                    <a:pt x="283" y="264"/>
                  </a:cubicBezTo>
                  <a:cubicBezTo>
                    <a:pt x="1798" y="264"/>
                    <a:pt x="1798" y="264"/>
                    <a:pt x="1798" y="264"/>
                  </a:cubicBezTo>
                  <a:cubicBezTo>
                    <a:pt x="1802" y="264"/>
                    <a:pt x="1805" y="267"/>
                    <a:pt x="1805" y="271"/>
                  </a:cubicBezTo>
                  <a:lnTo>
                    <a:pt x="1805" y="821"/>
                  </a:lnTo>
                  <a:close/>
                  <a:moveTo>
                    <a:pt x="2286" y="1060"/>
                  </a:moveTo>
                  <a:cubicBezTo>
                    <a:pt x="2282" y="1057"/>
                    <a:pt x="2278" y="1055"/>
                    <a:pt x="2273" y="1055"/>
                  </a:cubicBezTo>
                  <a:cubicBezTo>
                    <a:pt x="758" y="1055"/>
                    <a:pt x="758" y="1055"/>
                    <a:pt x="758" y="1055"/>
                  </a:cubicBezTo>
                  <a:cubicBezTo>
                    <a:pt x="754" y="1055"/>
                    <a:pt x="751" y="1058"/>
                    <a:pt x="751" y="1062"/>
                  </a:cubicBezTo>
                  <a:cubicBezTo>
                    <a:pt x="751" y="1612"/>
                    <a:pt x="751" y="1612"/>
                    <a:pt x="751" y="1612"/>
                  </a:cubicBezTo>
                  <a:cubicBezTo>
                    <a:pt x="751" y="1616"/>
                    <a:pt x="754" y="1619"/>
                    <a:pt x="758" y="1619"/>
                  </a:cubicBezTo>
                  <a:cubicBezTo>
                    <a:pt x="2273" y="1619"/>
                    <a:pt x="2273" y="1619"/>
                    <a:pt x="2273" y="1619"/>
                  </a:cubicBezTo>
                  <a:cubicBezTo>
                    <a:pt x="2278" y="1619"/>
                    <a:pt x="2282" y="1617"/>
                    <a:pt x="2286" y="1614"/>
                  </a:cubicBezTo>
                  <a:cubicBezTo>
                    <a:pt x="2553" y="1342"/>
                    <a:pt x="2553" y="1342"/>
                    <a:pt x="2553" y="1342"/>
                  </a:cubicBezTo>
                  <a:cubicBezTo>
                    <a:pt x="2556" y="1339"/>
                    <a:pt x="2556" y="1335"/>
                    <a:pt x="2553" y="1332"/>
                  </a:cubicBezTo>
                  <a:lnTo>
                    <a:pt x="2286" y="1060"/>
                  </a:lnTo>
                  <a:close/>
                  <a:moveTo>
                    <a:pt x="1127" y="2553"/>
                  </a:moveTo>
                  <a:cubicBezTo>
                    <a:pt x="1127" y="2558"/>
                    <a:pt x="1131" y="2561"/>
                    <a:pt x="1135" y="2561"/>
                  </a:cubicBezTo>
                  <a:cubicBezTo>
                    <a:pt x="1421" y="2561"/>
                    <a:pt x="1421" y="2561"/>
                    <a:pt x="1421" y="2561"/>
                  </a:cubicBezTo>
                  <a:cubicBezTo>
                    <a:pt x="1425" y="2561"/>
                    <a:pt x="1429" y="2558"/>
                    <a:pt x="1429" y="2553"/>
                  </a:cubicBezTo>
                  <a:cubicBezTo>
                    <a:pt x="1429" y="1702"/>
                    <a:pt x="1429" y="1702"/>
                    <a:pt x="1429" y="1702"/>
                  </a:cubicBezTo>
                  <a:cubicBezTo>
                    <a:pt x="1429" y="1698"/>
                    <a:pt x="1425" y="1695"/>
                    <a:pt x="1421" y="1695"/>
                  </a:cubicBezTo>
                  <a:cubicBezTo>
                    <a:pt x="1135" y="1695"/>
                    <a:pt x="1135" y="1695"/>
                    <a:pt x="1135" y="1695"/>
                  </a:cubicBezTo>
                  <a:cubicBezTo>
                    <a:pt x="1131" y="1695"/>
                    <a:pt x="1127" y="1698"/>
                    <a:pt x="1127" y="1702"/>
                  </a:cubicBezTo>
                  <a:lnTo>
                    <a:pt x="1127" y="2553"/>
                  </a:lnTo>
                  <a:close/>
                  <a:moveTo>
                    <a:pt x="1421" y="979"/>
                  </a:moveTo>
                  <a:cubicBezTo>
                    <a:pt x="1425" y="979"/>
                    <a:pt x="1429" y="976"/>
                    <a:pt x="1429" y="972"/>
                  </a:cubicBezTo>
                  <a:cubicBezTo>
                    <a:pt x="1429" y="911"/>
                    <a:pt x="1429" y="911"/>
                    <a:pt x="1429" y="911"/>
                  </a:cubicBezTo>
                  <a:cubicBezTo>
                    <a:pt x="1429" y="907"/>
                    <a:pt x="1425" y="904"/>
                    <a:pt x="1421" y="904"/>
                  </a:cubicBezTo>
                  <a:cubicBezTo>
                    <a:pt x="1135" y="904"/>
                    <a:pt x="1135" y="904"/>
                    <a:pt x="1135" y="904"/>
                  </a:cubicBezTo>
                  <a:cubicBezTo>
                    <a:pt x="1131" y="904"/>
                    <a:pt x="1127" y="907"/>
                    <a:pt x="1127" y="911"/>
                  </a:cubicBezTo>
                  <a:cubicBezTo>
                    <a:pt x="1127" y="972"/>
                    <a:pt x="1127" y="972"/>
                    <a:pt x="1127" y="972"/>
                  </a:cubicBezTo>
                  <a:cubicBezTo>
                    <a:pt x="1127" y="976"/>
                    <a:pt x="1131" y="979"/>
                    <a:pt x="1135" y="979"/>
                  </a:cubicBezTo>
                  <a:lnTo>
                    <a:pt x="1421" y="979"/>
                  </a:lnTo>
                  <a:close/>
                  <a:moveTo>
                    <a:pt x="1429" y="8"/>
                  </a:moveTo>
                  <a:cubicBezTo>
                    <a:pt x="1429" y="3"/>
                    <a:pt x="1425" y="0"/>
                    <a:pt x="1421" y="0"/>
                  </a:cubicBezTo>
                  <a:cubicBezTo>
                    <a:pt x="1135" y="0"/>
                    <a:pt x="1135" y="0"/>
                    <a:pt x="1135" y="0"/>
                  </a:cubicBezTo>
                  <a:cubicBezTo>
                    <a:pt x="1131" y="0"/>
                    <a:pt x="1127" y="3"/>
                    <a:pt x="1127" y="8"/>
                  </a:cubicBezTo>
                  <a:cubicBezTo>
                    <a:pt x="1127" y="181"/>
                    <a:pt x="1127" y="181"/>
                    <a:pt x="1127" y="181"/>
                  </a:cubicBezTo>
                  <a:cubicBezTo>
                    <a:pt x="1127" y="185"/>
                    <a:pt x="1131" y="188"/>
                    <a:pt x="1135" y="188"/>
                  </a:cubicBezTo>
                  <a:cubicBezTo>
                    <a:pt x="1421" y="188"/>
                    <a:pt x="1421" y="188"/>
                    <a:pt x="1421" y="188"/>
                  </a:cubicBezTo>
                  <a:cubicBezTo>
                    <a:pt x="1425" y="188"/>
                    <a:pt x="1429" y="185"/>
                    <a:pt x="1429" y="181"/>
                  </a:cubicBezTo>
                  <a:lnTo>
                    <a:pt x="1429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74091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796"/>
    </mc:Choice>
    <mc:Fallback xmlns="">
      <p:transition spd="slow" advTm="9279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938" name="Straight Connector 1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3073" y="411163"/>
            <a:ext cx="8194675" cy="635000"/>
          </a:xfrm>
        </p:spPr>
        <p:txBody>
          <a:bodyPr/>
          <a:lstStyle/>
          <a:p>
            <a:r>
              <a:rPr lang="en-US" dirty="0"/>
              <a:t>Generation of data based on rules</a:t>
            </a:r>
            <a:endParaRPr lang="en-GB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E661EED2-BAE7-462C-8DE9-9B3DEB28227A}"/>
              </a:ext>
            </a:extLst>
          </p:cNvPr>
          <p:cNvSpPr txBox="1"/>
          <p:nvPr/>
        </p:nvSpPr>
        <p:spPr>
          <a:xfrm>
            <a:off x="2710641" y="1855005"/>
            <a:ext cx="1579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rgbClr val="002060"/>
                </a:solidFill>
              </a:rPr>
              <a:t>Parse formulas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GB" sz="1100" b="1" dirty="0">
              <a:solidFill>
                <a:srgbClr val="002060"/>
              </a:solidFill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4CF2705A-F6C3-4F7F-BE45-78BB93875B00}"/>
              </a:ext>
            </a:extLst>
          </p:cNvPr>
          <p:cNvSpPr txBox="1"/>
          <p:nvPr/>
        </p:nvSpPr>
        <p:spPr>
          <a:xfrm>
            <a:off x="2707181" y="2186778"/>
            <a:ext cx="14359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rgbClr val="002060"/>
                </a:solidFill>
              </a:rPr>
              <a:t>Identification of variables &amp; data types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457474A4-3594-45C2-BF2F-A2ADF98C6EEB}"/>
              </a:ext>
            </a:extLst>
          </p:cNvPr>
          <p:cNvSpPr txBox="1"/>
          <p:nvPr/>
        </p:nvSpPr>
        <p:spPr>
          <a:xfrm>
            <a:off x="3947980" y="2759110"/>
            <a:ext cx="20149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/>
              <a:t>The custom solver finds the optimal combination of values that satisfy the constraints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021CA759-3C56-4CC0-A305-EB6CF4083A2A}"/>
              </a:ext>
            </a:extLst>
          </p:cNvPr>
          <p:cNvSpPr txBox="1"/>
          <p:nvPr/>
        </p:nvSpPr>
        <p:spPr>
          <a:xfrm>
            <a:off x="5568403" y="1862296"/>
            <a:ext cx="14452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rgbClr val="002060"/>
                </a:solidFill>
              </a:rPr>
              <a:t>Save generated data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B2286BC0-BE3F-4415-B961-B326E0621FD9}"/>
              </a:ext>
            </a:extLst>
          </p:cNvPr>
          <p:cNvSpPr txBox="1"/>
          <p:nvPr/>
        </p:nvSpPr>
        <p:spPr>
          <a:xfrm>
            <a:off x="7068335" y="2788616"/>
            <a:ext cx="2014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/>
              <a:t>A new file is generated with </a:t>
            </a:r>
            <a:br>
              <a:rPr lang="en-GB" sz="900" b="1" dirty="0"/>
            </a:br>
            <a:r>
              <a:rPr lang="en-GB" sz="900" b="1" dirty="0"/>
              <a:t>the synthetic data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055C572A-C211-4E9C-9398-3FA9BCA187EA}"/>
              </a:ext>
            </a:extLst>
          </p:cNvPr>
          <p:cNvSpPr txBox="1"/>
          <p:nvPr/>
        </p:nvSpPr>
        <p:spPr>
          <a:xfrm>
            <a:off x="376026" y="3754233"/>
            <a:ext cx="8173133" cy="554213"/>
          </a:xfrm>
          <a:prstGeom prst="homePlate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GB" sz="2000" b="1" cap="small" dirty="0">
                <a:solidFill>
                  <a:schemeClr val="bg1"/>
                </a:solidFill>
                <a:latin typeface="Calibri" panose="020F0502020204030204" pitchFamily="34" charset="0"/>
              </a:rPr>
              <a:t>Simulate Data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D9DDC97-7ABA-48C2-A55D-D48751E2FFD3}"/>
              </a:ext>
            </a:extLst>
          </p:cNvPr>
          <p:cNvSpPr/>
          <p:nvPr/>
        </p:nvSpPr>
        <p:spPr bwMode="auto">
          <a:xfrm>
            <a:off x="323014" y="1513248"/>
            <a:ext cx="2198644" cy="24622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339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kern="0" dirty="0">
                <a:solidFill>
                  <a:schemeClr val="accent1"/>
                </a:solidFill>
                <a:latin typeface="Arial"/>
                <a:ea typeface="ヒラギノ角ゴ Pro W3"/>
                <a:cs typeface="Arial"/>
              </a:rPr>
              <a:t>SUM </a:t>
            </a:r>
            <a:r>
              <a:rPr kumimoji="0" lang="en-GB" sz="1000" b="1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ヒラギノ角ゴ Pro W3"/>
                <a:cs typeface="Arial"/>
              </a:rPr>
              <a:t>(</a:t>
            </a:r>
            <a:r>
              <a:rPr kumimoji="0" lang="en-GB" sz="1000" b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ヒラギノ角ゴ Pro W3"/>
                <a:cs typeface="Arial"/>
              </a:rPr>
              <a:t>assets</a:t>
            </a:r>
            <a:r>
              <a:rPr lang="en-GB" sz="1000" b="1" kern="0" dirty="0">
                <a:solidFill>
                  <a:schemeClr val="accent1"/>
                </a:solidFill>
                <a:latin typeface="Arial"/>
                <a:ea typeface="ヒラギノ角ゴ Pro W3"/>
                <a:cs typeface="Arial"/>
              </a:rPr>
              <a:t>)</a:t>
            </a:r>
            <a:r>
              <a:rPr kumimoji="0" lang="en-GB" sz="1000" b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ヒラギノ角ゴ Pro W3"/>
                <a:cs typeface="Arial"/>
              </a:rPr>
              <a:t> = </a:t>
            </a:r>
            <a:r>
              <a:rPr kumimoji="0" lang="en-GB" sz="1000" b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ヒラギノ角ゴ Pro W3"/>
                <a:cs typeface="Arial"/>
              </a:rPr>
              <a:t>SUM</a:t>
            </a:r>
            <a:r>
              <a:rPr kumimoji="0" lang="en-GB" sz="1000" b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ヒラギノ角ゴ Pro W3"/>
                <a:cs typeface="Arial"/>
              </a:rPr>
              <a:t> </a:t>
            </a:r>
            <a:r>
              <a:rPr kumimoji="0" lang="en-GB" sz="1000" b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ヒラギノ角ゴ Pro W3"/>
                <a:cs typeface="Arial"/>
              </a:rPr>
              <a:t>(</a:t>
            </a:r>
            <a:r>
              <a:rPr kumimoji="0" lang="en-GB" sz="1000" b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ヒラギノ角ゴ Pro W3"/>
                <a:cs typeface="Arial"/>
              </a:rPr>
              <a:t>liabilities</a:t>
            </a:r>
            <a:r>
              <a:rPr kumimoji="0" lang="en-GB" sz="1000" b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ヒラギノ角ゴ Pro W3"/>
                <a:cs typeface="Arial"/>
              </a:rPr>
              <a:t>)</a:t>
            </a:r>
            <a:endParaRPr lang="en-GB" sz="1000" b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ヒラギノ角ゴ Pro W3"/>
              <a:cs typeface="Arial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4B25338-3DE4-4FE2-8C28-F9AE52E0DA76}"/>
              </a:ext>
            </a:extLst>
          </p:cNvPr>
          <p:cNvSpPr/>
          <p:nvPr/>
        </p:nvSpPr>
        <p:spPr bwMode="auto">
          <a:xfrm>
            <a:off x="323014" y="1880708"/>
            <a:ext cx="2198645" cy="406995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339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000" b="1" kern="0" dirty="0">
                <a:solidFill>
                  <a:schemeClr val="accent1"/>
                </a:solidFill>
                <a:latin typeface="Arial"/>
                <a:ea typeface="ヒラギノ角ゴ Pro W3"/>
                <a:cs typeface="Arial"/>
              </a:rPr>
              <a:t>COUNT(</a:t>
            </a:r>
            <a:r>
              <a:rPr lang="en-GB" sz="1000" b="1" kern="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/>
                <a:cs typeface="Arial"/>
              </a:rPr>
              <a:t>product_id_A</a:t>
            </a:r>
            <a:r>
              <a:rPr lang="en-GB" sz="1000" b="1" kern="0" dirty="0">
                <a:solidFill>
                  <a:schemeClr val="accent1"/>
                </a:solidFill>
                <a:latin typeface="Arial"/>
                <a:ea typeface="ヒラギノ角ゴ Pro W3"/>
                <a:cs typeface="Arial"/>
              </a:rPr>
              <a:t>)</a:t>
            </a:r>
            <a:r>
              <a:rPr lang="en-GB" sz="1000" b="1" kern="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/>
                <a:cs typeface="Arial"/>
              </a:rPr>
              <a:t> = </a:t>
            </a:r>
            <a:r>
              <a:rPr lang="en-GB" sz="1000" b="1" kern="0" dirty="0">
                <a:solidFill>
                  <a:schemeClr val="accent1"/>
                </a:solidFill>
                <a:latin typeface="Arial"/>
                <a:ea typeface="ヒラギノ角ゴ Pro W3"/>
                <a:cs typeface="Arial"/>
              </a:rPr>
              <a:t>COUNT(</a:t>
            </a:r>
            <a:r>
              <a:rPr lang="en-GB" sz="1000" b="1" kern="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/>
                <a:cs typeface="Arial"/>
              </a:rPr>
              <a:t>product_id_B</a:t>
            </a:r>
            <a:r>
              <a:rPr lang="en-GB" sz="1000" b="1" kern="0" dirty="0">
                <a:solidFill>
                  <a:schemeClr val="accent1"/>
                </a:solidFill>
                <a:latin typeface="Arial"/>
                <a:ea typeface="ヒラギノ角ゴ Pro W3"/>
                <a:cs typeface="Arial"/>
              </a:rPr>
              <a:t>)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5415FEE-6332-4F62-AC31-2D9DD3E11BAE}"/>
              </a:ext>
            </a:extLst>
          </p:cNvPr>
          <p:cNvSpPr/>
          <p:nvPr/>
        </p:nvSpPr>
        <p:spPr bwMode="auto">
          <a:xfrm>
            <a:off x="323014" y="2408943"/>
            <a:ext cx="2202619" cy="253106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339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R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i="1" kern="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/>
                <a:cs typeface="Arial"/>
              </a:rPr>
              <a:t>...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FDC4755-DBB1-4D16-8EED-626772BBBE81}"/>
              </a:ext>
            </a:extLst>
          </p:cNvPr>
          <p:cNvGrpSpPr/>
          <p:nvPr/>
        </p:nvGrpSpPr>
        <p:grpSpPr>
          <a:xfrm>
            <a:off x="7460496" y="1517597"/>
            <a:ext cx="1088663" cy="1084045"/>
            <a:chOff x="7499381" y="1344485"/>
            <a:chExt cx="997411" cy="114477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A995687-7C2D-4455-84CA-D79F1922163D}"/>
                </a:ext>
              </a:extLst>
            </p:cNvPr>
            <p:cNvGrpSpPr/>
            <p:nvPr/>
          </p:nvGrpSpPr>
          <p:grpSpPr>
            <a:xfrm>
              <a:off x="7499381" y="1608838"/>
              <a:ext cx="774453" cy="880423"/>
              <a:chOff x="2564896" y="2060492"/>
              <a:chExt cx="572347" cy="629705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24437ED4-DD2C-4A5A-8985-DF1E28C774A1}"/>
                  </a:ext>
                </a:extLst>
              </p:cNvPr>
              <p:cNvGrpSpPr/>
              <p:nvPr/>
            </p:nvGrpSpPr>
            <p:grpSpPr>
              <a:xfrm>
                <a:off x="2564896" y="2060492"/>
                <a:ext cx="419945" cy="477302"/>
                <a:chOff x="754252" y="1304405"/>
                <a:chExt cx="748453" cy="775335"/>
              </a:xfrm>
            </p:grpSpPr>
            <p:sp>
              <p:nvSpPr>
                <p:cNvPr id="45" name="Freeform 86">
                  <a:extLst>
                    <a:ext uri="{FF2B5EF4-FFF2-40B4-BE49-F238E27FC236}">
                      <a16:creationId xmlns:a16="http://schemas.microsoft.com/office/drawing/2014/main" id="{BF08E056-5EFA-419A-89D2-EC9AE6A7E8F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54252" y="1304405"/>
                  <a:ext cx="636905" cy="775335"/>
                </a:xfrm>
                <a:custGeom>
                  <a:avLst/>
                  <a:gdLst/>
                  <a:ahLst/>
                  <a:cxnLst>
                    <a:cxn ang="0">
                      <a:pos x="35" y="22"/>
                    </a:cxn>
                    <a:cxn ang="0">
                      <a:pos x="55" y="22"/>
                    </a:cxn>
                    <a:cxn ang="0">
                      <a:pos x="55" y="60"/>
                    </a:cxn>
                    <a:cxn ang="0">
                      <a:pos x="51" y="64"/>
                    </a:cxn>
                    <a:cxn ang="0">
                      <a:pos x="3" y="64"/>
                    </a:cxn>
                    <a:cxn ang="0">
                      <a:pos x="0" y="60"/>
                    </a:cxn>
                    <a:cxn ang="0">
                      <a:pos x="0" y="3"/>
                    </a:cxn>
                    <a:cxn ang="0">
                      <a:pos x="3" y="0"/>
                    </a:cxn>
                    <a:cxn ang="0">
                      <a:pos x="32" y="0"/>
                    </a:cxn>
                    <a:cxn ang="0">
                      <a:pos x="32" y="19"/>
                    </a:cxn>
                    <a:cxn ang="0">
                      <a:pos x="35" y="22"/>
                    </a:cxn>
                    <a:cxn ang="0">
                      <a:pos x="36" y="1"/>
                    </a:cxn>
                    <a:cxn ang="0">
                      <a:pos x="38" y="2"/>
                    </a:cxn>
                    <a:cxn ang="0">
                      <a:pos x="52" y="17"/>
                    </a:cxn>
                    <a:cxn ang="0">
                      <a:pos x="53" y="18"/>
                    </a:cxn>
                    <a:cxn ang="0">
                      <a:pos x="36" y="18"/>
                    </a:cxn>
                    <a:cxn ang="0">
                      <a:pos x="36" y="1"/>
                    </a:cxn>
                  </a:cxnLst>
                  <a:rect l="0" t="0" r="r" b="b"/>
                  <a:pathLst>
                    <a:path w="55" h="64">
                      <a:moveTo>
                        <a:pt x="35" y="22"/>
                      </a:moveTo>
                      <a:cubicBezTo>
                        <a:pt x="55" y="22"/>
                        <a:pt x="55" y="22"/>
                        <a:pt x="55" y="22"/>
                      </a:cubicBezTo>
                      <a:cubicBezTo>
                        <a:pt x="55" y="60"/>
                        <a:pt x="55" y="60"/>
                        <a:pt x="55" y="60"/>
                      </a:cubicBezTo>
                      <a:cubicBezTo>
                        <a:pt x="55" y="62"/>
                        <a:pt x="53" y="64"/>
                        <a:pt x="51" y="64"/>
                      </a:cubicBezTo>
                      <a:cubicBezTo>
                        <a:pt x="3" y="64"/>
                        <a:pt x="3" y="64"/>
                        <a:pt x="3" y="64"/>
                      </a:cubicBezTo>
                      <a:cubicBezTo>
                        <a:pt x="1" y="64"/>
                        <a:pt x="0" y="62"/>
                        <a:pt x="0" y="6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2" y="19"/>
                        <a:pt x="32" y="19"/>
                        <a:pt x="32" y="19"/>
                      </a:cubicBezTo>
                      <a:cubicBezTo>
                        <a:pt x="32" y="21"/>
                        <a:pt x="33" y="22"/>
                        <a:pt x="35" y="22"/>
                      </a:cubicBezTo>
                      <a:close/>
                      <a:moveTo>
                        <a:pt x="36" y="1"/>
                      </a:moveTo>
                      <a:cubicBezTo>
                        <a:pt x="37" y="1"/>
                        <a:pt x="37" y="2"/>
                        <a:pt x="38" y="2"/>
                      </a:cubicBezTo>
                      <a:cubicBezTo>
                        <a:pt x="52" y="17"/>
                        <a:pt x="52" y="17"/>
                        <a:pt x="52" y="17"/>
                      </a:cubicBezTo>
                      <a:cubicBezTo>
                        <a:pt x="53" y="17"/>
                        <a:pt x="53" y="17"/>
                        <a:pt x="53" y="18"/>
                      </a:cubicBezTo>
                      <a:cubicBezTo>
                        <a:pt x="36" y="18"/>
                        <a:pt x="36" y="18"/>
                        <a:pt x="36" y="18"/>
                      </a:cubicBezTo>
                      <a:lnTo>
                        <a:pt x="36" y="1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75E9F98A-B4DF-4367-8075-2C34ACA2D22E}"/>
                    </a:ext>
                  </a:extLst>
                </p:cNvPr>
                <p:cNvSpPr txBox="1"/>
                <p:nvPr/>
              </p:nvSpPr>
              <p:spPr>
                <a:xfrm>
                  <a:off x="773082" y="1728134"/>
                  <a:ext cx="729623" cy="3499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>
                      <a:solidFill>
                        <a:schemeClr val="bg1"/>
                      </a:solidFill>
                    </a:rPr>
                    <a:t>…..</a:t>
                  </a:r>
                  <a:endParaRPr lang="en-GB" sz="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A3A73C1A-6747-4604-8975-17A9140D1E0A}"/>
                  </a:ext>
                </a:extLst>
              </p:cNvPr>
              <p:cNvGrpSpPr/>
              <p:nvPr/>
            </p:nvGrpSpPr>
            <p:grpSpPr>
              <a:xfrm>
                <a:off x="2717296" y="2212894"/>
                <a:ext cx="419947" cy="477303"/>
                <a:chOff x="754252" y="1304405"/>
                <a:chExt cx="748456" cy="775335"/>
              </a:xfrm>
            </p:grpSpPr>
            <p:sp>
              <p:nvSpPr>
                <p:cNvPr id="43" name="Freeform 86">
                  <a:extLst>
                    <a:ext uri="{FF2B5EF4-FFF2-40B4-BE49-F238E27FC236}">
                      <a16:creationId xmlns:a16="http://schemas.microsoft.com/office/drawing/2014/main" id="{1DE050F7-7CF2-4F87-8F3E-5DC85E890F2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54252" y="1304405"/>
                  <a:ext cx="636905" cy="775335"/>
                </a:xfrm>
                <a:custGeom>
                  <a:avLst/>
                  <a:gdLst/>
                  <a:ahLst/>
                  <a:cxnLst>
                    <a:cxn ang="0">
                      <a:pos x="35" y="22"/>
                    </a:cxn>
                    <a:cxn ang="0">
                      <a:pos x="55" y="22"/>
                    </a:cxn>
                    <a:cxn ang="0">
                      <a:pos x="55" y="60"/>
                    </a:cxn>
                    <a:cxn ang="0">
                      <a:pos x="51" y="64"/>
                    </a:cxn>
                    <a:cxn ang="0">
                      <a:pos x="3" y="64"/>
                    </a:cxn>
                    <a:cxn ang="0">
                      <a:pos x="0" y="60"/>
                    </a:cxn>
                    <a:cxn ang="0">
                      <a:pos x="0" y="3"/>
                    </a:cxn>
                    <a:cxn ang="0">
                      <a:pos x="3" y="0"/>
                    </a:cxn>
                    <a:cxn ang="0">
                      <a:pos x="32" y="0"/>
                    </a:cxn>
                    <a:cxn ang="0">
                      <a:pos x="32" y="19"/>
                    </a:cxn>
                    <a:cxn ang="0">
                      <a:pos x="35" y="22"/>
                    </a:cxn>
                    <a:cxn ang="0">
                      <a:pos x="36" y="1"/>
                    </a:cxn>
                    <a:cxn ang="0">
                      <a:pos x="38" y="2"/>
                    </a:cxn>
                    <a:cxn ang="0">
                      <a:pos x="52" y="17"/>
                    </a:cxn>
                    <a:cxn ang="0">
                      <a:pos x="53" y="18"/>
                    </a:cxn>
                    <a:cxn ang="0">
                      <a:pos x="36" y="18"/>
                    </a:cxn>
                    <a:cxn ang="0">
                      <a:pos x="36" y="1"/>
                    </a:cxn>
                  </a:cxnLst>
                  <a:rect l="0" t="0" r="r" b="b"/>
                  <a:pathLst>
                    <a:path w="55" h="64">
                      <a:moveTo>
                        <a:pt x="35" y="22"/>
                      </a:moveTo>
                      <a:cubicBezTo>
                        <a:pt x="55" y="22"/>
                        <a:pt x="55" y="22"/>
                        <a:pt x="55" y="22"/>
                      </a:cubicBezTo>
                      <a:cubicBezTo>
                        <a:pt x="55" y="60"/>
                        <a:pt x="55" y="60"/>
                        <a:pt x="55" y="60"/>
                      </a:cubicBezTo>
                      <a:cubicBezTo>
                        <a:pt x="55" y="62"/>
                        <a:pt x="53" y="64"/>
                        <a:pt x="51" y="64"/>
                      </a:cubicBezTo>
                      <a:cubicBezTo>
                        <a:pt x="3" y="64"/>
                        <a:pt x="3" y="64"/>
                        <a:pt x="3" y="64"/>
                      </a:cubicBezTo>
                      <a:cubicBezTo>
                        <a:pt x="1" y="64"/>
                        <a:pt x="0" y="62"/>
                        <a:pt x="0" y="6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2" y="19"/>
                        <a:pt x="32" y="19"/>
                        <a:pt x="32" y="19"/>
                      </a:cubicBezTo>
                      <a:cubicBezTo>
                        <a:pt x="32" y="21"/>
                        <a:pt x="33" y="22"/>
                        <a:pt x="35" y="22"/>
                      </a:cubicBezTo>
                      <a:close/>
                      <a:moveTo>
                        <a:pt x="36" y="1"/>
                      </a:moveTo>
                      <a:cubicBezTo>
                        <a:pt x="37" y="1"/>
                        <a:pt x="37" y="2"/>
                        <a:pt x="38" y="2"/>
                      </a:cubicBezTo>
                      <a:cubicBezTo>
                        <a:pt x="52" y="17"/>
                        <a:pt x="52" y="17"/>
                        <a:pt x="52" y="17"/>
                      </a:cubicBezTo>
                      <a:cubicBezTo>
                        <a:pt x="53" y="17"/>
                        <a:pt x="53" y="17"/>
                        <a:pt x="53" y="18"/>
                      </a:cubicBezTo>
                      <a:cubicBezTo>
                        <a:pt x="36" y="18"/>
                        <a:pt x="36" y="18"/>
                        <a:pt x="36" y="18"/>
                      </a:cubicBezTo>
                      <a:lnTo>
                        <a:pt x="36" y="1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28D588A0-99DD-419C-906B-C4394A3A1CC5}"/>
                    </a:ext>
                  </a:extLst>
                </p:cNvPr>
                <p:cNvSpPr txBox="1"/>
                <p:nvPr/>
              </p:nvSpPr>
              <p:spPr>
                <a:xfrm>
                  <a:off x="773085" y="1728134"/>
                  <a:ext cx="729623" cy="3103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>
                      <a:solidFill>
                        <a:schemeClr val="bg1"/>
                      </a:solidFill>
                    </a:rPr>
                    <a:t>xlsx</a:t>
                  </a:r>
                  <a:endParaRPr lang="en-GB" sz="10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89E600B1-4165-4D0C-9484-C0874C6D6D06}"/>
                </a:ext>
              </a:extLst>
            </p:cNvPr>
            <p:cNvGrpSpPr/>
            <p:nvPr/>
          </p:nvGrpSpPr>
          <p:grpSpPr>
            <a:xfrm>
              <a:off x="7635572" y="1344485"/>
              <a:ext cx="861220" cy="827633"/>
              <a:chOff x="4410926" y="1304405"/>
              <a:chExt cx="1176844" cy="1084924"/>
            </a:xfrm>
          </p:grpSpPr>
          <p:sp>
            <p:nvSpPr>
              <p:cNvPr id="37" name="Freeform 86">
                <a:extLst>
                  <a:ext uri="{FF2B5EF4-FFF2-40B4-BE49-F238E27FC236}">
                    <a16:creationId xmlns:a16="http://schemas.microsoft.com/office/drawing/2014/main" id="{7FC7276F-75CE-43D0-9DCE-6BC04A66E6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21549" y="1304405"/>
                <a:ext cx="636905" cy="775335"/>
              </a:xfrm>
              <a:custGeom>
                <a:avLst/>
                <a:gdLst/>
                <a:ahLst/>
                <a:cxnLst>
                  <a:cxn ang="0">
                    <a:pos x="35" y="22"/>
                  </a:cxn>
                  <a:cxn ang="0">
                    <a:pos x="55" y="22"/>
                  </a:cxn>
                  <a:cxn ang="0">
                    <a:pos x="55" y="60"/>
                  </a:cxn>
                  <a:cxn ang="0">
                    <a:pos x="51" y="64"/>
                  </a:cxn>
                  <a:cxn ang="0">
                    <a:pos x="3" y="64"/>
                  </a:cxn>
                  <a:cxn ang="0">
                    <a:pos x="0" y="60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32" y="0"/>
                  </a:cxn>
                  <a:cxn ang="0">
                    <a:pos x="32" y="19"/>
                  </a:cxn>
                  <a:cxn ang="0">
                    <a:pos x="35" y="22"/>
                  </a:cxn>
                  <a:cxn ang="0">
                    <a:pos x="36" y="1"/>
                  </a:cxn>
                  <a:cxn ang="0">
                    <a:pos x="38" y="2"/>
                  </a:cxn>
                  <a:cxn ang="0">
                    <a:pos x="52" y="17"/>
                  </a:cxn>
                  <a:cxn ang="0">
                    <a:pos x="53" y="18"/>
                  </a:cxn>
                  <a:cxn ang="0">
                    <a:pos x="36" y="18"/>
                  </a:cxn>
                  <a:cxn ang="0">
                    <a:pos x="36" y="1"/>
                  </a:cxn>
                </a:cxnLst>
                <a:rect l="0" t="0" r="r" b="b"/>
                <a:pathLst>
                  <a:path w="55" h="64">
                    <a:moveTo>
                      <a:pt x="35" y="22"/>
                    </a:move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60"/>
                      <a:pt x="55" y="60"/>
                      <a:pt x="55" y="60"/>
                    </a:cubicBezTo>
                    <a:cubicBezTo>
                      <a:pt x="55" y="62"/>
                      <a:pt x="53" y="64"/>
                      <a:pt x="51" y="64"/>
                    </a:cubicBezTo>
                    <a:cubicBezTo>
                      <a:pt x="3" y="64"/>
                      <a:pt x="3" y="64"/>
                      <a:pt x="3" y="64"/>
                    </a:cubicBezTo>
                    <a:cubicBezTo>
                      <a:pt x="1" y="64"/>
                      <a:pt x="0" y="62"/>
                      <a:pt x="0" y="6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21"/>
                      <a:pt x="33" y="22"/>
                      <a:pt x="35" y="22"/>
                    </a:cubicBezTo>
                    <a:close/>
                    <a:moveTo>
                      <a:pt x="36" y="1"/>
                    </a:moveTo>
                    <a:cubicBezTo>
                      <a:pt x="37" y="1"/>
                      <a:pt x="37" y="2"/>
                      <a:pt x="38" y="2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3" y="17"/>
                      <a:pt x="53" y="17"/>
                      <a:pt x="53" y="18"/>
                    </a:cubicBezTo>
                    <a:cubicBezTo>
                      <a:pt x="36" y="18"/>
                      <a:pt x="36" y="18"/>
                      <a:pt x="36" y="18"/>
                    </a:cubicBezTo>
                    <a:lnTo>
                      <a:pt x="36" y="1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78DDB78-DE57-493C-8A96-DCDDEE372942}"/>
                  </a:ext>
                </a:extLst>
              </p:cNvPr>
              <p:cNvSpPr txBox="1"/>
              <p:nvPr/>
            </p:nvSpPr>
            <p:spPr>
              <a:xfrm>
                <a:off x="4410926" y="1613994"/>
                <a:ext cx="729622" cy="431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schemeClr val="bg1"/>
                    </a:solidFill>
                  </a:rPr>
                  <a:t>txt</a:t>
                </a:r>
                <a:endParaRPr lang="en-GB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 86">
                <a:extLst>
                  <a:ext uri="{FF2B5EF4-FFF2-40B4-BE49-F238E27FC236}">
                    <a16:creationId xmlns:a16="http://schemas.microsoft.com/office/drawing/2014/main" id="{FF5B9622-AF5A-4F67-8AC7-762F65E4D0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68770" y="1613994"/>
                <a:ext cx="636905" cy="775335"/>
              </a:xfrm>
              <a:custGeom>
                <a:avLst/>
                <a:gdLst/>
                <a:ahLst/>
                <a:cxnLst>
                  <a:cxn ang="0">
                    <a:pos x="35" y="22"/>
                  </a:cxn>
                  <a:cxn ang="0">
                    <a:pos x="55" y="22"/>
                  </a:cxn>
                  <a:cxn ang="0">
                    <a:pos x="55" y="60"/>
                  </a:cxn>
                  <a:cxn ang="0">
                    <a:pos x="51" y="64"/>
                  </a:cxn>
                  <a:cxn ang="0">
                    <a:pos x="3" y="64"/>
                  </a:cxn>
                  <a:cxn ang="0">
                    <a:pos x="0" y="60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32" y="0"/>
                  </a:cxn>
                  <a:cxn ang="0">
                    <a:pos x="32" y="19"/>
                  </a:cxn>
                  <a:cxn ang="0">
                    <a:pos x="35" y="22"/>
                  </a:cxn>
                  <a:cxn ang="0">
                    <a:pos x="36" y="1"/>
                  </a:cxn>
                  <a:cxn ang="0">
                    <a:pos x="38" y="2"/>
                  </a:cxn>
                  <a:cxn ang="0">
                    <a:pos x="52" y="17"/>
                  </a:cxn>
                  <a:cxn ang="0">
                    <a:pos x="53" y="18"/>
                  </a:cxn>
                  <a:cxn ang="0">
                    <a:pos x="36" y="18"/>
                  </a:cxn>
                  <a:cxn ang="0">
                    <a:pos x="36" y="1"/>
                  </a:cxn>
                </a:cxnLst>
                <a:rect l="0" t="0" r="r" b="b"/>
                <a:pathLst>
                  <a:path w="55" h="64">
                    <a:moveTo>
                      <a:pt x="35" y="22"/>
                    </a:move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60"/>
                      <a:pt x="55" y="60"/>
                      <a:pt x="55" y="60"/>
                    </a:cubicBezTo>
                    <a:cubicBezTo>
                      <a:pt x="55" y="62"/>
                      <a:pt x="53" y="64"/>
                      <a:pt x="51" y="64"/>
                    </a:cubicBezTo>
                    <a:cubicBezTo>
                      <a:pt x="3" y="64"/>
                      <a:pt x="3" y="64"/>
                      <a:pt x="3" y="64"/>
                    </a:cubicBezTo>
                    <a:cubicBezTo>
                      <a:pt x="1" y="64"/>
                      <a:pt x="0" y="62"/>
                      <a:pt x="0" y="6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21"/>
                      <a:pt x="33" y="22"/>
                      <a:pt x="35" y="22"/>
                    </a:cubicBezTo>
                    <a:close/>
                    <a:moveTo>
                      <a:pt x="36" y="1"/>
                    </a:moveTo>
                    <a:cubicBezTo>
                      <a:pt x="37" y="1"/>
                      <a:pt x="37" y="2"/>
                      <a:pt x="38" y="2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3" y="17"/>
                      <a:pt x="53" y="17"/>
                      <a:pt x="53" y="18"/>
                    </a:cubicBezTo>
                    <a:cubicBezTo>
                      <a:pt x="36" y="18"/>
                      <a:pt x="36" y="18"/>
                      <a:pt x="36" y="18"/>
                    </a:cubicBezTo>
                    <a:lnTo>
                      <a:pt x="36" y="1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8556C6E-F5B9-4B9C-8F4A-3678265D7D37}"/>
                  </a:ext>
                </a:extLst>
              </p:cNvPr>
              <p:cNvSpPr txBox="1"/>
              <p:nvPr/>
            </p:nvSpPr>
            <p:spPr>
              <a:xfrm>
                <a:off x="4858148" y="1923583"/>
                <a:ext cx="729622" cy="431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schemeClr val="bg1"/>
                    </a:solidFill>
                  </a:rPr>
                  <a:t>csv</a:t>
                </a:r>
                <a:endParaRPr lang="en-GB" sz="1000" dirty="0">
                  <a:solidFill>
                    <a:schemeClr val="bg1"/>
                  </a:solidFill>
                </a:endParaRPr>
              </a:p>
            </p:txBody>
          </p:sp>
        </p:grp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FC6DCE3-DE3A-4252-A7A9-FD1B9452C314}"/>
              </a:ext>
            </a:extLst>
          </p:cNvPr>
          <p:cNvCxnSpPr/>
          <p:nvPr/>
        </p:nvCxnSpPr>
        <p:spPr bwMode="auto">
          <a:xfrm>
            <a:off x="2813576" y="2153221"/>
            <a:ext cx="1373406" cy="0"/>
          </a:xfrm>
          <a:prstGeom prst="straightConnector1">
            <a:avLst/>
          </a:prstGeom>
          <a:solidFill>
            <a:schemeClr val="tx2"/>
          </a:solidFill>
          <a:ln w="762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52" name="Picture 15">
            <a:extLst>
              <a:ext uri="{FF2B5EF4-FFF2-40B4-BE49-F238E27FC236}">
                <a16:creationId xmlns:a16="http://schemas.microsoft.com/office/drawing/2014/main" id="{DCE7E9B9-AD1D-48FC-845A-91DCB9DAF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65" y="1704367"/>
            <a:ext cx="881145" cy="839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2C44EAA-1DAC-4DE9-B0BB-A089CA44DF93}"/>
              </a:ext>
            </a:extLst>
          </p:cNvPr>
          <p:cNvCxnSpPr/>
          <p:nvPr/>
        </p:nvCxnSpPr>
        <p:spPr bwMode="auto">
          <a:xfrm>
            <a:off x="5694929" y="2155971"/>
            <a:ext cx="1373406" cy="0"/>
          </a:xfrm>
          <a:prstGeom prst="straightConnector1">
            <a:avLst/>
          </a:prstGeom>
          <a:solidFill>
            <a:schemeClr val="tx2"/>
          </a:solidFill>
          <a:ln w="762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6887F150-3496-41C0-B09A-CD805CFBB1B3}"/>
              </a:ext>
            </a:extLst>
          </p:cNvPr>
          <p:cNvSpPr txBox="1"/>
          <p:nvPr/>
        </p:nvSpPr>
        <p:spPr>
          <a:xfrm>
            <a:off x="618344" y="2882220"/>
            <a:ext cx="20149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Set of validation rules</a:t>
            </a:r>
            <a:endParaRPr lang="en-GB" sz="900" b="1" dirty="0"/>
          </a:p>
        </p:txBody>
      </p:sp>
    </p:spTree>
    <p:extLst>
      <p:ext uri="{BB962C8B-B14F-4D97-AF65-F5344CB8AC3E}">
        <p14:creationId xmlns:p14="http://schemas.microsoft.com/office/powerpoint/2010/main" val="309845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563"/>
    </mc:Choice>
    <mc:Fallback xmlns="">
      <p:transition spd="slow" advTm="11356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938" name="Straight Connector 1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11163"/>
            <a:ext cx="8194675" cy="635000"/>
          </a:xfrm>
        </p:spPr>
        <p:txBody>
          <a:bodyPr/>
          <a:lstStyle/>
          <a:p>
            <a:r>
              <a:rPr lang="en-GB" dirty="0"/>
              <a:t>Inconsistency detection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932662-DBCF-401E-BA33-987E1840B642}"/>
              </a:ext>
            </a:extLst>
          </p:cNvPr>
          <p:cNvSpPr txBox="1">
            <a:spLocks/>
          </p:cNvSpPr>
          <p:nvPr/>
        </p:nvSpPr>
        <p:spPr bwMode="auto">
          <a:xfrm>
            <a:off x="468313" y="675695"/>
            <a:ext cx="85947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lang="en-GB" altLang="en-US" sz="2800" kern="1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cs typeface="Arial" charset="0"/>
              </a:defRPr>
            </a:lvl2pPr>
            <a:lvl3pPr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cs typeface="Arial" charset="0"/>
              </a:defRPr>
            </a:lvl3pPr>
            <a:lvl4pPr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cs typeface="Arial" charset="0"/>
              </a:defRPr>
            </a:lvl4pPr>
            <a:lvl5pPr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34" charset="0"/>
                <a:cs typeface="Arial" charset="0"/>
              </a:defRPr>
            </a:lvl5pPr>
            <a:lvl6pPr marL="4572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6pPr>
            <a:lvl7pPr marL="9144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7pPr>
            <a:lvl8pPr marL="13716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8pPr>
            <a:lvl9pPr marL="18288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9pPr>
          </a:lstStyle>
          <a:p>
            <a:pPr eaLnBrk="0" hangingPunct="0"/>
            <a:endParaRPr lang="en-GB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FB3C3A-8DA7-47B8-A70A-FBF2405010A9}"/>
              </a:ext>
            </a:extLst>
          </p:cNvPr>
          <p:cNvSpPr txBox="1"/>
          <p:nvPr/>
        </p:nvSpPr>
        <p:spPr>
          <a:xfrm>
            <a:off x="161817" y="1254975"/>
            <a:ext cx="8526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/>
              <a:t>Sometimes the </a:t>
            </a:r>
            <a:r>
              <a:rPr lang="en-GB" sz="1400" dirty="0">
                <a:solidFill>
                  <a:srgbClr val="003299"/>
                </a:solidFill>
              </a:rPr>
              <a:t>validation rules </a:t>
            </a:r>
            <a:r>
              <a:rPr lang="en-GB" sz="1400" dirty="0"/>
              <a:t>may have </a:t>
            </a:r>
            <a:r>
              <a:rPr lang="en-GB" sz="1400" dirty="0">
                <a:solidFill>
                  <a:srgbClr val="003299"/>
                </a:solidFill>
              </a:rPr>
              <a:t>logical errors </a:t>
            </a:r>
            <a:r>
              <a:rPr lang="en-GB" sz="1400" dirty="0"/>
              <a:t>and are contradictory </a:t>
            </a:r>
            <a:endParaRPr lang="en-GB" sz="1400" dirty="0">
              <a:sym typeface="Wingdings" panose="05000000000000000000" pitchFamily="2" charset="2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3299"/>
                </a:solidFill>
                <a:sym typeface="Wingdings" panose="05000000000000000000" pitchFamily="2" charset="2"/>
              </a:rPr>
              <a:t>Solution</a:t>
            </a:r>
            <a:r>
              <a:rPr lang="en-GB" sz="1400" dirty="0">
                <a:sym typeface="Wingdings" panose="05000000000000000000" pitchFamily="2" charset="2"/>
              </a:rPr>
              <a:t>: Proposal of different data models</a:t>
            </a:r>
            <a:r>
              <a:rPr lang="en-GB" sz="14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093121-57BB-48D4-80EA-36AA12D36A3D}"/>
              </a:ext>
            </a:extLst>
          </p:cNvPr>
          <p:cNvSpPr txBox="1"/>
          <p:nvPr/>
        </p:nvSpPr>
        <p:spPr>
          <a:xfrm>
            <a:off x="6467237" y="4158322"/>
            <a:ext cx="8526562" cy="2308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GB" sz="900" b="1" dirty="0"/>
              <a:t>Different data models are proposed</a:t>
            </a:r>
            <a:endParaRPr lang="en-GB" sz="9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4EFF34-A644-44CC-94F8-B672E09E4812}"/>
              </a:ext>
            </a:extLst>
          </p:cNvPr>
          <p:cNvGrpSpPr>
            <a:grpSpLocks noChangeAspect="1"/>
          </p:cNvGrpSpPr>
          <p:nvPr/>
        </p:nvGrpSpPr>
        <p:grpSpPr>
          <a:xfrm>
            <a:off x="367214" y="1790487"/>
            <a:ext cx="8115766" cy="2667917"/>
            <a:chOff x="84385" y="2063587"/>
            <a:chExt cx="9719689" cy="408467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B49FCB0-8D29-4EB6-9DB5-26D8D27C129B}"/>
                </a:ext>
              </a:extLst>
            </p:cNvPr>
            <p:cNvSpPr/>
            <p:nvPr/>
          </p:nvSpPr>
          <p:spPr bwMode="auto">
            <a:xfrm>
              <a:off x="84385" y="2888112"/>
              <a:ext cx="2821012" cy="376973"/>
            </a:xfrm>
            <a:prstGeom prst="rect">
              <a:avLst/>
            </a:prstGeom>
            <a:solidFill>
              <a:schemeClr val="bg1">
                <a:alpha val="35000"/>
              </a:schemeClr>
            </a:solidFill>
            <a:ln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000" b="1" kern="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ヒラギノ角ゴ Pro W3"/>
                  <a:cs typeface="Arial"/>
                </a:rPr>
                <a:t>1) Data_Point_1 &lt; 0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763F5D3-0C28-4B4B-9BB0-23F352510C1E}"/>
                </a:ext>
              </a:extLst>
            </p:cNvPr>
            <p:cNvSpPr/>
            <p:nvPr/>
          </p:nvSpPr>
          <p:spPr bwMode="auto">
            <a:xfrm>
              <a:off x="84385" y="3630366"/>
              <a:ext cx="2821012" cy="353412"/>
            </a:xfrm>
            <a:prstGeom prst="rect">
              <a:avLst/>
            </a:prstGeom>
            <a:solidFill>
              <a:schemeClr val="bg1">
                <a:alpha val="35000"/>
              </a:schemeClr>
            </a:solidFill>
            <a:ln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900" b="1" kern="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ヒラギノ角ゴ Pro W3"/>
                  <a:cs typeface="Arial"/>
                </a:rPr>
                <a:t>2) Data_Point_2  &lt; 0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93E6321-5689-485F-A719-A47A4720F7D2}"/>
                </a:ext>
              </a:extLst>
            </p:cNvPr>
            <p:cNvSpPr/>
            <p:nvPr/>
          </p:nvSpPr>
          <p:spPr bwMode="auto">
            <a:xfrm>
              <a:off x="84385" y="4360840"/>
              <a:ext cx="2821012" cy="353412"/>
            </a:xfrm>
            <a:prstGeom prst="rect">
              <a:avLst/>
            </a:prstGeom>
            <a:solidFill>
              <a:schemeClr val="bg1">
                <a:alpha val="35000"/>
              </a:schemeClr>
            </a:solidFill>
            <a:ln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900" b="1" kern="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ヒラギノ角ゴ Pro W3"/>
                  <a:cs typeface="Arial"/>
                </a:rPr>
                <a:t>3)SUM(Data_Point_1 , Data_Point_2) &gt; 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F351A55-FF08-45B7-A86B-C4CE58CAEE83}"/>
                </a:ext>
              </a:extLst>
            </p:cNvPr>
            <p:cNvSpPr txBox="1"/>
            <p:nvPr/>
          </p:nvSpPr>
          <p:spPr>
            <a:xfrm>
              <a:off x="4592434" y="5582804"/>
              <a:ext cx="2374204" cy="565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b="1" dirty="0"/>
                <a:t>Only consistent rule sets are selected for the simulation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114A3DD-2D5B-48AA-A03C-B6EB96C37D5C}"/>
                </a:ext>
              </a:extLst>
            </p:cNvPr>
            <p:cNvSpPr txBox="1"/>
            <p:nvPr/>
          </p:nvSpPr>
          <p:spPr>
            <a:xfrm>
              <a:off x="8006729" y="2063587"/>
              <a:ext cx="1797345" cy="612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Rules 1 &amp; 2 used </a:t>
              </a:r>
              <a:br>
                <a:rPr lang="en-GB" sz="1000" dirty="0"/>
              </a:br>
              <a:r>
                <a:rPr lang="en-GB" sz="1000" dirty="0"/>
                <a:t>for simulated data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D0679E-F813-4E78-8B69-B7CAAF235031}"/>
                </a:ext>
              </a:extLst>
            </p:cNvPr>
            <p:cNvSpPr txBox="1"/>
            <p:nvPr/>
          </p:nvSpPr>
          <p:spPr>
            <a:xfrm>
              <a:off x="8006729" y="3371195"/>
              <a:ext cx="1797345" cy="612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Rules 1 &amp; 3 used </a:t>
              </a:r>
              <a:br>
                <a:rPr lang="en-GB" sz="1000" dirty="0"/>
              </a:br>
              <a:r>
                <a:rPr lang="en-GB" sz="1000" dirty="0"/>
                <a:t>for simulated data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68C46FA-D081-4295-BD0F-00C14C26456B}"/>
                </a:ext>
              </a:extLst>
            </p:cNvPr>
            <p:cNvSpPr txBox="1"/>
            <p:nvPr/>
          </p:nvSpPr>
          <p:spPr>
            <a:xfrm>
              <a:off x="8006729" y="4568061"/>
              <a:ext cx="1797345" cy="612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Rules 2 &amp; 3 used for </a:t>
              </a:r>
              <a:br>
                <a:rPr lang="en-GB" sz="1000" dirty="0"/>
              </a:br>
              <a:r>
                <a:rPr lang="en-GB" sz="1000" dirty="0"/>
                <a:t>simulated data</a:t>
              </a:r>
            </a:p>
          </p:txBody>
        </p:sp>
      </p:grpSp>
      <p:pic>
        <p:nvPicPr>
          <p:cNvPr id="146" name="Picture 34">
            <a:extLst>
              <a:ext uri="{FF2B5EF4-FFF2-40B4-BE49-F238E27FC236}">
                <a16:creationId xmlns:a16="http://schemas.microsoft.com/office/drawing/2014/main" id="{946CFE04-D421-40B0-8CB6-F1CD1AE85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312" y="2255207"/>
            <a:ext cx="909499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7AD4C399-0ECA-4C50-B025-6D173381A23E}"/>
              </a:ext>
            </a:extLst>
          </p:cNvPr>
          <p:cNvCxnSpPr/>
          <p:nvPr/>
        </p:nvCxnSpPr>
        <p:spPr bwMode="auto">
          <a:xfrm>
            <a:off x="2923778" y="2898137"/>
            <a:ext cx="1207576" cy="0"/>
          </a:xfrm>
          <a:prstGeom prst="straightConnector1">
            <a:avLst/>
          </a:prstGeom>
          <a:solidFill>
            <a:schemeClr val="tx2"/>
          </a:solidFill>
          <a:ln w="762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194272B-5506-475D-8209-2D0867F16399}"/>
              </a:ext>
            </a:extLst>
          </p:cNvPr>
          <p:cNvCxnSpPr/>
          <p:nvPr/>
        </p:nvCxnSpPr>
        <p:spPr bwMode="auto">
          <a:xfrm flipV="1">
            <a:off x="6113772" y="2006485"/>
            <a:ext cx="650715" cy="415546"/>
          </a:xfrm>
          <a:prstGeom prst="straightConnector1">
            <a:avLst/>
          </a:prstGeom>
          <a:solidFill>
            <a:schemeClr val="tx2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7C636384-27BD-40B2-B653-016EFB6D1516}"/>
              </a:ext>
            </a:extLst>
          </p:cNvPr>
          <p:cNvCxnSpPr/>
          <p:nvPr/>
        </p:nvCxnSpPr>
        <p:spPr bwMode="auto">
          <a:xfrm>
            <a:off x="6113772" y="2860351"/>
            <a:ext cx="806407" cy="843"/>
          </a:xfrm>
          <a:prstGeom prst="straightConnector1">
            <a:avLst/>
          </a:prstGeom>
          <a:solidFill>
            <a:schemeClr val="tx2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C0F26682-C2BB-4636-A7B3-A29678532DBC}"/>
              </a:ext>
            </a:extLst>
          </p:cNvPr>
          <p:cNvCxnSpPr/>
          <p:nvPr/>
        </p:nvCxnSpPr>
        <p:spPr bwMode="auto">
          <a:xfrm>
            <a:off x="6113772" y="3251137"/>
            <a:ext cx="765452" cy="350306"/>
          </a:xfrm>
          <a:prstGeom prst="straightConnector1">
            <a:avLst/>
          </a:prstGeom>
          <a:solidFill>
            <a:schemeClr val="tx2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53" name="TextBox 152">
            <a:extLst>
              <a:ext uri="{FF2B5EF4-FFF2-40B4-BE49-F238E27FC236}">
                <a16:creationId xmlns:a16="http://schemas.microsoft.com/office/drawing/2014/main" id="{F8557BBD-4280-4CB9-8CB3-23E170BEDB32}"/>
              </a:ext>
            </a:extLst>
          </p:cNvPr>
          <p:cNvSpPr txBox="1"/>
          <p:nvPr/>
        </p:nvSpPr>
        <p:spPr>
          <a:xfrm>
            <a:off x="537503" y="4158322"/>
            <a:ext cx="20149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The set of rules is inconsistent</a:t>
            </a:r>
          </a:p>
        </p:txBody>
      </p:sp>
    </p:spTree>
    <p:extLst>
      <p:ext uri="{BB962C8B-B14F-4D97-AF65-F5344CB8AC3E}">
        <p14:creationId xmlns:p14="http://schemas.microsoft.com/office/powerpoint/2010/main" val="328166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001"/>
    </mc:Choice>
    <mc:Fallback xmlns="">
      <p:transition spd="slow" advTm="950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938" name="Straight Connector 1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11163"/>
            <a:ext cx="8194675" cy="635000"/>
          </a:xfrm>
        </p:spPr>
        <p:txBody>
          <a:bodyPr/>
          <a:lstStyle/>
          <a:p>
            <a:r>
              <a:rPr lang="en-US" altLang="en-US" dirty="0"/>
              <a:t>Evolution of smart data quality management &amp; </a:t>
            </a:r>
            <a:br>
              <a:rPr lang="en-US" altLang="en-US" dirty="0"/>
            </a:br>
            <a:r>
              <a:rPr lang="en-US" altLang="en-US" dirty="0"/>
              <a:t>data simulation</a:t>
            </a:r>
            <a:br>
              <a:rPr lang="en-US" altLang="en-US" dirty="0"/>
            </a:br>
            <a:br>
              <a:rPr lang="en-GB" dirty="0"/>
            </a:br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F8E1E42-254C-4FB1-BFD4-0A652E2C036D}"/>
              </a:ext>
            </a:extLst>
          </p:cNvPr>
          <p:cNvSpPr txBox="1"/>
          <p:nvPr/>
        </p:nvSpPr>
        <p:spPr>
          <a:xfrm>
            <a:off x="163214" y="1268760"/>
            <a:ext cx="8739875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3299"/>
                </a:solidFill>
              </a:rPr>
              <a:t>Generalized Approach</a:t>
            </a:r>
            <a:r>
              <a:rPr lang="en-GB" sz="1400" dirty="0"/>
              <a:t>: Any set of equations can be used with this </a:t>
            </a:r>
            <a:r>
              <a:rPr lang="en-US" altLang="en-US" sz="1400" dirty="0"/>
              <a:t>efficient validation program</a:t>
            </a:r>
            <a:r>
              <a:rPr lang="en-GB" sz="1400" dirty="0"/>
              <a:t> </a:t>
            </a:r>
          </a:p>
          <a:p>
            <a:r>
              <a:rPr lang="en-GB" sz="1400" dirty="0">
                <a:sym typeface="Wingdings" panose="05000000000000000000" pitchFamily="2" charset="2"/>
              </a:rPr>
              <a:t>     </a:t>
            </a:r>
            <a:r>
              <a:rPr lang="en-GB" sz="1700" dirty="0">
                <a:sym typeface="Wingdings" panose="05000000000000000000" pitchFamily="2" charset="2"/>
              </a:rPr>
              <a:t> </a:t>
            </a:r>
            <a:r>
              <a:rPr lang="en-GB" sz="1700" dirty="0">
                <a:latin typeface="Lucida Sans Unicode" panose="020B0602030504020204" pitchFamily="34" charset="0"/>
                <a:cs typeface="Lucida Sans Unicode" panose="020B0602030504020204" pitchFamily="34" charset="0"/>
                <a:sym typeface="Wingdings" panose="05000000000000000000" pitchFamily="2" charset="2"/>
              </a:rPr>
              <a:t>→</a:t>
            </a:r>
            <a:r>
              <a:rPr lang="en-GB" sz="1700" dirty="0">
                <a:sym typeface="Wingdings" panose="05000000000000000000" pitchFamily="2" charset="2"/>
              </a:rPr>
              <a:t> </a:t>
            </a:r>
            <a:r>
              <a:rPr lang="en-GB" sz="1400" dirty="0"/>
              <a:t>Test data that satisfy complex conditions can be generated effectively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5A061C0-E4FA-4431-B9CD-9941B31D7B60}"/>
                  </a:ext>
                </a:extLst>
              </p:cNvPr>
              <p:cNvSpPr/>
              <p:nvPr/>
            </p:nvSpPr>
            <p:spPr>
              <a:xfrm>
                <a:off x="183456" y="2238700"/>
                <a:ext cx="2284458" cy="6181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GB" sz="1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GB" sz="1000" i="1" dirty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GB" sz="1000" i="1" dirty="0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GB" sz="1000" b="0" i="1" dirty="0" smtClean="0">
                                      <a:latin typeface="Cambria Math"/>
                                    </a:rPr>
                                    <m:t>𝑁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GB" sz="1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000" i="1" dirty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sz="1000" i="1" dirty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sz="1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000" i="1" dirty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1000" i="1" dirty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sz="1000" i="1" dirty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GB" sz="1000" i="1" dirty="0">
                                      <a:latin typeface="Cambria Math"/>
                                    </a:rPr>
                                    <m:t>𝑐</m:t>
                                  </m:r>
                                  <m:r>
                                    <a:rPr lang="en-GB" sz="1000" i="1" dirty="0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GB" sz="1000" i="1" dirty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000" b="0" i="1" dirty="0" smtClean="0">
                          <a:latin typeface="Cambria Math"/>
                        </a:rPr>
                        <m:t>=0.05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5A061C0-E4FA-4431-B9CD-9941B31D7B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56" y="2238700"/>
                <a:ext cx="2284458" cy="6181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139762D-5FA9-4862-90CD-1B09DDD80AD8}"/>
                  </a:ext>
                </a:extLst>
              </p:cNvPr>
              <p:cNvSpPr txBox="1"/>
              <p:nvPr/>
            </p:nvSpPr>
            <p:spPr>
              <a:xfrm>
                <a:off x="-202968" y="2895526"/>
                <a:ext cx="2965423" cy="791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GB" sz="10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sz="1000" i="1" dirty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GB" sz="1000" i="1" dirty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sz="1000" i="1" dirty="0"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sz="1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000" i="1" dirty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sz="1000" i="1" dirty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sz="1000" i="1" dirty="0">
                                  <a:latin typeface="Cambria Math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GB" sz="1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GB" sz="1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GB" sz="10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1000" i="1" dirty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GB" sz="1000" i="1" dirty="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GB" sz="10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sz="1000" i="1" dirty="0">
                                                  <a:latin typeface="Cambria Math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1000" i="1" dirty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d>
                      <m:r>
                        <a:rPr lang="en-GB" sz="1000" b="0" i="0" dirty="0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GB" sz="1000" b="0" i="0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b="0" i="1" dirty="0" smtClean="0">
                          <a:latin typeface="Cambria Math"/>
                        </a:rPr>
                        <m:t>𝜌</m:t>
                      </m:r>
                      <m:d>
                        <m:dPr>
                          <m:ctrlPr>
                            <a:rPr lang="en-GB" sz="1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000" b="0" i="1" dirty="0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000" b="0" i="1" dirty="0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000" b="0" i="1" dirty="0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sz="1000" b="0" i="1" dirty="0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GB" sz="1000" b="0" i="1" dirty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1000" b="0" i="0" dirty="0" smtClean="0">
                          <a:latin typeface="Cambria Math"/>
                        </a:rPr>
                        <m:t>exp</m:t>
                      </m:r>
                      <m:r>
                        <a:rPr lang="en-GB" sz="1000" b="0" i="1" dirty="0" smtClean="0">
                          <a:latin typeface="Cambria Math"/>
                        </a:rPr>
                        <m:t>⁡[−</m:t>
                      </m:r>
                      <m:r>
                        <a:rPr lang="en-GB" sz="1000" b="0" i="1" dirty="0" smtClean="0">
                          <a:latin typeface="Cambria Math"/>
                        </a:rPr>
                        <m:t>𝛽</m:t>
                      </m:r>
                      <m:sSup>
                        <m:sSupPr>
                          <m:ctrlPr>
                            <a:rPr lang="en-GB" sz="1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1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1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000" b="0" i="1" dirty="0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GB" sz="1000" b="0" i="1" dirty="0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sz="10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000" b="0" i="1" dirty="0" smtClean="0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GB" sz="1000" b="0" i="1" dirty="0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GB" sz="1000" b="0" i="1" dirty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000" b="0" i="1" dirty="0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139762D-5FA9-4862-90CD-1B09DDD80A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2968" y="2895526"/>
                <a:ext cx="2965423" cy="791883"/>
              </a:xfrm>
              <a:prstGeom prst="rect">
                <a:avLst/>
              </a:prstGeom>
              <a:blipFill>
                <a:blip r:embed="rId6"/>
                <a:stretch>
                  <a:fillRect t="-54615" b="-61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A640C6F-ED76-46E0-BDB4-1EE04A123947}"/>
                  </a:ext>
                </a:extLst>
              </p:cNvPr>
              <p:cNvSpPr txBox="1"/>
              <p:nvPr/>
            </p:nvSpPr>
            <p:spPr>
              <a:xfrm>
                <a:off x="559596" y="3690949"/>
                <a:ext cx="2037802" cy="617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0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000" b="0" i="1" smtClean="0">
                                      <a:latin typeface="Cambria Math"/>
                                    </a:rPr>
                                    <m:t>𝑁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en-GB" sz="1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GB" sz="1000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GB" sz="1000" b="0" i="1" smtClean="0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GB" sz="1000" b="0" i="1" smtClean="0">
                                      <a:latin typeface="Cambria Math"/>
                                    </a:rPr>
                                    <m:t>𝑁</m:t>
                                  </m:r>
                                </m:sup>
                                <m:e>
                                  <m:r>
                                    <a:rPr lang="en-GB" sz="1000" b="0" i="1" smtClean="0">
                                      <a:latin typeface="Cambria Math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GB" sz="1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sz="1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000" b="0" i="1" smtClean="0">
                                              <a:latin typeface="Cambria Math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lang="en-GB" sz="1000" b="0" i="1" smtClean="0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acc>
                                        <m:accPr>
                                          <m:chr m:val="̂"/>
                                          <m:ctrlPr>
                                            <a:rPr lang="en-GB" sz="1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sz="1000" b="0" i="1" smtClean="0">
                                              <a:latin typeface="Cambria Math"/>
                                            </a:rPr>
                                            <m:t>𝜃</m:t>
                                          </m:r>
                                        </m:e>
                                      </m:acc>
                                    </m:e>
                                  </m:d>
                                  <m:r>
                                    <a:rPr lang="en-GB" sz="1000" b="0" i="1" smtClean="0">
                                      <a:latin typeface="Cambria Math"/>
                                    </a:rPr>
                                    <m:t>𝑔</m:t>
                                  </m:r>
                                  <m:sSup>
                                    <m:sSupPr>
                                      <m:ctrlPr>
                                        <a:rPr lang="en-GB" sz="1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sz="1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GB" sz="1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sz="1000" b="0" i="1" smtClean="0">
                                                  <a:latin typeface="Cambria Math"/>
                                                </a:rPr>
                                                <m:t>𝑌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1000" b="0" i="1" smtClean="0">
                                                  <a:latin typeface="Cambria Math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GB" sz="1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GB" sz="1000" b="0" i="1" smtClean="0">
                                                  <a:latin typeface="Cambria Math"/>
                                                </a:rPr>
                                                <m:t>𝜃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sz="1000" b="0" i="1" smtClean="0">
                                          <a:latin typeface="Cambria Math"/>
                                        </a:rPr>
                                        <m:t>𝑇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GB" sz="10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GB" sz="1000" b="0" i="1" smtClean="0">
                          <a:latin typeface="Cambria Math"/>
                        </a:rPr>
                        <m:t>≥1.5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A640C6F-ED76-46E0-BDB4-1EE04A123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96" y="3690949"/>
                <a:ext cx="2037802" cy="6178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46B6DFE9-4E4E-4DC9-B41C-EBD22EAEB8B3}"/>
              </a:ext>
            </a:extLst>
          </p:cNvPr>
          <p:cNvSpPr txBox="1"/>
          <p:nvPr/>
        </p:nvSpPr>
        <p:spPr>
          <a:xfrm>
            <a:off x="2773122" y="3025047"/>
            <a:ext cx="13346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Import equations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66D0A2A-7EBD-46A9-9CAE-156B5338424F}"/>
              </a:ext>
            </a:extLst>
          </p:cNvPr>
          <p:cNvSpPr txBox="1"/>
          <p:nvPr/>
        </p:nvSpPr>
        <p:spPr>
          <a:xfrm>
            <a:off x="6279681" y="3025047"/>
            <a:ext cx="13346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Generate Data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B6C68B3-7284-432E-97B1-5B74B89737AD}"/>
              </a:ext>
            </a:extLst>
          </p:cNvPr>
          <p:cNvSpPr txBox="1"/>
          <p:nvPr/>
        </p:nvSpPr>
        <p:spPr>
          <a:xfrm>
            <a:off x="4296313" y="3821329"/>
            <a:ext cx="22507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/>
              <a:t>The application can analyse any set of equation and generate optimal (sub)sets of constraints</a:t>
            </a:r>
          </a:p>
        </p:txBody>
      </p:sp>
      <p:pic>
        <p:nvPicPr>
          <p:cNvPr id="18" name="Picture 22">
            <a:extLst>
              <a:ext uri="{FF2B5EF4-FFF2-40B4-BE49-F238E27FC236}">
                <a16:creationId xmlns:a16="http://schemas.microsoft.com/office/drawing/2014/main" id="{31BCB14D-4367-4866-BA00-75C22CECF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906" y="2661446"/>
            <a:ext cx="970766" cy="99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9EAC865-E9AA-462A-8807-D35CEF807F7A}"/>
              </a:ext>
            </a:extLst>
          </p:cNvPr>
          <p:cNvCxnSpPr/>
          <p:nvPr/>
        </p:nvCxnSpPr>
        <p:spPr bwMode="auto">
          <a:xfrm>
            <a:off x="2773122" y="3332688"/>
            <a:ext cx="1389726" cy="0"/>
          </a:xfrm>
          <a:prstGeom prst="straightConnector1">
            <a:avLst/>
          </a:prstGeom>
          <a:solidFill>
            <a:schemeClr val="tx2"/>
          </a:solidFill>
          <a:ln w="762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9E4E5CB-FBF9-4B43-B5D2-DB561F85AB93}"/>
              </a:ext>
            </a:extLst>
          </p:cNvPr>
          <p:cNvCxnSpPr/>
          <p:nvPr/>
        </p:nvCxnSpPr>
        <p:spPr bwMode="auto">
          <a:xfrm>
            <a:off x="6279681" y="3332688"/>
            <a:ext cx="1207576" cy="0"/>
          </a:xfrm>
          <a:prstGeom prst="straightConnector1">
            <a:avLst/>
          </a:prstGeom>
          <a:solidFill>
            <a:schemeClr val="tx2"/>
          </a:solidFill>
          <a:ln w="762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D79168A-8135-4FA9-97FF-691154FDF951}"/>
              </a:ext>
            </a:extLst>
          </p:cNvPr>
          <p:cNvSpPr txBox="1"/>
          <p:nvPr/>
        </p:nvSpPr>
        <p:spPr>
          <a:xfrm>
            <a:off x="1068383" y="4216104"/>
            <a:ext cx="1867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  <a:endParaRPr lang="en-GB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1FD376D-EFC6-4603-96DD-68FF4A1CC301}"/>
              </a:ext>
            </a:extLst>
          </p:cNvPr>
          <p:cNvGrpSpPr/>
          <p:nvPr/>
        </p:nvGrpSpPr>
        <p:grpSpPr>
          <a:xfrm>
            <a:off x="7814427" y="2616475"/>
            <a:ext cx="1088663" cy="1084045"/>
            <a:chOff x="7499381" y="1344485"/>
            <a:chExt cx="997411" cy="114477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1C2C828-CDDA-4A1D-869A-AA8CBEC7A8D9}"/>
                </a:ext>
              </a:extLst>
            </p:cNvPr>
            <p:cNvGrpSpPr/>
            <p:nvPr/>
          </p:nvGrpSpPr>
          <p:grpSpPr>
            <a:xfrm>
              <a:off x="7499381" y="1608838"/>
              <a:ext cx="774453" cy="880423"/>
              <a:chOff x="2564896" y="2060492"/>
              <a:chExt cx="572347" cy="629705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C489F7C2-9954-4736-9D0A-1101BFB03987}"/>
                  </a:ext>
                </a:extLst>
              </p:cNvPr>
              <p:cNvGrpSpPr/>
              <p:nvPr/>
            </p:nvGrpSpPr>
            <p:grpSpPr>
              <a:xfrm>
                <a:off x="2564896" y="2060492"/>
                <a:ext cx="419945" cy="477302"/>
                <a:chOff x="754252" y="1304405"/>
                <a:chExt cx="748453" cy="775335"/>
              </a:xfrm>
            </p:grpSpPr>
            <p:sp>
              <p:nvSpPr>
                <p:cNvPr id="49" name="Freeform 86">
                  <a:extLst>
                    <a:ext uri="{FF2B5EF4-FFF2-40B4-BE49-F238E27FC236}">
                      <a16:creationId xmlns:a16="http://schemas.microsoft.com/office/drawing/2014/main" id="{4121ACBA-0FA4-4AD4-A88D-901618F3C2F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54252" y="1304405"/>
                  <a:ext cx="636905" cy="775335"/>
                </a:xfrm>
                <a:custGeom>
                  <a:avLst/>
                  <a:gdLst/>
                  <a:ahLst/>
                  <a:cxnLst>
                    <a:cxn ang="0">
                      <a:pos x="35" y="22"/>
                    </a:cxn>
                    <a:cxn ang="0">
                      <a:pos x="55" y="22"/>
                    </a:cxn>
                    <a:cxn ang="0">
                      <a:pos x="55" y="60"/>
                    </a:cxn>
                    <a:cxn ang="0">
                      <a:pos x="51" y="64"/>
                    </a:cxn>
                    <a:cxn ang="0">
                      <a:pos x="3" y="64"/>
                    </a:cxn>
                    <a:cxn ang="0">
                      <a:pos x="0" y="60"/>
                    </a:cxn>
                    <a:cxn ang="0">
                      <a:pos x="0" y="3"/>
                    </a:cxn>
                    <a:cxn ang="0">
                      <a:pos x="3" y="0"/>
                    </a:cxn>
                    <a:cxn ang="0">
                      <a:pos x="32" y="0"/>
                    </a:cxn>
                    <a:cxn ang="0">
                      <a:pos x="32" y="19"/>
                    </a:cxn>
                    <a:cxn ang="0">
                      <a:pos x="35" y="22"/>
                    </a:cxn>
                    <a:cxn ang="0">
                      <a:pos x="36" y="1"/>
                    </a:cxn>
                    <a:cxn ang="0">
                      <a:pos x="38" y="2"/>
                    </a:cxn>
                    <a:cxn ang="0">
                      <a:pos x="52" y="17"/>
                    </a:cxn>
                    <a:cxn ang="0">
                      <a:pos x="53" y="18"/>
                    </a:cxn>
                    <a:cxn ang="0">
                      <a:pos x="36" y="18"/>
                    </a:cxn>
                    <a:cxn ang="0">
                      <a:pos x="36" y="1"/>
                    </a:cxn>
                  </a:cxnLst>
                  <a:rect l="0" t="0" r="r" b="b"/>
                  <a:pathLst>
                    <a:path w="55" h="64">
                      <a:moveTo>
                        <a:pt x="35" y="22"/>
                      </a:moveTo>
                      <a:cubicBezTo>
                        <a:pt x="55" y="22"/>
                        <a:pt x="55" y="22"/>
                        <a:pt x="55" y="22"/>
                      </a:cubicBezTo>
                      <a:cubicBezTo>
                        <a:pt x="55" y="60"/>
                        <a:pt x="55" y="60"/>
                        <a:pt x="55" y="60"/>
                      </a:cubicBezTo>
                      <a:cubicBezTo>
                        <a:pt x="55" y="62"/>
                        <a:pt x="53" y="64"/>
                        <a:pt x="51" y="64"/>
                      </a:cubicBezTo>
                      <a:cubicBezTo>
                        <a:pt x="3" y="64"/>
                        <a:pt x="3" y="64"/>
                        <a:pt x="3" y="64"/>
                      </a:cubicBezTo>
                      <a:cubicBezTo>
                        <a:pt x="1" y="64"/>
                        <a:pt x="0" y="62"/>
                        <a:pt x="0" y="6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2" y="19"/>
                        <a:pt x="32" y="19"/>
                        <a:pt x="32" y="19"/>
                      </a:cubicBezTo>
                      <a:cubicBezTo>
                        <a:pt x="32" y="21"/>
                        <a:pt x="33" y="22"/>
                        <a:pt x="35" y="22"/>
                      </a:cubicBezTo>
                      <a:close/>
                      <a:moveTo>
                        <a:pt x="36" y="1"/>
                      </a:moveTo>
                      <a:cubicBezTo>
                        <a:pt x="37" y="1"/>
                        <a:pt x="37" y="2"/>
                        <a:pt x="38" y="2"/>
                      </a:cubicBezTo>
                      <a:cubicBezTo>
                        <a:pt x="52" y="17"/>
                        <a:pt x="52" y="17"/>
                        <a:pt x="52" y="17"/>
                      </a:cubicBezTo>
                      <a:cubicBezTo>
                        <a:pt x="53" y="17"/>
                        <a:pt x="53" y="17"/>
                        <a:pt x="53" y="18"/>
                      </a:cubicBezTo>
                      <a:cubicBezTo>
                        <a:pt x="36" y="18"/>
                        <a:pt x="36" y="18"/>
                        <a:pt x="36" y="18"/>
                      </a:cubicBezTo>
                      <a:lnTo>
                        <a:pt x="36" y="1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F3AE3D58-A009-43F2-9C7D-4DCF668FE190}"/>
                    </a:ext>
                  </a:extLst>
                </p:cNvPr>
                <p:cNvSpPr txBox="1"/>
                <p:nvPr/>
              </p:nvSpPr>
              <p:spPr>
                <a:xfrm>
                  <a:off x="773082" y="1728134"/>
                  <a:ext cx="729623" cy="3499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>
                      <a:solidFill>
                        <a:schemeClr val="bg1"/>
                      </a:solidFill>
                    </a:rPr>
                    <a:t>…..</a:t>
                  </a:r>
                  <a:endParaRPr lang="en-GB" sz="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D444CC0E-56CD-4BAE-BCF3-2DC5409C1346}"/>
                  </a:ext>
                </a:extLst>
              </p:cNvPr>
              <p:cNvGrpSpPr/>
              <p:nvPr/>
            </p:nvGrpSpPr>
            <p:grpSpPr>
              <a:xfrm>
                <a:off x="2717296" y="2212894"/>
                <a:ext cx="419947" cy="477303"/>
                <a:chOff x="754252" y="1304405"/>
                <a:chExt cx="748456" cy="775335"/>
              </a:xfrm>
            </p:grpSpPr>
            <p:sp>
              <p:nvSpPr>
                <p:cNvPr id="47" name="Freeform 86">
                  <a:extLst>
                    <a:ext uri="{FF2B5EF4-FFF2-40B4-BE49-F238E27FC236}">
                      <a16:creationId xmlns:a16="http://schemas.microsoft.com/office/drawing/2014/main" id="{27049B02-0E89-43B2-82DC-008BB6A496A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54252" y="1304405"/>
                  <a:ext cx="636905" cy="775335"/>
                </a:xfrm>
                <a:custGeom>
                  <a:avLst/>
                  <a:gdLst/>
                  <a:ahLst/>
                  <a:cxnLst>
                    <a:cxn ang="0">
                      <a:pos x="35" y="22"/>
                    </a:cxn>
                    <a:cxn ang="0">
                      <a:pos x="55" y="22"/>
                    </a:cxn>
                    <a:cxn ang="0">
                      <a:pos x="55" y="60"/>
                    </a:cxn>
                    <a:cxn ang="0">
                      <a:pos x="51" y="64"/>
                    </a:cxn>
                    <a:cxn ang="0">
                      <a:pos x="3" y="64"/>
                    </a:cxn>
                    <a:cxn ang="0">
                      <a:pos x="0" y="60"/>
                    </a:cxn>
                    <a:cxn ang="0">
                      <a:pos x="0" y="3"/>
                    </a:cxn>
                    <a:cxn ang="0">
                      <a:pos x="3" y="0"/>
                    </a:cxn>
                    <a:cxn ang="0">
                      <a:pos x="32" y="0"/>
                    </a:cxn>
                    <a:cxn ang="0">
                      <a:pos x="32" y="19"/>
                    </a:cxn>
                    <a:cxn ang="0">
                      <a:pos x="35" y="22"/>
                    </a:cxn>
                    <a:cxn ang="0">
                      <a:pos x="36" y="1"/>
                    </a:cxn>
                    <a:cxn ang="0">
                      <a:pos x="38" y="2"/>
                    </a:cxn>
                    <a:cxn ang="0">
                      <a:pos x="52" y="17"/>
                    </a:cxn>
                    <a:cxn ang="0">
                      <a:pos x="53" y="18"/>
                    </a:cxn>
                    <a:cxn ang="0">
                      <a:pos x="36" y="18"/>
                    </a:cxn>
                    <a:cxn ang="0">
                      <a:pos x="36" y="1"/>
                    </a:cxn>
                  </a:cxnLst>
                  <a:rect l="0" t="0" r="r" b="b"/>
                  <a:pathLst>
                    <a:path w="55" h="64">
                      <a:moveTo>
                        <a:pt x="35" y="22"/>
                      </a:moveTo>
                      <a:cubicBezTo>
                        <a:pt x="55" y="22"/>
                        <a:pt x="55" y="22"/>
                        <a:pt x="55" y="22"/>
                      </a:cubicBezTo>
                      <a:cubicBezTo>
                        <a:pt x="55" y="60"/>
                        <a:pt x="55" y="60"/>
                        <a:pt x="55" y="60"/>
                      </a:cubicBezTo>
                      <a:cubicBezTo>
                        <a:pt x="55" y="62"/>
                        <a:pt x="53" y="64"/>
                        <a:pt x="51" y="64"/>
                      </a:cubicBezTo>
                      <a:cubicBezTo>
                        <a:pt x="3" y="64"/>
                        <a:pt x="3" y="64"/>
                        <a:pt x="3" y="64"/>
                      </a:cubicBezTo>
                      <a:cubicBezTo>
                        <a:pt x="1" y="64"/>
                        <a:pt x="0" y="62"/>
                        <a:pt x="0" y="6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2" y="19"/>
                        <a:pt x="32" y="19"/>
                        <a:pt x="32" y="19"/>
                      </a:cubicBezTo>
                      <a:cubicBezTo>
                        <a:pt x="32" y="21"/>
                        <a:pt x="33" y="22"/>
                        <a:pt x="35" y="22"/>
                      </a:cubicBezTo>
                      <a:close/>
                      <a:moveTo>
                        <a:pt x="36" y="1"/>
                      </a:moveTo>
                      <a:cubicBezTo>
                        <a:pt x="37" y="1"/>
                        <a:pt x="37" y="2"/>
                        <a:pt x="38" y="2"/>
                      </a:cubicBezTo>
                      <a:cubicBezTo>
                        <a:pt x="52" y="17"/>
                        <a:pt x="52" y="17"/>
                        <a:pt x="52" y="17"/>
                      </a:cubicBezTo>
                      <a:cubicBezTo>
                        <a:pt x="53" y="17"/>
                        <a:pt x="53" y="17"/>
                        <a:pt x="53" y="18"/>
                      </a:cubicBezTo>
                      <a:cubicBezTo>
                        <a:pt x="36" y="18"/>
                        <a:pt x="36" y="18"/>
                        <a:pt x="36" y="18"/>
                      </a:cubicBezTo>
                      <a:lnTo>
                        <a:pt x="36" y="1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1F84DD87-C7C4-42F0-AE09-6DC9D42EFB21}"/>
                    </a:ext>
                  </a:extLst>
                </p:cNvPr>
                <p:cNvSpPr txBox="1"/>
                <p:nvPr/>
              </p:nvSpPr>
              <p:spPr>
                <a:xfrm>
                  <a:off x="773085" y="1728134"/>
                  <a:ext cx="729623" cy="3103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>
                      <a:solidFill>
                        <a:schemeClr val="bg1"/>
                      </a:solidFill>
                    </a:rPr>
                    <a:t>xlsx</a:t>
                  </a:r>
                  <a:endParaRPr lang="en-GB" sz="10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C46A071-8EAD-4B7C-9EB5-F9E3E6A6A6E4}"/>
                </a:ext>
              </a:extLst>
            </p:cNvPr>
            <p:cNvGrpSpPr/>
            <p:nvPr/>
          </p:nvGrpSpPr>
          <p:grpSpPr>
            <a:xfrm>
              <a:off x="7635572" y="1344485"/>
              <a:ext cx="861220" cy="827633"/>
              <a:chOff x="4410926" y="1304405"/>
              <a:chExt cx="1176844" cy="1084924"/>
            </a:xfrm>
          </p:grpSpPr>
          <p:sp>
            <p:nvSpPr>
              <p:cNvPr id="27" name="Freeform 86">
                <a:extLst>
                  <a:ext uri="{FF2B5EF4-FFF2-40B4-BE49-F238E27FC236}">
                    <a16:creationId xmlns:a16="http://schemas.microsoft.com/office/drawing/2014/main" id="{F6119345-4E83-4502-8239-8921EA154E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21549" y="1304405"/>
                <a:ext cx="636905" cy="775335"/>
              </a:xfrm>
              <a:custGeom>
                <a:avLst/>
                <a:gdLst/>
                <a:ahLst/>
                <a:cxnLst>
                  <a:cxn ang="0">
                    <a:pos x="35" y="22"/>
                  </a:cxn>
                  <a:cxn ang="0">
                    <a:pos x="55" y="22"/>
                  </a:cxn>
                  <a:cxn ang="0">
                    <a:pos x="55" y="60"/>
                  </a:cxn>
                  <a:cxn ang="0">
                    <a:pos x="51" y="64"/>
                  </a:cxn>
                  <a:cxn ang="0">
                    <a:pos x="3" y="64"/>
                  </a:cxn>
                  <a:cxn ang="0">
                    <a:pos x="0" y="60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32" y="0"/>
                  </a:cxn>
                  <a:cxn ang="0">
                    <a:pos x="32" y="19"/>
                  </a:cxn>
                  <a:cxn ang="0">
                    <a:pos x="35" y="22"/>
                  </a:cxn>
                  <a:cxn ang="0">
                    <a:pos x="36" y="1"/>
                  </a:cxn>
                  <a:cxn ang="0">
                    <a:pos x="38" y="2"/>
                  </a:cxn>
                  <a:cxn ang="0">
                    <a:pos x="52" y="17"/>
                  </a:cxn>
                  <a:cxn ang="0">
                    <a:pos x="53" y="18"/>
                  </a:cxn>
                  <a:cxn ang="0">
                    <a:pos x="36" y="18"/>
                  </a:cxn>
                  <a:cxn ang="0">
                    <a:pos x="36" y="1"/>
                  </a:cxn>
                </a:cxnLst>
                <a:rect l="0" t="0" r="r" b="b"/>
                <a:pathLst>
                  <a:path w="55" h="64">
                    <a:moveTo>
                      <a:pt x="35" y="22"/>
                    </a:move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60"/>
                      <a:pt x="55" y="60"/>
                      <a:pt x="55" y="60"/>
                    </a:cubicBezTo>
                    <a:cubicBezTo>
                      <a:pt x="55" y="62"/>
                      <a:pt x="53" y="64"/>
                      <a:pt x="51" y="64"/>
                    </a:cubicBezTo>
                    <a:cubicBezTo>
                      <a:pt x="3" y="64"/>
                      <a:pt x="3" y="64"/>
                      <a:pt x="3" y="64"/>
                    </a:cubicBezTo>
                    <a:cubicBezTo>
                      <a:pt x="1" y="64"/>
                      <a:pt x="0" y="62"/>
                      <a:pt x="0" y="6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21"/>
                      <a:pt x="33" y="22"/>
                      <a:pt x="35" y="22"/>
                    </a:cubicBezTo>
                    <a:close/>
                    <a:moveTo>
                      <a:pt x="36" y="1"/>
                    </a:moveTo>
                    <a:cubicBezTo>
                      <a:pt x="37" y="1"/>
                      <a:pt x="37" y="2"/>
                      <a:pt x="38" y="2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3" y="17"/>
                      <a:pt x="53" y="17"/>
                      <a:pt x="53" y="18"/>
                    </a:cubicBezTo>
                    <a:cubicBezTo>
                      <a:pt x="36" y="18"/>
                      <a:pt x="36" y="18"/>
                      <a:pt x="36" y="18"/>
                    </a:cubicBezTo>
                    <a:lnTo>
                      <a:pt x="36" y="1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60F6A18-9D1A-4D21-A2D5-76B6155BDBBD}"/>
                  </a:ext>
                </a:extLst>
              </p:cNvPr>
              <p:cNvSpPr txBox="1"/>
              <p:nvPr/>
            </p:nvSpPr>
            <p:spPr>
              <a:xfrm>
                <a:off x="4410926" y="1613994"/>
                <a:ext cx="729622" cy="431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schemeClr val="bg1"/>
                    </a:solidFill>
                  </a:rPr>
                  <a:t>txt</a:t>
                </a:r>
                <a:endParaRPr lang="en-GB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86">
                <a:extLst>
                  <a:ext uri="{FF2B5EF4-FFF2-40B4-BE49-F238E27FC236}">
                    <a16:creationId xmlns:a16="http://schemas.microsoft.com/office/drawing/2014/main" id="{29706DAB-913F-4945-9F97-6BB6CA77C0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68770" y="1613994"/>
                <a:ext cx="636905" cy="775335"/>
              </a:xfrm>
              <a:custGeom>
                <a:avLst/>
                <a:gdLst/>
                <a:ahLst/>
                <a:cxnLst>
                  <a:cxn ang="0">
                    <a:pos x="35" y="22"/>
                  </a:cxn>
                  <a:cxn ang="0">
                    <a:pos x="55" y="22"/>
                  </a:cxn>
                  <a:cxn ang="0">
                    <a:pos x="55" y="60"/>
                  </a:cxn>
                  <a:cxn ang="0">
                    <a:pos x="51" y="64"/>
                  </a:cxn>
                  <a:cxn ang="0">
                    <a:pos x="3" y="64"/>
                  </a:cxn>
                  <a:cxn ang="0">
                    <a:pos x="0" y="60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32" y="0"/>
                  </a:cxn>
                  <a:cxn ang="0">
                    <a:pos x="32" y="19"/>
                  </a:cxn>
                  <a:cxn ang="0">
                    <a:pos x="35" y="22"/>
                  </a:cxn>
                  <a:cxn ang="0">
                    <a:pos x="36" y="1"/>
                  </a:cxn>
                  <a:cxn ang="0">
                    <a:pos x="38" y="2"/>
                  </a:cxn>
                  <a:cxn ang="0">
                    <a:pos x="52" y="17"/>
                  </a:cxn>
                  <a:cxn ang="0">
                    <a:pos x="53" y="18"/>
                  </a:cxn>
                  <a:cxn ang="0">
                    <a:pos x="36" y="18"/>
                  </a:cxn>
                  <a:cxn ang="0">
                    <a:pos x="36" y="1"/>
                  </a:cxn>
                </a:cxnLst>
                <a:rect l="0" t="0" r="r" b="b"/>
                <a:pathLst>
                  <a:path w="55" h="64">
                    <a:moveTo>
                      <a:pt x="35" y="22"/>
                    </a:move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60"/>
                      <a:pt x="55" y="60"/>
                      <a:pt x="55" y="60"/>
                    </a:cubicBezTo>
                    <a:cubicBezTo>
                      <a:pt x="55" y="62"/>
                      <a:pt x="53" y="64"/>
                      <a:pt x="51" y="64"/>
                    </a:cubicBezTo>
                    <a:cubicBezTo>
                      <a:pt x="3" y="64"/>
                      <a:pt x="3" y="64"/>
                      <a:pt x="3" y="64"/>
                    </a:cubicBezTo>
                    <a:cubicBezTo>
                      <a:pt x="1" y="64"/>
                      <a:pt x="0" y="62"/>
                      <a:pt x="0" y="6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21"/>
                      <a:pt x="33" y="22"/>
                      <a:pt x="35" y="22"/>
                    </a:cubicBezTo>
                    <a:close/>
                    <a:moveTo>
                      <a:pt x="36" y="1"/>
                    </a:moveTo>
                    <a:cubicBezTo>
                      <a:pt x="37" y="1"/>
                      <a:pt x="37" y="2"/>
                      <a:pt x="38" y="2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3" y="17"/>
                      <a:pt x="53" y="17"/>
                      <a:pt x="53" y="18"/>
                    </a:cubicBezTo>
                    <a:cubicBezTo>
                      <a:pt x="36" y="18"/>
                      <a:pt x="36" y="18"/>
                      <a:pt x="36" y="18"/>
                    </a:cubicBezTo>
                    <a:lnTo>
                      <a:pt x="36" y="1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0165E29-B8E6-4E83-A42E-8D8D90571876}"/>
                  </a:ext>
                </a:extLst>
              </p:cNvPr>
              <p:cNvSpPr txBox="1"/>
              <p:nvPr/>
            </p:nvSpPr>
            <p:spPr>
              <a:xfrm>
                <a:off x="4858148" y="1923583"/>
                <a:ext cx="729622" cy="431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schemeClr val="bg1"/>
                    </a:solidFill>
                  </a:rPr>
                  <a:t>csv</a:t>
                </a:r>
                <a:endParaRPr lang="en-GB" sz="1000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84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706"/>
    </mc:Choice>
    <mc:Fallback xmlns="">
      <p:transition spd="slow" advTm="457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_ASSOC" val="-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" val="-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3" val="-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_ASSOC" val="-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3_ASSOC" val="-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" val="-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3" val="-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" val="-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" val="-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" val="-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_ASSOC" val="-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" val="-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3_ASSOC" val="-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" val="-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3" val="-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_ASSOC" val="-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_ASSOC" val="-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3_ASSOC" val="-1"/>
</p:tagLst>
</file>

<file path=ppt/theme/theme1.xml><?xml version="1.0" encoding="utf-8"?>
<a:theme xmlns:a="http://schemas.openxmlformats.org/drawingml/2006/main" name="PPT_Template_16x9_ECB">
  <a:themeElements>
    <a:clrScheme name="___FINAL___ECB___">
      <a:dk1>
        <a:srgbClr val="585858"/>
      </a:dk1>
      <a:lt1>
        <a:srgbClr val="FFFFFF"/>
      </a:lt1>
      <a:dk2>
        <a:srgbClr val="003399"/>
      </a:dk2>
      <a:lt2>
        <a:srgbClr val="BEBEBE"/>
      </a:lt2>
      <a:accent1>
        <a:srgbClr val="003399"/>
      </a:accent1>
      <a:accent2>
        <a:srgbClr val="4078B8"/>
      </a:accent2>
      <a:accent3>
        <a:srgbClr val="AF7598"/>
      </a:accent3>
      <a:accent4>
        <a:srgbClr val="682E32"/>
      </a:accent4>
      <a:accent5>
        <a:srgbClr val="EAC568"/>
      </a:accent5>
      <a:accent6>
        <a:srgbClr val="77B37F"/>
      </a:accent6>
      <a:hlink>
        <a:srgbClr val="5FA3DB"/>
      </a:hlink>
      <a:folHlink>
        <a:srgbClr val="A50021"/>
      </a:folHlink>
    </a:clrScheme>
    <a:fontScheme name="5_Leere Präsentation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64" charset="-128"/>
          </a:defRPr>
        </a:defPPr>
      </a:lstStyle>
    </a:lnDef>
  </a:objectDefaults>
  <a:extraClrSchemeLst>
    <a:extraClrScheme>
      <a:clrScheme name="5_Leere Präsentation 1">
        <a:dk1>
          <a:srgbClr val="585858"/>
        </a:dk1>
        <a:lt1>
          <a:srgbClr val="FFFFFF"/>
        </a:lt1>
        <a:dk2>
          <a:srgbClr val="003399"/>
        </a:dk2>
        <a:lt2>
          <a:srgbClr val="BEBEBE"/>
        </a:lt2>
        <a:accent1>
          <a:srgbClr val="4078B8"/>
        </a:accent1>
        <a:accent2>
          <a:srgbClr val="000066"/>
        </a:accent2>
        <a:accent3>
          <a:srgbClr val="FFFFFF"/>
        </a:accent3>
        <a:accent4>
          <a:srgbClr val="4A4A4A"/>
        </a:accent4>
        <a:accent5>
          <a:srgbClr val="AFBED8"/>
        </a:accent5>
        <a:accent6>
          <a:srgbClr val="00005C"/>
        </a:accent6>
        <a:hlink>
          <a:srgbClr val="008080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626</Words>
  <Application>Microsoft Office PowerPoint</Application>
  <PresentationFormat>On-screen Show (16:9)</PresentationFormat>
  <Paragraphs>136</Paragraphs>
  <Slides>11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Calibri</vt:lpstr>
      <vt:lpstr>Cambria Math</vt:lpstr>
      <vt:lpstr>Lucida Sans Unicode</vt:lpstr>
      <vt:lpstr>Times</vt:lpstr>
      <vt:lpstr>Wingdings</vt:lpstr>
      <vt:lpstr>PPT_Template_16x9_ECB</vt:lpstr>
      <vt:lpstr>Building consistent and efficient validation models</vt:lpstr>
      <vt:lpstr>PowerPoint Presentation</vt:lpstr>
      <vt:lpstr>Centralised submission platform</vt:lpstr>
      <vt:lpstr>Centralised submission platform  Business validation engine</vt:lpstr>
      <vt:lpstr>PowerPoint Presentation</vt:lpstr>
      <vt:lpstr>Scope</vt:lpstr>
      <vt:lpstr>Generation of data based on rules</vt:lpstr>
      <vt:lpstr>Inconsistency detection</vt:lpstr>
      <vt:lpstr>Evolution of smart data quality management &amp;  data simulation  </vt:lpstr>
      <vt:lpstr>PowerPoint Presentation</vt:lpstr>
      <vt:lpstr>Technical implementation  </vt:lpstr>
    </vt:vector>
  </TitlesOfParts>
  <Company>European Central Bank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background title slide</dc:title>
  <dc:creator>Kourentas, Foivos</dc:creator>
  <cp:lastModifiedBy>Nick Iliopoulos</cp:lastModifiedBy>
  <cp:revision>230</cp:revision>
  <dcterms:created xsi:type="dcterms:W3CDTF">2019-09-27T08:06:22Z</dcterms:created>
  <dcterms:modified xsi:type="dcterms:W3CDTF">2021-02-18T18:23:42Z</dcterms:modified>
</cp:coreProperties>
</file>