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6" r:id="rId5"/>
    <p:sldId id="305" r:id="rId6"/>
    <p:sldId id="307" r:id="rId7"/>
    <p:sldId id="311" r:id="rId8"/>
    <p:sldId id="306" r:id="rId9"/>
    <p:sldId id="308" r:id="rId10"/>
    <p:sldId id="309" r:id="rId11"/>
    <p:sldId id="310" r:id="rId12"/>
    <p:sldId id="312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E13"/>
    <a:srgbClr val="E96B1D"/>
    <a:srgbClr val="89E0FF"/>
    <a:srgbClr val="4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38701-68C3-446D-B0D0-607563B4CBC4}" v="14" dt="2021-02-16T22:07:07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21678-EC08-4C7F-BD04-03307695B72C}" type="datetimeFigureOut">
              <a:rPr lang="pt-PT" smtClean="0"/>
              <a:t>17/02/2021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45DBD-C418-4559-9CBC-1A2711C25B7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65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065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483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906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025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211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947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673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248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5DBD-C418-4559-9CBC-1A2711C25B76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464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3A06F-A664-4995-A34E-2D067F22CF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12192002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B7A50F4-67CC-4F15-B12E-F90CA591F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4123" y="3727587"/>
            <a:ext cx="8474076" cy="704628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Abertura</a:t>
            </a:r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79CBCF8-EA2F-4DB4-AF4A-B0C9A6EDA28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88100" y="5273054"/>
            <a:ext cx="2756648" cy="230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Montserrat SemiBold" panose="00000700000000000000" pitchFamily="2" charset="0"/>
              </a:defRPr>
            </a:lvl1pPr>
            <a:lvl4pPr marL="685800" indent="0">
              <a:buNone/>
              <a:defRPr/>
            </a:lvl4pPr>
          </a:lstStyle>
          <a:p>
            <a:pPr lvl="0"/>
            <a:r>
              <a:rPr lang="pt-PT" dirty="0"/>
              <a:t>Autor da Apresentação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F7A7D7A1-A98A-483A-BE13-E45AE17F81C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88100" y="5517749"/>
            <a:ext cx="2756648" cy="230600"/>
          </a:xfrm>
        </p:spPr>
        <p:txBody>
          <a:bodyPr>
            <a:normAutofit/>
          </a:bodyPr>
          <a:lstStyle>
            <a:lvl1pPr marL="0" indent="0">
              <a:buNone/>
              <a:defRPr sz="1250" cap="none" spc="0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4pPr marL="685800" indent="0">
              <a:buNone/>
              <a:defRPr/>
            </a:lvl4pPr>
          </a:lstStyle>
          <a:p>
            <a:pPr lvl="0"/>
            <a:r>
              <a:rPr lang="pt-PT" dirty="0"/>
              <a:t>Departamento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AB36BE18-C171-4029-9D18-9C39023E57C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188100" y="5957275"/>
            <a:ext cx="2756648" cy="230600"/>
          </a:xfrm>
        </p:spPr>
        <p:txBody>
          <a:bodyPr>
            <a:normAutofit/>
          </a:bodyPr>
          <a:lstStyle>
            <a:lvl1pPr marL="0" indent="0">
              <a:buNone/>
              <a:defRPr sz="1250" cap="none" spc="100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4pPr marL="685800" indent="0">
              <a:buNone/>
              <a:defRPr/>
            </a:lvl4pPr>
          </a:lstStyle>
          <a:p>
            <a:pPr lvl="0"/>
            <a:r>
              <a:rPr lang="pt-PT" dirty="0"/>
              <a:t>ANO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CAFAB4E-0EC6-4719-B6D7-C528A1CB9F07}"/>
              </a:ext>
            </a:extLst>
          </p:cNvPr>
          <p:cNvSpPr/>
          <p:nvPr userDrawn="1"/>
        </p:nvSpPr>
        <p:spPr>
          <a:xfrm rot="16200000">
            <a:off x="10222992" y="4888992"/>
            <a:ext cx="1969009" cy="1969009"/>
          </a:xfrm>
          <a:prstGeom prst="rtTriangle">
            <a:avLst/>
          </a:prstGeom>
          <a:solidFill>
            <a:srgbClr val="F34E13"/>
          </a:solidFill>
          <a:ln>
            <a:solidFill>
              <a:srgbClr val="F3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0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D431E97-9FAF-4D29-A49D-BAD494F69133}"/>
              </a:ext>
            </a:extLst>
          </p:cNvPr>
          <p:cNvSpPr/>
          <p:nvPr userDrawn="1"/>
        </p:nvSpPr>
        <p:spPr>
          <a:xfrm rot="5400000">
            <a:off x="-1" y="1"/>
            <a:ext cx="4937760" cy="4937760"/>
          </a:xfrm>
          <a:prstGeom prst="rtTriangle">
            <a:avLst/>
          </a:prstGeom>
          <a:solidFill>
            <a:srgbClr val="F34E13"/>
          </a:solidFill>
          <a:ln>
            <a:solidFill>
              <a:srgbClr val="F3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2EF140-ED35-4FE2-8AC5-8B76ECF2D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593488" cy="2149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3" y="6117981"/>
            <a:ext cx="1236646" cy="7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9">
            <a:extLst>
              <a:ext uri="{FF2B5EF4-FFF2-40B4-BE49-F238E27FC236}">
                <a16:creationId xmlns:a16="http://schemas.microsoft.com/office/drawing/2014/main" id="{B751E491-F3A0-4BC7-9A80-4B9EA6DC5C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5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B7A50F4-67CC-4F15-B12E-F90CA591F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3936" y="3755229"/>
            <a:ext cx="8474076" cy="704628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Texto de </a:t>
            </a:r>
            <a:r>
              <a:rPr lang="en-US" dirty="0" err="1"/>
              <a:t>fim</a:t>
            </a:r>
            <a:r>
              <a:rPr lang="en-US" dirty="0"/>
              <a:t>.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D5CACA1-30F6-4C55-8FF3-0BF1152C4A70}"/>
              </a:ext>
            </a:extLst>
          </p:cNvPr>
          <p:cNvSpPr/>
          <p:nvPr userDrawn="1"/>
        </p:nvSpPr>
        <p:spPr>
          <a:xfrm rot="16200000">
            <a:off x="7254240" y="1920240"/>
            <a:ext cx="4937760" cy="4937760"/>
          </a:xfrm>
          <a:prstGeom prst="rtTriangle">
            <a:avLst/>
          </a:prstGeom>
          <a:solidFill>
            <a:srgbClr val="F34E13"/>
          </a:solidFill>
          <a:ln>
            <a:solidFill>
              <a:srgbClr val="F3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51C180-7ED9-4346-AF35-7FE494390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12" y="4708439"/>
            <a:ext cx="3593488" cy="2149561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CD1346D-E743-47A9-92AD-9834473CD089}"/>
              </a:ext>
            </a:extLst>
          </p:cNvPr>
          <p:cNvSpPr/>
          <p:nvPr userDrawn="1"/>
        </p:nvSpPr>
        <p:spPr>
          <a:xfrm rot="5400000">
            <a:off x="0" y="0"/>
            <a:ext cx="1969009" cy="1969009"/>
          </a:xfrm>
          <a:prstGeom prst="rtTriangle">
            <a:avLst/>
          </a:prstGeom>
          <a:solidFill>
            <a:srgbClr val="F34E13"/>
          </a:solidFill>
          <a:ln>
            <a:solidFill>
              <a:srgbClr val="F3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646" cy="7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35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A8C322-F5BE-43F8-A358-069435DFC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63951" y="6162999"/>
            <a:ext cx="1965774" cy="556575"/>
            <a:chOff x="9534904" y="6012771"/>
            <a:chExt cx="2238434" cy="6337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1FC86E-8466-4E0C-AF7F-286B6B1AC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54121" y="6012771"/>
              <a:ext cx="1119217" cy="63377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96FB18-8F4C-460B-9971-9025FF7D2F3F}"/>
                </a:ext>
              </a:extLst>
            </p:cNvPr>
            <p:cNvSpPr txBox="1"/>
            <p:nvPr userDrawn="1"/>
          </p:nvSpPr>
          <p:spPr>
            <a:xfrm>
              <a:off x="9534904" y="6243487"/>
              <a:ext cx="1124778" cy="315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i="0" dirty="0"/>
                <a:t>NTTS 2021</a:t>
              </a:r>
              <a:endParaRPr lang="en-GB" sz="1200" b="1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2363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5081E1B-61C3-4910-A170-D8BF7B651A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3936" y="2450851"/>
            <a:ext cx="3531695" cy="665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Subtítulo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764E61-229D-4F23-8E20-67A62BE8BC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936" y="864807"/>
            <a:ext cx="5026025" cy="51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471E310-7534-4BB6-B734-2CBD66629E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 tIns="45719" bIns="45719"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D5D95C5-E155-4E6F-8EEC-28BC4512E8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3563" y="3133059"/>
            <a:ext cx="3532068" cy="1155700"/>
          </a:xfrm>
        </p:spPr>
        <p:txBody>
          <a:bodyPr>
            <a:normAutofit/>
          </a:bodyPr>
          <a:lstStyle>
            <a:lvl1pPr marL="0" indent="0">
              <a:lnSpc>
                <a:spcPts val="1750"/>
              </a:lnSpc>
              <a:buNone/>
              <a:defRPr sz="135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possibilidade de ter mais dos que uma linha, mantendo o alinhamento à esquerda, sem justificar.</a:t>
            </a:r>
          </a:p>
        </p:txBody>
      </p:sp>
    </p:spTree>
    <p:extLst>
      <p:ext uri="{BB962C8B-B14F-4D97-AF65-F5344CB8AC3E}">
        <p14:creationId xmlns:p14="http://schemas.microsoft.com/office/powerpoint/2010/main" val="94603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75C00EB5-CEEB-496A-8360-4B908B3385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556" y="4137816"/>
            <a:ext cx="1989108" cy="625486"/>
          </a:xfrm>
        </p:spPr>
        <p:txBody>
          <a:bodyPr>
            <a:noAutofit/>
          </a:bodyPr>
          <a:lstStyle>
            <a:lvl1pPr marL="0" indent="0">
              <a:lnSpc>
                <a:spcPts val="1650"/>
              </a:lnSpc>
              <a:buNone/>
              <a:defRPr sz="1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pt-PT" dirty="0"/>
              <a:t>Subtítulo curto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E08A039A-8709-48EE-AA00-0F20BE8AFC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2285" y="2861993"/>
            <a:ext cx="3536581" cy="2389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pt-PT" dirty="0"/>
              <a:t>Nome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0A6B77-F61D-457D-8D2B-A1E52559D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2285" y="929468"/>
            <a:ext cx="5391944" cy="1192630"/>
          </a:xfrm>
        </p:spPr>
        <p:txBody>
          <a:bodyPr>
            <a:noAutofit/>
          </a:bodyPr>
          <a:lstStyle>
            <a:lvl1pPr marL="0" indent="0">
              <a:lnSpc>
                <a:spcPts val="3100"/>
              </a:lnSpc>
              <a:buNone/>
              <a:defRPr sz="2500"/>
            </a:lvl1pPr>
            <a:lvl2pPr marL="228600" indent="0">
              <a:buNone/>
              <a:defRPr/>
            </a:lvl2pPr>
          </a:lstStyle>
          <a:p>
            <a:pPr lvl="0"/>
            <a:r>
              <a:rPr lang="pt-PT" dirty="0"/>
              <a:t>Inserir título, ou texto de destaque com uma, duas </a:t>
            </a:r>
            <a:br>
              <a:rPr lang="pt-PT" dirty="0"/>
            </a:br>
            <a:r>
              <a:rPr lang="pt-PT" dirty="0"/>
              <a:t>ou mais linhas.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EED6A94-432C-4AA4-A14A-048068778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"/>
            <a:ext cx="4152900" cy="3691055"/>
          </a:xfrm>
          <a:prstGeom prst="rect">
            <a:avLst/>
          </a:prstGeom>
        </p:spPr>
        <p:txBody>
          <a:bodyPr tIns="45719" bIns="45719"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1BCDC947-C1AE-4446-9204-DA055681D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2285" y="3115424"/>
            <a:ext cx="3536581" cy="2389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spc="1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pt-PT" dirty="0"/>
              <a:t>CARGO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0E5BD03-93AB-4CE8-B9CE-7DB1EA17ED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557" y="4802913"/>
            <a:ext cx="1989107" cy="1435827"/>
          </a:xfrm>
        </p:spPr>
        <p:txBody>
          <a:bodyPr>
            <a:normAutofit/>
          </a:bodyPr>
          <a:lstStyle>
            <a:lvl1pPr marL="0" indent="0">
              <a:lnSpc>
                <a:spcPts val="1650"/>
              </a:lnSpc>
              <a:buNone/>
              <a:defRPr sz="125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C2C6750-3BC7-4B08-AEA6-57788FD228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0047" y="4802913"/>
            <a:ext cx="1989108" cy="1435827"/>
          </a:xfrm>
        </p:spPr>
        <p:txBody>
          <a:bodyPr>
            <a:normAutofit/>
          </a:bodyPr>
          <a:lstStyle>
            <a:lvl1pPr marL="0" indent="0">
              <a:lnSpc>
                <a:spcPts val="1650"/>
              </a:lnSpc>
              <a:buNone/>
              <a:defRPr sz="125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E9A16FA0-6EE3-46E4-B6AE-E7E341943D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9164" y="4802913"/>
            <a:ext cx="1980272" cy="1435827"/>
          </a:xfrm>
        </p:spPr>
        <p:txBody>
          <a:bodyPr>
            <a:normAutofit/>
          </a:bodyPr>
          <a:lstStyle>
            <a:lvl1pPr marL="0" indent="0">
              <a:lnSpc>
                <a:spcPts val="1650"/>
              </a:lnSpc>
              <a:buNone/>
              <a:defRPr sz="125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23AEEDB6-EFFB-4A17-82B1-9150FE40E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76699" y="4802913"/>
            <a:ext cx="1980481" cy="1435827"/>
          </a:xfrm>
        </p:spPr>
        <p:txBody>
          <a:bodyPr>
            <a:normAutofit/>
          </a:bodyPr>
          <a:lstStyle>
            <a:lvl1pPr marL="0" indent="0">
              <a:lnSpc>
                <a:spcPts val="1650"/>
              </a:lnSpc>
              <a:buNone/>
              <a:defRPr sz="125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CE913AA3-E273-4950-B1AC-15CB2E2B4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8674" y="4137816"/>
            <a:ext cx="1980481" cy="625486"/>
          </a:xfrm>
        </p:spPr>
        <p:txBody>
          <a:bodyPr>
            <a:noAutofit/>
          </a:bodyPr>
          <a:lstStyle>
            <a:lvl1pPr marL="0" indent="0">
              <a:lnSpc>
                <a:spcPts val="1650"/>
              </a:lnSpc>
              <a:buNone/>
              <a:defRPr sz="1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pt-PT" dirty="0"/>
              <a:t>Subtítulo com </a:t>
            </a:r>
            <a:br>
              <a:rPr lang="pt-PT" dirty="0"/>
            </a:br>
            <a:r>
              <a:rPr lang="pt-PT" dirty="0"/>
              <a:t>1 ou </a:t>
            </a:r>
            <a:r>
              <a:rPr lang="pt-PT" dirty="0" err="1"/>
              <a:t>ou</a:t>
            </a:r>
            <a:r>
              <a:rPr lang="pt-PT" dirty="0"/>
              <a:t> mais  linhas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8E4C8986-8A39-4A3B-8BE2-43BD724CB0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8955" y="4137815"/>
            <a:ext cx="1980272" cy="625487"/>
          </a:xfrm>
        </p:spPr>
        <p:txBody>
          <a:bodyPr>
            <a:noAutofit/>
          </a:bodyPr>
          <a:lstStyle>
            <a:lvl1pPr marL="0" indent="0">
              <a:lnSpc>
                <a:spcPts val="1650"/>
              </a:lnSpc>
              <a:buNone/>
              <a:defRPr sz="1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pt-PT" dirty="0"/>
              <a:t>Subtítulo com </a:t>
            </a:r>
            <a:br>
              <a:rPr lang="pt-PT" dirty="0"/>
            </a:br>
            <a:r>
              <a:rPr lang="pt-PT" dirty="0"/>
              <a:t>1 ou duas ou mais  linhas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6D4C6267-9C63-4469-8D6D-0253443CB1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76699" y="4137814"/>
            <a:ext cx="1980481" cy="625486"/>
          </a:xfrm>
        </p:spPr>
        <p:txBody>
          <a:bodyPr>
            <a:noAutofit/>
          </a:bodyPr>
          <a:lstStyle>
            <a:lvl1pPr marL="0" indent="0">
              <a:lnSpc>
                <a:spcPts val="1650"/>
              </a:lnSpc>
              <a:buNone/>
              <a:defRPr sz="1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274335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F4277628-8D33-4B17-9076-C128CC7DC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1225" y="0"/>
            <a:ext cx="415448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lang="pt-PT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8C9722EF-E8A8-449A-9710-41CB0E865B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7802" y="864807"/>
            <a:ext cx="5026025" cy="12227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</p:spTree>
    <p:extLst>
      <p:ext uri="{BB962C8B-B14F-4D97-AF65-F5344CB8AC3E}">
        <p14:creationId xmlns:p14="http://schemas.microsoft.com/office/powerpoint/2010/main" val="230853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866900-1994-4FFB-A48F-61F74F7D92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8182" y="946703"/>
            <a:ext cx="5791215" cy="402832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815AD84-C757-4007-BE80-4E2146925F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1225" y="0"/>
            <a:ext cx="415448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lang="pt-PT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A3F357A-F9B3-46AD-9870-A5C54DFAE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7802" y="1914236"/>
            <a:ext cx="5791215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endParaRPr lang="pt-PT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6400C2-6338-43E1-A412-AE90D6759B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4338" y="2254565"/>
            <a:ext cx="5574679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r>
              <a:rPr lang="pt-PT" dirty="0"/>
              <a:t> de 2.º nível</a:t>
            </a:r>
          </a:p>
        </p:txBody>
      </p:sp>
    </p:spTree>
    <p:extLst>
      <p:ext uri="{BB962C8B-B14F-4D97-AF65-F5344CB8AC3E}">
        <p14:creationId xmlns:p14="http://schemas.microsoft.com/office/powerpoint/2010/main" val="74662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471E310-7534-4BB6-B734-2CBD66629E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 tIns="45719" bIns="45719"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935E55C-6B17-48EA-BB77-A07BB66F25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3563" y="946703"/>
            <a:ext cx="4262438" cy="402832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804EF79-CC8D-4493-87D3-1868D4DE84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3183" y="1914236"/>
            <a:ext cx="4262438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endParaRPr lang="pt-PT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2A09622-0BF3-44B8-9147-DB33CDDCEA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9719" y="2254565"/>
            <a:ext cx="4045903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r>
              <a:rPr lang="pt-PT" dirty="0"/>
              <a:t> de 2.º nível</a:t>
            </a:r>
          </a:p>
        </p:txBody>
      </p:sp>
    </p:spTree>
    <p:extLst>
      <p:ext uri="{BB962C8B-B14F-4D97-AF65-F5344CB8AC3E}">
        <p14:creationId xmlns:p14="http://schemas.microsoft.com/office/powerpoint/2010/main" val="291364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63BDB5-CE47-4BF7-A98D-7BB674925E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1225" y="3584575"/>
            <a:ext cx="3634582" cy="3273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lang="pt-PT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85E345F-36A6-42C0-9611-E18C7589EB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4131" y="3584575"/>
            <a:ext cx="3634582" cy="3273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lang="pt-PT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1D04537-221B-4B69-BACE-D83A93E20E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099" y="946703"/>
            <a:ext cx="3668874" cy="402832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9F31863-A563-42CF-8F09-7E21D0618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719" y="1914236"/>
            <a:ext cx="3272587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endParaRPr lang="pt-PT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436966E-5A52-4B45-B8CD-2478EA8A4C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3255" y="2254565"/>
            <a:ext cx="3056051" cy="61803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r>
              <a:rPr lang="pt-PT" dirty="0"/>
              <a:t> de </a:t>
            </a:r>
            <a:br>
              <a:rPr lang="pt-PT" dirty="0"/>
            </a:br>
            <a:r>
              <a:rPr lang="pt-PT" dirty="0"/>
              <a:t>2.º nível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6D568FB-CDBF-4241-A133-D517F8FD2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2747" y="1914236"/>
            <a:ext cx="3157419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endParaRPr lang="pt-PT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FE1AC41-4BF3-4FA9-9805-B27F18A75D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39283" y="2254565"/>
            <a:ext cx="2940884" cy="61803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r>
              <a:rPr lang="pt-PT" dirty="0"/>
              <a:t> de </a:t>
            </a:r>
            <a:br>
              <a:rPr lang="pt-PT" dirty="0"/>
            </a:br>
            <a:r>
              <a:rPr lang="pt-PT" dirty="0"/>
              <a:t>2.º nível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D8E3063-30D7-4473-A5DC-99DFB336A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543" y="1914236"/>
            <a:ext cx="3452338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endParaRPr lang="pt-PT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7207D5-F569-4175-A02B-8EB70A55FE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6079" y="2254565"/>
            <a:ext cx="3235803" cy="61803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r>
              <a:rPr lang="pt-PT" dirty="0"/>
              <a:t> de </a:t>
            </a:r>
            <a:br>
              <a:rPr lang="pt-PT" dirty="0"/>
            </a:br>
            <a:r>
              <a:rPr lang="pt-PT" dirty="0"/>
              <a:t>2.º nível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E00123-0C6F-48F9-A413-019E06805E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63951" y="6162999"/>
            <a:ext cx="1965774" cy="556575"/>
            <a:chOff x="9534904" y="6012771"/>
            <a:chExt cx="2238434" cy="6337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719D72-6CCB-47A5-B939-6793EBEA92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54121" y="6012771"/>
              <a:ext cx="1119217" cy="6337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48C17B-89D8-4089-8D62-26D8F8D238C6}"/>
                </a:ext>
              </a:extLst>
            </p:cNvPr>
            <p:cNvSpPr txBox="1"/>
            <p:nvPr userDrawn="1"/>
          </p:nvSpPr>
          <p:spPr>
            <a:xfrm>
              <a:off x="9534904" y="6243487"/>
              <a:ext cx="1124778" cy="315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i="0" dirty="0"/>
                <a:t>NTTS 2021</a:t>
              </a:r>
              <a:endParaRPr lang="en-GB" sz="1200" b="1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92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1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1D04537-221B-4B69-BACE-D83A93E20E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099" y="946703"/>
            <a:ext cx="3668874" cy="402832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9F31863-A563-42CF-8F09-7E21D0618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719" y="1914236"/>
            <a:ext cx="3272587" cy="32763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endParaRPr lang="pt-PT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436966E-5A52-4B45-B8CD-2478EA8A4C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3255" y="2254564"/>
            <a:ext cx="10245305" cy="380790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ou </a:t>
            </a:r>
            <a:r>
              <a:rPr lang="pt-PT" dirty="0" err="1"/>
              <a:t>bullet</a:t>
            </a:r>
            <a:r>
              <a:rPr lang="pt-PT" dirty="0"/>
              <a:t> de </a:t>
            </a:r>
            <a:br>
              <a:rPr lang="pt-PT" dirty="0"/>
            </a:br>
            <a:r>
              <a:rPr lang="pt-PT" dirty="0"/>
              <a:t>2.º nível</a:t>
            </a:r>
          </a:p>
        </p:txBody>
      </p:sp>
    </p:spTree>
    <p:extLst>
      <p:ext uri="{BB962C8B-B14F-4D97-AF65-F5344CB8AC3E}">
        <p14:creationId xmlns:p14="http://schemas.microsoft.com/office/powerpoint/2010/main" val="355546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1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70F665-3361-4ACB-8481-E6625F56E70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60862" y="1005715"/>
            <a:ext cx="5075840" cy="103012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 Inserir aqui o texto corrido, com várias linhas, mantendo o alinhamento à esquerda, sem justificar.</a:t>
            </a:r>
          </a:p>
          <a:p>
            <a:pPr lvl="0"/>
            <a:endParaRPr lang="pt-PT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0F90443F-810B-4727-987B-E63CAC04A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935" y="864807"/>
            <a:ext cx="2444767" cy="51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4C2431-8A78-4194-9EC6-8E54C3B281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69419" y="3567907"/>
            <a:ext cx="9222581" cy="3290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50"/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106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EBC94-879D-4D63-B202-D338AFD8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abertura</a:t>
            </a:r>
            <a:endParaRPr lang="pt-PT" dirty="0"/>
          </a:p>
        </p:txBody>
      </p:sp>
      <p:pic>
        <p:nvPicPr>
          <p:cNvPr id="7" name="logo_iscte_pos.png" descr="logo_iscte_pos.png">
            <a:extLst>
              <a:ext uri="{FF2B5EF4-FFF2-40B4-BE49-F238E27FC236}">
                <a16:creationId xmlns:a16="http://schemas.microsoft.com/office/drawing/2014/main" id="{9105B290-B48C-4392-AA65-D0E3AAC2E4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14343" t="29613" r="13592" b="34935"/>
          <a:stretch>
            <a:fillRect/>
          </a:stretch>
        </p:blipFill>
        <p:spPr>
          <a:xfrm rot="16200000">
            <a:off x="209442" y="952444"/>
            <a:ext cx="512874" cy="15092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E8320B-88BE-4D46-A9A8-EAE50EFD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7B4C8B-C166-4402-BDDE-E507CE6B4E60}"/>
              </a:ext>
            </a:extLst>
          </p:cNvPr>
          <p:cNvSpPr/>
          <p:nvPr userDrawn="1"/>
        </p:nvSpPr>
        <p:spPr>
          <a:xfrm>
            <a:off x="396815" y="0"/>
            <a:ext cx="144525" cy="605212"/>
          </a:xfrm>
          <a:prstGeom prst="rect">
            <a:avLst/>
          </a:prstGeom>
          <a:solidFill>
            <a:srgbClr val="F34E13"/>
          </a:solidFill>
          <a:ln>
            <a:solidFill>
              <a:srgbClr val="F3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9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2648C-45AB-4253-9EEA-1624409E88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780" y="6172065"/>
            <a:ext cx="3055570" cy="627126"/>
            <a:chOff x="7150309" y="5825871"/>
            <a:chExt cx="5041691" cy="10321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D95AAF-C510-4321-B5CC-BC48FC0C9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7150309" y="5949981"/>
              <a:ext cx="2854643" cy="783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6CE047-739E-4733-A3FD-ED9B46040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0115740" y="5825871"/>
              <a:ext cx="2076260" cy="1032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49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chemeClr val="tx1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Montserrat Bold" panose="00000800000000000000" pitchFamily="2" charset="0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Montserrat Bold" panose="00000800000000000000" pitchFamily="2" charset="0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marR="0" indent="0" algn="l" defTabSz="457200" rtl="0" eaLnBrk="1" fontAlgn="auto" latinLnBrk="0" hangingPunct="1">
        <a:lnSpc>
          <a:spcPct val="90000"/>
        </a:lnSpc>
        <a:spcBef>
          <a:spcPts val="25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 Bold" panose="00000800000000000000" pitchFamily="2" charset="0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hyperlink" Target="mailto:rosario.mauritti@iscte-iul.pt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aria.botelho@iscte-iul.pt" TargetMode="Externa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hyperlink" Target="mailto:rosario.mauritti@iscte-iul.pt" TargetMode="External"/><Relationship Id="rId12" Type="http://schemas.openxmlformats.org/officeDocument/2006/relationships/hyperlink" Target="mailto:daniela.craveiro@iscte-iul.pt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11" Type="http://schemas.openxmlformats.org/officeDocument/2006/relationships/hyperlink" Target="mailto:luiscab200@hotmail.com" TargetMode="External"/><Relationship Id="rId5" Type="http://schemas.openxmlformats.org/officeDocument/2006/relationships/image" Target="../media/image7.png"/><Relationship Id="rId10" Type="http://schemas.openxmlformats.org/officeDocument/2006/relationships/hyperlink" Target="mailto:Sara_Franco_Silva@iscte-iul.pt" TargetMode="External"/><Relationship Id="rId4" Type="http://schemas.openxmlformats.org/officeDocument/2006/relationships/notesSlide" Target="../notesSlides/notesSlide9.xml"/><Relationship Id="rId9" Type="http://schemas.openxmlformats.org/officeDocument/2006/relationships/hyperlink" Target="mailto:nuno.nunes@iscte-iul.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2504A7-49A7-4EBF-A5E8-F157A6CF99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9045" y="2345357"/>
            <a:ext cx="10829925" cy="1422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Inequality and well-being in Europe: </a:t>
            </a:r>
            <a:b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from a transnational to a place-based analysis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224E1B-ACB3-4898-A64D-A1A2120F2A64}"/>
              </a:ext>
            </a:extLst>
          </p:cNvPr>
          <p:cNvSpPr/>
          <p:nvPr/>
        </p:nvSpPr>
        <p:spPr>
          <a:xfrm>
            <a:off x="749506" y="2285565"/>
            <a:ext cx="10849464" cy="154198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C8D98-1213-4C1B-A6EB-A20AE2E59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0" y="502170"/>
            <a:ext cx="3026371" cy="920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AE9C3-C255-4877-8B4E-8178866FC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419" y="194315"/>
            <a:ext cx="2371725" cy="1343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AB5111-F9DC-4D98-B01D-9093C9AFCCF7}"/>
              </a:ext>
            </a:extLst>
          </p:cNvPr>
          <p:cNvSpPr txBox="1"/>
          <p:nvPr/>
        </p:nvSpPr>
        <p:spPr>
          <a:xfrm>
            <a:off x="5066676" y="404162"/>
            <a:ext cx="4609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Conference on New Techniques </a:t>
            </a:r>
          </a:p>
          <a:p>
            <a:pPr algn="ctr"/>
            <a:r>
              <a:rPr lang="en-GB" b="1" dirty="0"/>
              <a:t>&amp; Technologies for Official Statistics</a:t>
            </a:r>
          </a:p>
          <a:p>
            <a:pPr algn="ctr"/>
            <a:r>
              <a:rPr lang="en-GB" b="1" dirty="0"/>
              <a:t>(NTTS 2021 – 9-11 March)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B11D5-BFAF-45D7-A26B-30E2BD0B9436}"/>
              </a:ext>
            </a:extLst>
          </p:cNvPr>
          <p:cNvSpPr txBox="1"/>
          <p:nvPr/>
        </p:nvSpPr>
        <p:spPr>
          <a:xfrm>
            <a:off x="5891134" y="4185458"/>
            <a:ext cx="5861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Rosário Mauritti (</a:t>
            </a:r>
            <a:r>
              <a:rPr lang="pt-PT" dirty="0">
                <a:hlinkClick r:id="rId7"/>
              </a:rPr>
              <a:t>rosario.mauritti@iscte-iul.pt</a:t>
            </a:r>
            <a:r>
              <a:rPr lang="pt-PT" dirty="0"/>
              <a:t>)</a:t>
            </a:r>
          </a:p>
          <a:p>
            <a:r>
              <a:rPr lang="pt-PT" dirty="0"/>
              <a:t>Maria do Carmo Botelho</a:t>
            </a:r>
          </a:p>
          <a:p>
            <a:r>
              <a:rPr lang="pt-PT" dirty="0"/>
              <a:t>Nuno Nunes</a:t>
            </a:r>
          </a:p>
          <a:p>
            <a:r>
              <a:rPr lang="pt-PT" dirty="0"/>
              <a:t>Sara Franco da Silva</a:t>
            </a:r>
          </a:p>
          <a:p>
            <a:r>
              <a:rPr lang="pt-PT" dirty="0"/>
              <a:t>Luis Cabrita</a:t>
            </a:r>
          </a:p>
          <a:p>
            <a:r>
              <a:rPr lang="pt-PT" dirty="0"/>
              <a:t>Daniela Craveiro</a:t>
            </a:r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E4C1CEE5-2DB3-432A-8C23-0DB722C5C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9"/>
    </mc:Choice>
    <mc:Fallback xmlns="">
      <p:transition spd="slow" advTm="6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878CCA-8F69-4E91-A5AC-0190E729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921"/>
            <a:ext cx="10515600" cy="599607"/>
          </a:xfrm>
        </p:spPr>
        <p:txBody>
          <a:bodyPr>
            <a:noAutofit/>
          </a:bodyPr>
          <a:lstStyle/>
          <a:p>
            <a:r>
              <a:rPr lang="pt-PT" sz="3200" b="1" dirty="0" err="1">
                <a:solidFill>
                  <a:srgbClr val="E96B1D"/>
                </a:solidFill>
              </a:rPr>
              <a:t>Introduction</a:t>
            </a:r>
            <a:endParaRPr lang="en-GB" sz="3200" b="1" dirty="0">
              <a:solidFill>
                <a:srgbClr val="E96B1D"/>
              </a:solidFill>
            </a:endParaRP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DEBC3305-C277-43B6-95EA-B824752B43F1}"/>
              </a:ext>
            </a:extLst>
          </p:cNvPr>
          <p:cNvSpPr txBox="1">
            <a:spLocks/>
          </p:cNvSpPr>
          <p:nvPr/>
        </p:nvSpPr>
        <p:spPr>
          <a:xfrm>
            <a:off x="838200" y="1027705"/>
            <a:ext cx="10515600" cy="480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TIWELL – Territories of Inequality and Well-Being</a:t>
            </a:r>
          </a:p>
          <a:p>
            <a:pPr>
              <a:lnSpc>
                <a:spcPct val="150000"/>
              </a:lnSpc>
            </a:pPr>
            <a:endParaRPr lang="en-GB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Objective: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To operationalise a set of inequality and well-being monitoring indicators, with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the adoption of a multi-scaling perspective – transnationally, nationally and place-based – that reveals how social inequalities have consequences on well-being of citizens.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Three Major outputs: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Multivariate statistical analysis, visualizations for associations and global indexes, substantive analysis in social sciences context.</a:t>
            </a:r>
            <a:endParaRPr lang="en-GB" sz="2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6E564EF4-F471-46F7-9C18-4E68C9187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64"/>
    </mc:Choice>
    <mc:Fallback xmlns="">
      <p:transition spd="slow" advTm="3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595B93D-6ECC-4465-BC6E-869A15763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00409"/>
            <a:ext cx="11112610" cy="719222"/>
          </a:xfrm>
        </p:spPr>
        <p:txBody>
          <a:bodyPr>
            <a:normAutofit/>
          </a:bodyPr>
          <a:lstStyle/>
          <a:p>
            <a:r>
              <a:rPr lang="en-US" sz="1800" dirty="0"/>
              <a:t>Data: micro-data from the European Social Survey - 22 countries </a:t>
            </a:r>
          </a:p>
          <a:p>
            <a:r>
              <a:rPr lang="en-US" sz="1800" dirty="0"/>
              <a:t>				 (ESS8-2016+ESS6-2014 for Denmark)</a:t>
            </a:r>
          </a:p>
          <a:p>
            <a:endParaRPr lang="en-US" sz="1800" dirty="0"/>
          </a:p>
          <a:p>
            <a:endParaRPr lang="en-GB" sz="18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3878CCA-8F69-4E91-A5AC-0190E729B8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2793"/>
            <a:ext cx="10515600" cy="598487"/>
          </a:xfrm>
        </p:spPr>
        <p:txBody>
          <a:bodyPr>
            <a:noAutofit/>
          </a:bodyPr>
          <a:lstStyle/>
          <a:p>
            <a:r>
              <a:rPr lang="pt-PT" sz="3200" b="1" dirty="0" err="1">
                <a:solidFill>
                  <a:srgbClr val="E96B1D"/>
                </a:solidFill>
              </a:rPr>
              <a:t>Methods</a:t>
            </a:r>
            <a:endParaRPr lang="en-GB" sz="3200" b="1" dirty="0">
              <a:solidFill>
                <a:srgbClr val="E96B1D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509F7EF-7450-47AB-89C6-A42C671E9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715769"/>
            <a:ext cx="5365898" cy="50296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rgbClr val="E96B1D"/>
                </a:solidFill>
                <a:latin typeface="Montserrat Bold" panose="00000800000000000000" pitchFamily="2" charset="0"/>
                <a:ea typeface="+mj-ea"/>
                <a:cs typeface="+mj-cs"/>
              </a:rPr>
              <a:t>Transnational &amp; International analysis</a:t>
            </a:r>
            <a:endParaRPr lang="en-GB" sz="3200" b="1" dirty="0">
              <a:solidFill>
                <a:srgbClr val="E96B1D"/>
              </a:solidFill>
              <a:latin typeface="Montserrat 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67CBE354-EB90-4CA0-84B8-87AE40D0F766}"/>
              </a:ext>
            </a:extLst>
          </p:cNvPr>
          <p:cNvSpPr txBox="1">
            <a:spLocks/>
          </p:cNvSpPr>
          <p:nvPr/>
        </p:nvSpPr>
        <p:spPr>
          <a:xfrm>
            <a:off x="497762" y="2199138"/>
            <a:ext cx="3272587" cy="327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dirty="0" err="1">
                <a:solidFill>
                  <a:srgbClr val="E96B1D"/>
                </a:solidFill>
              </a:rPr>
              <a:t>Inequalities</a:t>
            </a:r>
            <a:endParaRPr lang="en-GB" sz="1900" dirty="0">
              <a:solidFill>
                <a:srgbClr val="E96B1D"/>
              </a:solidFill>
            </a:endParaRP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D892943-08E9-4614-8A2A-79CFA55EDBA6}"/>
              </a:ext>
            </a:extLst>
          </p:cNvPr>
          <p:cNvSpPr txBox="1">
            <a:spLocks/>
          </p:cNvSpPr>
          <p:nvPr/>
        </p:nvSpPr>
        <p:spPr>
          <a:xfrm>
            <a:off x="5300821" y="2207090"/>
            <a:ext cx="2570970" cy="319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dirty="0" err="1">
                <a:solidFill>
                  <a:srgbClr val="E96B1D"/>
                </a:solidFill>
              </a:rPr>
              <a:t>Statistical</a:t>
            </a:r>
            <a:r>
              <a:rPr lang="pt-PT" sz="1900" dirty="0">
                <a:solidFill>
                  <a:srgbClr val="E96B1D"/>
                </a:solidFill>
              </a:rPr>
              <a:t> </a:t>
            </a:r>
            <a:r>
              <a:rPr lang="pt-PT" sz="1900" dirty="0" err="1">
                <a:solidFill>
                  <a:srgbClr val="E96B1D"/>
                </a:solidFill>
              </a:rPr>
              <a:t>Analysis</a:t>
            </a:r>
            <a:endParaRPr lang="en-GB" sz="1900" dirty="0">
              <a:solidFill>
                <a:srgbClr val="E96B1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205B23-1168-4ED8-B277-8088760B18E2}"/>
              </a:ext>
            </a:extLst>
          </p:cNvPr>
          <p:cNvSpPr txBox="1"/>
          <p:nvPr/>
        </p:nvSpPr>
        <p:spPr>
          <a:xfrm>
            <a:off x="497762" y="2618515"/>
            <a:ext cx="4368436" cy="3077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err="1"/>
              <a:t>Gender</a:t>
            </a:r>
            <a:r>
              <a:rPr lang="pt-P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Social </a:t>
            </a:r>
            <a:r>
              <a:rPr lang="pt-PT" dirty="0" err="1"/>
              <a:t>Class</a:t>
            </a:r>
            <a:r>
              <a:rPr lang="pt-PT" dirty="0"/>
              <a:t> - ACM </a:t>
            </a:r>
            <a:r>
              <a:rPr lang="pt-PT" dirty="0" err="1"/>
              <a:t>typology</a:t>
            </a:r>
            <a:r>
              <a:rPr lang="pt-PT" dirty="0"/>
              <a:t> </a:t>
            </a:r>
          </a:p>
          <a:p>
            <a:pPr>
              <a:spcAft>
                <a:spcPts val="1200"/>
              </a:spcAft>
            </a:pPr>
            <a:r>
              <a:rPr lang="pt-PT" dirty="0"/>
              <a:t>	              (Costa </a:t>
            </a:r>
            <a:r>
              <a:rPr lang="pt-PT" dirty="0" err="1"/>
              <a:t>et</a:t>
            </a:r>
            <a:r>
              <a:rPr lang="pt-PT" dirty="0"/>
              <a:t> al., 2002)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err="1"/>
              <a:t>Equivalent</a:t>
            </a:r>
            <a:r>
              <a:rPr lang="pt-PT" dirty="0"/>
              <a:t> </a:t>
            </a:r>
            <a:r>
              <a:rPr lang="pt-PT" dirty="0" err="1"/>
              <a:t>income</a:t>
            </a:r>
            <a:r>
              <a:rPr lang="pt-P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Education</a:t>
            </a:r>
            <a:endParaRPr lang="pt-PT" dirty="0"/>
          </a:p>
          <a:p>
            <a:pPr>
              <a:spcAft>
                <a:spcPts val="1200"/>
              </a:spcAft>
            </a:pPr>
            <a:r>
              <a:rPr lang="pt-PT" dirty="0"/>
              <a:t>     (Basic, </a:t>
            </a:r>
            <a:r>
              <a:rPr lang="pt-PT" dirty="0" err="1"/>
              <a:t>Upper</a:t>
            </a:r>
            <a:r>
              <a:rPr lang="pt-PT" dirty="0"/>
              <a:t> </a:t>
            </a:r>
            <a:r>
              <a:rPr lang="pt-PT" dirty="0" err="1"/>
              <a:t>secondary</a:t>
            </a:r>
            <a:r>
              <a:rPr lang="pt-PT" dirty="0"/>
              <a:t>, </a:t>
            </a:r>
            <a:r>
              <a:rPr lang="pt-PT" dirty="0" err="1"/>
              <a:t>Higher</a:t>
            </a:r>
            <a:r>
              <a:rPr lang="pt-PT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err="1"/>
              <a:t>Supervision</a:t>
            </a:r>
            <a:r>
              <a:rPr lang="pt-PT" dirty="0"/>
              <a:t> (</a:t>
            </a:r>
            <a:r>
              <a:rPr lang="pt-PT" dirty="0" err="1"/>
              <a:t>None</a:t>
            </a:r>
            <a:r>
              <a:rPr lang="pt-PT" dirty="0"/>
              <a:t>, 1-5, 6-10, &gt;10)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Autonomy (Low, Medium, High)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58171-F647-4EF4-B07B-6151BAF7FB22}"/>
              </a:ext>
            </a:extLst>
          </p:cNvPr>
          <p:cNvSpPr txBox="1"/>
          <p:nvPr/>
        </p:nvSpPr>
        <p:spPr>
          <a:xfrm>
            <a:off x="5240170" y="2618515"/>
            <a:ext cx="6710640" cy="3647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b="1" dirty="0" err="1"/>
              <a:t>Transnational</a:t>
            </a:r>
            <a:r>
              <a:rPr lang="pt-PT" b="1" dirty="0"/>
              <a:t> </a:t>
            </a:r>
            <a:r>
              <a:rPr lang="pt-PT" b="1" dirty="0" err="1"/>
              <a:t>scale</a:t>
            </a:r>
            <a:r>
              <a:rPr lang="pt-PT" dirty="0"/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err="1"/>
              <a:t>Multiple</a:t>
            </a:r>
            <a:r>
              <a:rPr lang="pt-PT" dirty="0"/>
              <a:t> </a:t>
            </a:r>
            <a:r>
              <a:rPr lang="pt-PT" dirty="0" err="1"/>
              <a:t>component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(MCA)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/>
              <a:t>Cluster </a:t>
            </a:r>
            <a:r>
              <a:rPr lang="pt-PT" dirty="0" err="1"/>
              <a:t>analysis</a:t>
            </a:r>
            <a:r>
              <a:rPr lang="pt-PT" dirty="0"/>
              <a:t> </a:t>
            </a:r>
          </a:p>
          <a:p>
            <a:pPr>
              <a:spcAft>
                <a:spcPts val="1200"/>
              </a:spcAft>
            </a:pPr>
            <a:r>
              <a:rPr lang="pt-PT" dirty="0"/>
              <a:t>     (</a:t>
            </a:r>
            <a:r>
              <a:rPr lang="pt-PT" dirty="0" err="1"/>
              <a:t>hierarquical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non-</a:t>
            </a:r>
            <a:r>
              <a:rPr lang="pt-PT" dirty="0" err="1"/>
              <a:t>hierarchiqual</a:t>
            </a:r>
            <a:r>
              <a:rPr lang="pt-PT" dirty="0"/>
              <a:t> – K-</a:t>
            </a:r>
            <a:r>
              <a:rPr lang="pt-PT" dirty="0" err="1"/>
              <a:t>means</a:t>
            </a:r>
            <a:r>
              <a:rPr lang="pt-PT" dirty="0"/>
              <a:t>)</a:t>
            </a:r>
          </a:p>
          <a:p>
            <a:pPr>
              <a:spcAft>
                <a:spcPts val="1200"/>
              </a:spcAft>
            </a:pPr>
            <a:endParaRPr lang="pt-PT" sz="1000" dirty="0"/>
          </a:p>
          <a:p>
            <a:pPr>
              <a:spcAft>
                <a:spcPts val="1200"/>
              </a:spcAft>
            </a:pPr>
            <a:r>
              <a:rPr lang="pt-PT" b="1" dirty="0" err="1"/>
              <a:t>National</a:t>
            </a:r>
            <a:r>
              <a:rPr lang="pt-PT" b="1" dirty="0"/>
              <a:t> </a:t>
            </a:r>
            <a:r>
              <a:rPr lang="pt-PT" b="1" dirty="0" err="1"/>
              <a:t>scale</a:t>
            </a:r>
            <a:r>
              <a:rPr lang="pt-PT" b="1" dirty="0"/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 err="1"/>
              <a:t>Categorical</a:t>
            </a:r>
            <a:r>
              <a:rPr lang="pt-PT" dirty="0"/>
              <a:t> Principal </a:t>
            </a:r>
            <a:r>
              <a:rPr lang="pt-PT" dirty="0" err="1"/>
              <a:t>Components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(</a:t>
            </a:r>
            <a:r>
              <a:rPr lang="pt-PT" dirty="0" err="1"/>
              <a:t>CatPCA</a:t>
            </a:r>
            <a:r>
              <a:rPr lang="pt-PT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PT" sz="1050" dirty="0"/>
          </a:p>
          <a:p>
            <a:pPr>
              <a:spcAft>
                <a:spcPts val="1200"/>
              </a:spcAft>
            </a:pPr>
            <a:r>
              <a:rPr lang="pt-PT" dirty="0" err="1"/>
              <a:t>Weights</a:t>
            </a:r>
            <a:r>
              <a:rPr lang="pt-PT" dirty="0"/>
              <a:t>: </a:t>
            </a:r>
            <a:r>
              <a:rPr lang="pt-PT" dirty="0" err="1"/>
              <a:t>Post-stratification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weight</a:t>
            </a:r>
            <a:endParaRPr lang="pt-PT" dirty="0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7933BCD1-7C27-4266-9CDD-6D34D572E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95"/>
    </mc:Choice>
    <mc:Fallback xmlns="">
      <p:transition spd="slow" advTm="3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878CCA-8F69-4E91-A5AC-0190E729B8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4297"/>
            <a:ext cx="10515600" cy="598487"/>
          </a:xfrm>
        </p:spPr>
        <p:txBody>
          <a:bodyPr>
            <a:noAutofit/>
          </a:bodyPr>
          <a:lstStyle/>
          <a:p>
            <a:r>
              <a:rPr lang="pt-PT" sz="3200" b="1" dirty="0" err="1">
                <a:solidFill>
                  <a:srgbClr val="E96B1D"/>
                </a:solidFill>
              </a:rPr>
              <a:t>Methods</a:t>
            </a:r>
            <a:endParaRPr lang="en-GB" sz="3200" b="1" dirty="0">
              <a:solidFill>
                <a:srgbClr val="E96B1D"/>
              </a:solidFill>
            </a:endParaRP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D892943-08E9-4614-8A2A-79CFA55EDBA6}"/>
              </a:ext>
            </a:extLst>
          </p:cNvPr>
          <p:cNvSpPr txBox="1">
            <a:spLocks/>
          </p:cNvSpPr>
          <p:nvPr/>
        </p:nvSpPr>
        <p:spPr>
          <a:xfrm>
            <a:off x="953637" y="1207043"/>
            <a:ext cx="2083810" cy="327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err="1">
                <a:solidFill>
                  <a:srgbClr val="E96B1D"/>
                </a:solidFill>
              </a:rPr>
              <a:t>Well-being</a:t>
            </a:r>
            <a:endParaRPr lang="en-GB" dirty="0">
              <a:solidFill>
                <a:srgbClr val="E96B1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205B23-1168-4ED8-B277-8088760B18E2}"/>
              </a:ext>
            </a:extLst>
          </p:cNvPr>
          <p:cNvSpPr txBox="1"/>
          <p:nvPr/>
        </p:nvSpPr>
        <p:spPr>
          <a:xfrm>
            <a:off x="7630553" y="1679500"/>
            <a:ext cx="4121947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dirty="0"/>
              <a:t>1-Selection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ESS</a:t>
            </a:r>
          </a:p>
          <a:p>
            <a:pPr>
              <a:spcAft>
                <a:spcPts val="1200"/>
              </a:spcAft>
            </a:pPr>
            <a:r>
              <a:rPr lang="pt-PT" dirty="0"/>
              <a:t>2-Exploratory data </a:t>
            </a:r>
            <a:r>
              <a:rPr lang="pt-PT" dirty="0" err="1"/>
              <a:t>analysis</a:t>
            </a:r>
            <a:endParaRPr lang="pt-PT" dirty="0"/>
          </a:p>
          <a:p>
            <a:pPr marL="182563" indent="-182563">
              <a:spcAft>
                <a:spcPts val="1200"/>
              </a:spcAft>
            </a:pPr>
            <a:r>
              <a:rPr lang="pt-PT" dirty="0"/>
              <a:t>3-Transformation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normalization</a:t>
            </a:r>
            <a:r>
              <a:rPr lang="pt-PT" dirty="0"/>
              <a:t> (min-</a:t>
            </a:r>
            <a:r>
              <a:rPr lang="pt-PT" dirty="0" err="1"/>
              <a:t>max</a:t>
            </a:r>
            <a:r>
              <a:rPr lang="pt-PT" dirty="0"/>
              <a:t>)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indicators</a:t>
            </a:r>
            <a:endParaRPr lang="pt-PT" dirty="0"/>
          </a:p>
          <a:p>
            <a:r>
              <a:rPr lang="pt-PT" dirty="0"/>
              <a:t>4-Mean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well-being</a:t>
            </a:r>
            <a:r>
              <a:rPr lang="pt-PT" dirty="0"/>
              <a:t> </a:t>
            </a:r>
            <a:r>
              <a:rPr lang="pt-PT" dirty="0" err="1"/>
              <a:t>dimensions</a:t>
            </a:r>
            <a:endParaRPr lang="pt-PT" dirty="0"/>
          </a:p>
          <a:p>
            <a:pPr>
              <a:spcAft>
                <a:spcPts val="1200"/>
              </a:spcAft>
            </a:pPr>
            <a:r>
              <a:rPr lang="pt-PT" dirty="0"/>
              <a:t>     </a:t>
            </a:r>
            <a:r>
              <a:rPr lang="pt-PT" dirty="0" err="1"/>
              <a:t>by</a:t>
            </a:r>
            <a:r>
              <a:rPr lang="pt-PT" dirty="0"/>
              <a:t> country</a:t>
            </a:r>
          </a:p>
          <a:p>
            <a:r>
              <a:rPr lang="pt-PT" dirty="0"/>
              <a:t>5-Cluster </a:t>
            </a:r>
            <a:r>
              <a:rPr lang="pt-PT" dirty="0" err="1"/>
              <a:t>analysis</a:t>
            </a:r>
            <a:r>
              <a:rPr lang="pt-PT" dirty="0"/>
              <a:t> </a:t>
            </a:r>
          </a:p>
          <a:p>
            <a:r>
              <a:rPr lang="pt-PT" dirty="0"/>
              <a:t>   (</a:t>
            </a:r>
            <a:r>
              <a:rPr lang="pt-PT" dirty="0" err="1"/>
              <a:t>hierarquical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</a:p>
          <a:p>
            <a:pPr>
              <a:spcAft>
                <a:spcPts val="1200"/>
              </a:spcAft>
            </a:pPr>
            <a:r>
              <a:rPr lang="pt-PT" dirty="0"/>
              <a:t>     non-</a:t>
            </a:r>
            <a:r>
              <a:rPr lang="pt-PT" dirty="0" err="1"/>
              <a:t>hierarchiqual</a:t>
            </a:r>
            <a:r>
              <a:rPr lang="pt-PT" dirty="0"/>
              <a:t> – K-</a:t>
            </a:r>
            <a:r>
              <a:rPr lang="pt-PT" dirty="0" err="1"/>
              <a:t>means</a:t>
            </a:r>
            <a:r>
              <a:rPr lang="pt-PT" dirty="0"/>
              <a:t>)</a:t>
            </a:r>
          </a:p>
          <a:p>
            <a:pPr>
              <a:spcAft>
                <a:spcPts val="1200"/>
              </a:spcAft>
            </a:pPr>
            <a:endParaRPr lang="pt-PT" dirty="0"/>
          </a:p>
          <a:p>
            <a:pPr>
              <a:spcAft>
                <a:spcPts val="1200"/>
              </a:spcAft>
            </a:pPr>
            <a:r>
              <a:rPr lang="pt-PT" dirty="0" err="1"/>
              <a:t>Weights</a:t>
            </a:r>
            <a:r>
              <a:rPr lang="pt-PT" dirty="0"/>
              <a:t>: </a:t>
            </a:r>
            <a:r>
              <a:rPr lang="pt-PT" dirty="0" err="1"/>
              <a:t>Post-stratification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weight</a:t>
            </a:r>
            <a:endParaRPr lang="pt-PT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1FE87A4-6B89-4845-B46F-4508753F41CC}"/>
              </a:ext>
            </a:extLst>
          </p:cNvPr>
          <p:cNvSpPr txBox="1">
            <a:spLocks/>
          </p:cNvSpPr>
          <p:nvPr/>
        </p:nvSpPr>
        <p:spPr>
          <a:xfrm>
            <a:off x="7495381" y="1214995"/>
            <a:ext cx="2570970" cy="319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dirty="0" err="1">
                <a:solidFill>
                  <a:srgbClr val="E96B1D"/>
                </a:solidFill>
              </a:rPr>
              <a:t>Statistical</a:t>
            </a:r>
            <a:r>
              <a:rPr lang="pt-PT" sz="1900" dirty="0">
                <a:solidFill>
                  <a:srgbClr val="E96B1D"/>
                </a:solidFill>
              </a:rPr>
              <a:t> </a:t>
            </a:r>
            <a:r>
              <a:rPr lang="pt-PT" sz="1900" dirty="0" err="1">
                <a:solidFill>
                  <a:srgbClr val="E96B1D"/>
                </a:solidFill>
              </a:rPr>
              <a:t>Analysis</a:t>
            </a:r>
            <a:endParaRPr lang="en-GB" sz="1900" dirty="0">
              <a:solidFill>
                <a:srgbClr val="E96B1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97021-7580-4689-A82D-A84EFBCBA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5" y="1534676"/>
            <a:ext cx="7407916" cy="4145994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2D0713C-9AC6-4163-AA2D-25E99ECC3C2A}"/>
              </a:ext>
            </a:extLst>
          </p:cNvPr>
          <p:cNvSpPr txBox="1">
            <a:spLocks/>
          </p:cNvSpPr>
          <p:nvPr/>
        </p:nvSpPr>
        <p:spPr>
          <a:xfrm>
            <a:off x="838200" y="752784"/>
            <a:ext cx="3272587" cy="327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E96B1D"/>
                </a:solidFill>
                <a:latin typeface="Montserrat Bold" panose="00000800000000000000" pitchFamily="2" charset="0"/>
                <a:ea typeface="+mj-ea"/>
                <a:cs typeface="+mj-cs"/>
              </a:rPr>
              <a:t>Transnational analysis</a:t>
            </a:r>
            <a:endParaRPr lang="en-GB" sz="3200" b="1" dirty="0">
              <a:solidFill>
                <a:srgbClr val="E96B1D"/>
              </a:solidFill>
              <a:latin typeface="Montserrat Bold" panose="00000800000000000000" pitchFamily="2" charset="0"/>
              <a:ea typeface="+mj-ea"/>
              <a:cs typeface="+mj-cs"/>
            </a:endParaRP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16096B76-5EF0-4D44-A95E-AC43A4CD5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8"/>
    </mc:Choice>
    <mc:Fallback xmlns="">
      <p:transition spd="slow" advTm="19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>
            <a:extLst>
              <a:ext uri="{FF2B5EF4-FFF2-40B4-BE49-F238E27FC236}">
                <a16:creationId xmlns:a16="http://schemas.microsoft.com/office/drawing/2014/main" id="{DEBC3305-C277-43B6-95EA-B824752B43F1}"/>
              </a:ext>
            </a:extLst>
          </p:cNvPr>
          <p:cNvSpPr txBox="1">
            <a:spLocks/>
          </p:cNvSpPr>
          <p:nvPr/>
        </p:nvSpPr>
        <p:spPr>
          <a:xfrm>
            <a:off x="4953664" y="195496"/>
            <a:ext cx="6909739" cy="448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GB" sz="2000" dirty="0"/>
              <a:t>Figure 1. The transnational social space of Europe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10422-7BDD-4BC4-B7B9-6D3A3FF18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664" y="1040945"/>
            <a:ext cx="6971308" cy="4778791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B0398287-3E5B-43B0-BA33-9C773B0D277F}"/>
              </a:ext>
            </a:extLst>
          </p:cNvPr>
          <p:cNvSpPr txBox="1">
            <a:spLocks/>
          </p:cNvSpPr>
          <p:nvPr/>
        </p:nvSpPr>
        <p:spPr>
          <a:xfrm>
            <a:off x="838200" y="119921"/>
            <a:ext cx="10515600" cy="599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PT" sz="3200" b="1" dirty="0" err="1">
                <a:solidFill>
                  <a:srgbClr val="E96B1D"/>
                </a:solidFill>
              </a:rPr>
              <a:t>Results</a:t>
            </a:r>
            <a:endParaRPr lang="en-GB" sz="3200" b="1" dirty="0">
              <a:solidFill>
                <a:srgbClr val="E96B1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5792D-797F-46A4-88A9-6C3511F1AFFC}"/>
              </a:ext>
            </a:extLst>
          </p:cNvPr>
          <p:cNvSpPr txBox="1"/>
          <p:nvPr/>
        </p:nvSpPr>
        <p:spPr>
          <a:xfrm>
            <a:off x="323023" y="1749585"/>
            <a:ext cx="4126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Multiple Correspondence Analysis </a:t>
            </a:r>
          </a:p>
          <a:p>
            <a:pPr algn="ctr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5400" dirty="0"/>
          </a:p>
          <a:p>
            <a:pPr algn="ctr"/>
            <a:r>
              <a:rPr lang="en-GB" dirty="0"/>
              <a:t>Clusters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1E342-0734-4BDA-9E09-86AF86334E87}"/>
              </a:ext>
            </a:extLst>
          </p:cNvPr>
          <p:cNvSpPr txBox="1"/>
          <p:nvPr/>
        </p:nvSpPr>
        <p:spPr>
          <a:xfrm>
            <a:off x="845323" y="4277418"/>
            <a:ext cx="3151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4 clusters of Europeans, according social inequalities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972E0FC-16B8-49AC-BD51-50ECEC12661D}"/>
              </a:ext>
            </a:extLst>
          </p:cNvPr>
          <p:cNvSpPr/>
          <p:nvPr/>
        </p:nvSpPr>
        <p:spPr>
          <a:xfrm>
            <a:off x="2313829" y="3429000"/>
            <a:ext cx="143123" cy="6463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68850F-242C-4194-8FC6-7C0050D15EBF}"/>
              </a:ext>
            </a:extLst>
          </p:cNvPr>
          <p:cNvSpPr txBox="1"/>
          <p:nvPr/>
        </p:nvSpPr>
        <p:spPr>
          <a:xfrm>
            <a:off x="1281562" y="5457875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Object</a:t>
            </a:r>
            <a:r>
              <a:rPr lang="pt-PT" dirty="0"/>
              <a:t>: individual</a:t>
            </a:r>
          </a:p>
          <a:p>
            <a:r>
              <a:rPr lang="pt-PT" dirty="0"/>
              <a:t>Transnacional </a:t>
            </a:r>
            <a:r>
              <a:rPr lang="pt-PT" dirty="0" err="1"/>
              <a:t>analysis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32B9C21-C19E-4AE1-B0C0-321448965765}"/>
              </a:ext>
            </a:extLst>
          </p:cNvPr>
          <p:cNvSpPr txBox="1">
            <a:spLocks/>
          </p:cNvSpPr>
          <p:nvPr/>
        </p:nvSpPr>
        <p:spPr>
          <a:xfrm>
            <a:off x="845323" y="1129572"/>
            <a:ext cx="3272587" cy="327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dirty="0" err="1">
                <a:solidFill>
                  <a:srgbClr val="E96B1D"/>
                </a:solidFill>
              </a:rPr>
              <a:t>Inequalities</a:t>
            </a:r>
            <a:endParaRPr lang="en-GB" sz="1900" dirty="0">
              <a:solidFill>
                <a:srgbClr val="E96B1D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2AEE04-B603-4DA6-B33B-6676B100A644}"/>
              </a:ext>
            </a:extLst>
          </p:cNvPr>
          <p:cNvSpPr/>
          <p:nvPr/>
        </p:nvSpPr>
        <p:spPr>
          <a:xfrm>
            <a:off x="6143606" y="569663"/>
            <a:ext cx="391030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srgbClr val="E96B1D"/>
                </a:solidFill>
                <a:latin typeface="Montserrat SemiBold" panose="00000700000000000000" pitchFamily="2" charset="0"/>
              </a:rPr>
              <a:t>European social space of inequalities</a:t>
            </a:r>
            <a:endParaRPr lang="pt-PT" sz="1900" b="1" dirty="0">
              <a:solidFill>
                <a:srgbClr val="E96B1D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DF1BBE3-89A0-476B-AFD7-9EB28614DC78}"/>
              </a:ext>
            </a:extLst>
          </p:cNvPr>
          <p:cNvSpPr txBox="1">
            <a:spLocks/>
          </p:cNvSpPr>
          <p:nvPr/>
        </p:nvSpPr>
        <p:spPr>
          <a:xfrm>
            <a:off x="820658" y="768960"/>
            <a:ext cx="3272587" cy="327633"/>
          </a:xfrm>
        </p:spPr>
        <p:txBody>
          <a:bodyPr>
            <a:normAutofit fontScale="55000" lnSpcReduction="20000"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E96B1D"/>
                </a:solidFill>
                <a:latin typeface="Montserrat Bold" panose="00000800000000000000" pitchFamily="2" charset="0"/>
                <a:ea typeface="+mj-ea"/>
                <a:cs typeface="+mj-cs"/>
              </a:rPr>
              <a:t>Transnational analysis</a:t>
            </a:r>
            <a:endParaRPr lang="en-GB" sz="3200" b="1" dirty="0">
              <a:solidFill>
                <a:srgbClr val="E96B1D"/>
              </a:solidFill>
              <a:latin typeface="Montserrat Bold" panose="00000800000000000000" pitchFamily="2" charset="0"/>
              <a:ea typeface="+mj-ea"/>
              <a:cs typeface="+mj-cs"/>
            </a:endParaRP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AB2066BD-C7E0-4D05-93F0-10E9909CA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2"/>
    </mc:Choice>
    <mc:Fallback xmlns="">
      <p:transition spd="slow" advTm="17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>
            <a:extLst>
              <a:ext uri="{FF2B5EF4-FFF2-40B4-BE49-F238E27FC236}">
                <a16:creationId xmlns:a16="http://schemas.microsoft.com/office/drawing/2014/main" id="{DEBC3305-C277-43B6-95EA-B824752B43F1}"/>
              </a:ext>
            </a:extLst>
          </p:cNvPr>
          <p:cNvSpPr txBox="1">
            <a:spLocks/>
          </p:cNvSpPr>
          <p:nvPr/>
        </p:nvSpPr>
        <p:spPr>
          <a:xfrm>
            <a:off x="5830733" y="84633"/>
            <a:ext cx="6431584" cy="448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E96B1D"/>
                </a:solidFill>
              </a:rPr>
              <a:t>Figure 2. Inequality configurations in Europe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B0398287-3E5B-43B0-BA33-9C773B0D277F}"/>
              </a:ext>
            </a:extLst>
          </p:cNvPr>
          <p:cNvSpPr txBox="1">
            <a:spLocks/>
          </p:cNvSpPr>
          <p:nvPr/>
        </p:nvSpPr>
        <p:spPr>
          <a:xfrm>
            <a:off x="838200" y="119921"/>
            <a:ext cx="10515600" cy="599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PT" sz="3200" b="1" dirty="0" err="1">
                <a:solidFill>
                  <a:srgbClr val="E96B1D"/>
                </a:solidFill>
              </a:rPr>
              <a:t>Results</a:t>
            </a:r>
            <a:endParaRPr lang="en-GB" sz="3200" b="1" dirty="0">
              <a:solidFill>
                <a:srgbClr val="E96B1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E75E1-AA23-469A-A9F7-CB3298C54DEC}"/>
              </a:ext>
            </a:extLst>
          </p:cNvPr>
          <p:cNvSpPr txBox="1"/>
          <p:nvPr/>
        </p:nvSpPr>
        <p:spPr>
          <a:xfrm>
            <a:off x="820658" y="1520785"/>
            <a:ext cx="4287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For </a:t>
            </a:r>
            <a:r>
              <a:rPr lang="pt-PT" dirty="0" err="1"/>
              <a:t>each</a:t>
            </a:r>
            <a:r>
              <a:rPr lang="pt-PT" dirty="0"/>
              <a:t> country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inequality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construct</a:t>
            </a:r>
            <a:r>
              <a:rPr lang="pt-PT" dirty="0"/>
              <a:t>: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%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presence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category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Income</a:t>
            </a:r>
            <a:r>
              <a:rPr lang="pt-PT" dirty="0"/>
              <a:t>: </a:t>
            </a:r>
            <a:r>
              <a:rPr lang="pt-PT" dirty="0" err="1"/>
              <a:t>median</a:t>
            </a:r>
            <a:r>
              <a:rPr lang="pt-PT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B7D9D-E7FE-41EB-B743-5E8678FDE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155" y="795103"/>
            <a:ext cx="6522120" cy="5390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20BBC3-F5D8-45F0-8E23-01A506A80282}"/>
              </a:ext>
            </a:extLst>
          </p:cNvPr>
          <p:cNvSpPr txBox="1"/>
          <p:nvPr/>
        </p:nvSpPr>
        <p:spPr>
          <a:xfrm>
            <a:off x="507288" y="3429000"/>
            <a:ext cx="45534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Association between inequality indicators (and value direction). </a:t>
            </a:r>
          </a:p>
          <a:p>
            <a:pPr>
              <a:spcAft>
                <a:spcPts val="1200"/>
              </a:spcAft>
            </a:pPr>
            <a:r>
              <a:rPr lang="en-GB" dirty="0"/>
              <a:t>The supplementary projection of the countries makes it possible to identify similarities and differences between them, regarding social inequalities</a:t>
            </a:r>
            <a:r>
              <a:rPr lang="pt-PT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BBE47-EEE9-4F4A-91DA-39EBB0824017}"/>
              </a:ext>
            </a:extLst>
          </p:cNvPr>
          <p:cNvSpPr txBox="1"/>
          <p:nvPr/>
        </p:nvSpPr>
        <p:spPr>
          <a:xfrm>
            <a:off x="507288" y="560498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Object</a:t>
            </a:r>
            <a:r>
              <a:rPr lang="pt-PT" dirty="0"/>
              <a:t>: country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94C8FE3-EEDA-4288-B21D-B49DBC43B2DB}"/>
              </a:ext>
            </a:extLst>
          </p:cNvPr>
          <p:cNvSpPr txBox="1">
            <a:spLocks/>
          </p:cNvSpPr>
          <p:nvPr/>
        </p:nvSpPr>
        <p:spPr>
          <a:xfrm>
            <a:off x="845323" y="1129572"/>
            <a:ext cx="3272587" cy="327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dirty="0" err="1">
                <a:solidFill>
                  <a:srgbClr val="E96B1D"/>
                </a:solidFill>
              </a:rPr>
              <a:t>Inequalities</a:t>
            </a:r>
            <a:endParaRPr lang="en-GB" sz="1900" dirty="0">
              <a:solidFill>
                <a:srgbClr val="E96B1D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0F4EAB71-2BA4-4BB8-A19A-236CB87BA32C}"/>
              </a:ext>
            </a:extLst>
          </p:cNvPr>
          <p:cNvSpPr txBox="1">
            <a:spLocks/>
          </p:cNvSpPr>
          <p:nvPr/>
        </p:nvSpPr>
        <p:spPr>
          <a:xfrm>
            <a:off x="820658" y="768960"/>
            <a:ext cx="4362714" cy="327633"/>
          </a:xfrm>
        </p:spPr>
        <p:txBody>
          <a:bodyPr>
            <a:normAutofit fontScale="55000" lnSpcReduction="20000"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E96B1D"/>
                </a:solidFill>
                <a:latin typeface="Montserrat Bold" panose="00000800000000000000" pitchFamily="2" charset="0"/>
                <a:ea typeface="+mj-ea"/>
                <a:cs typeface="+mj-cs"/>
              </a:rPr>
              <a:t>Comparisons between countries</a:t>
            </a:r>
            <a:endParaRPr lang="en-GB" sz="3200" b="1" dirty="0">
              <a:solidFill>
                <a:srgbClr val="E96B1D"/>
              </a:solidFill>
              <a:latin typeface="Montserrat Bold" panose="00000800000000000000" pitchFamily="2" charset="0"/>
              <a:ea typeface="+mj-ea"/>
              <a:cs typeface="+mj-cs"/>
            </a:endParaRP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6D353E25-8F0A-4516-9CB0-C92D7DB29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0"/>
    </mc:Choice>
    <mc:Fallback xmlns="">
      <p:transition spd="slow" advTm="2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>
            <a:extLst>
              <a:ext uri="{FF2B5EF4-FFF2-40B4-BE49-F238E27FC236}">
                <a16:creationId xmlns:a16="http://schemas.microsoft.com/office/drawing/2014/main" id="{DEBC3305-C277-43B6-95EA-B824752B43F1}"/>
              </a:ext>
            </a:extLst>
          </p:cNvPr>
          <p:cNvSpPr txBox="1">
            <a:spLocks/>
          </p:cNvSpPr>
          <p:nvPr/>
        </p:nvSpPr>
        <p:spPr>
          <a:xfrm>
            <a:off x="5430741" y="173507"/>
            <a:ext cx="6761259" cy="448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GB" sz="2000" dirty="0"/>
              <a:t>Figure 3. Well-being profiles of European countries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B0398287-3E5B-43B0-BA33-9C773B0D277F}"/>
              </a:ext>
            </a:extLst>
          </p:cNvPr>
          <p:cNvSpPr txBox="1">
            <a:spLocks/>
          </p:cNvSpPr>
          <p:nvPr/>
        </p:nvSpPr>
        <p:spPr>
          <a:xfrm>
            <a:off x="838200" y="119921"/>
            <a:ext cx="10515600" cy="599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PT" sz="3200" b="1" dirty="0" err="1">
                <a:solidFill>
                  <a:srgbClr val="E96B1D"/>
                </a:solidFill>
              </a:rPr>
              <a:t>Results</a:t>
            </a:r>
            <a:endParaRPr lang="en-GB" sz="3200" b="1" dirty="0">
              <a:solidFill>
                <a:srgbClr val="E96B1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9A8ED-00EC-4D3A-8FEE-8D6D553FB5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325"/>
          <a:stretch/>
        </p:blipFill>
        <p:spPr>
          <a:xfrm>
            <a:off x="6614425" y="643951"/>
            <a:ext cx="5474208" cy="6123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4F6B95-F806-477A-BD38-F28A3CEC0A8A}"/>
              </a:ext>
            </a:extLst>
          </p:cNvPr>
          <p:cNvSpPr txBox="1"/>
          <p:nvPr/>
        </p:nvSpPr>
        <p:spPr>
          <a:xfrm>
            <a:off x="445490" y="1643647"/>
            <a:ext cx="53112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dirty="0" err="1"/>
              <a:t>With</a:t>
            </a:r>
            <a:r>
              <a:rPr lang="pt-PT" dirty="0"/>
              <a:t> country </a:t>
            </a:r>
            <a:r>
              <a:rPr lang="pt-PT" dirty="0" err="1"/>
              <a:t>values</a:t>
            </a:r>
            <a:r>
              <a:rPr lang="pt-PT" dirty="0"/>
              <a:t> for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well-being</a:t>
            </a:r>
            <a:r>
              <a:rPr lang="pt-PT" dirty="0"/>
              <a:t> </a:t>
            </a:r>
            <a:r>
              <a:rPr lang="pt-PT" dirty="0" err="1"/>
              <a:t>dimension</a:t>
            </a:r>
            <a:r>
              <a:rPr lang="pt-PT" dirty="0"/>
              <a:t>, </a:t>
            </a:r>
            <a:r>
              <a:rPr lang="pt-PT" dirty="0" err="1"/>
              <a:t>after</a:t>
            </a:r>
            <a:r>
              <a:rPr lang="pt-PT" dirty="0"/>
              <a:t> clusters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possible</a:t>
            </a:r>
            <a:r>
              <a:rPr lang="pt-PT" dirty="0"/>
              <a:t> to </a:t>
            </a:r>
            <a:r>
              <a:rPr lang="pt-PT" dirty="0" err="1"/>
              <a:t>identify</a:t>
            </a:r>
            <a:r>
              <a:rPr lang="pt-PT" dirty="0"/>
              <a:t> 5 clusters </a:t>
            </a:r>
            <a:r>
              <a:rPr lang="pt-PT" dirty="0" err="1"/>
              <a:t>of</a:t>
            </a:r>
            <a:r>
              <a:rPr lang="pt-PT" dirty="0"/>
              <a:t> countries.</a:t>
            </a:r>
          </a:p>
          <a:p>
            <a:pPr>
              <a:spcAft>
                <a:spcPts val="1200"/>
              </a:spcAft>
            </a:pPr>
            <a:endParaRPr lang="pt-PT" dirty="0"/>
          </a:p>
          <a:p>
            <a:pPr>
              <a:spcAft>
                <a:spcPts val="1200"/>
              </a:spcAft>
            </a:pPr>
            <a:r>
              <a:rPr lang="pt-PT" dirty="0" err="1"/>
              <a:t>Well-being</a:t>
            </a:r>
            <a:r>
              <a:rPr lang="pt-PT" dirty="0"/>
              <a:t> global </a:t>
            </a:r>
            <a:r>
              <a:rPr lang="pt-PT" dirty="0" err="1"/>
              <a:t>indicator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cluster, </a:t>
            </a:r>
            <a:r>
              <a:rPr lang="en-GB" dirty="0"/>
              <a:t>assuming that all dimensions are equally important.</a:t>
            </a:r>
            <a:endParaRPr lang="pt-P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8EE60-FB0A-41BC-8B26-913CC1C70E82}"/>
              </a:ext>
            </a:extLst>
          </p:cNvPr>
          <p:cNvSpPr txBox="1"/>
          <p:nvPr/>
        </p:nvSpPr>
        <p:spPr>
          <a:xfrm>
            <a:off x="504732" y="4306703"/>
            <a:ext cx="483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Object</a:t>
            </a:r>
            <a:r>
              <a:rPr lang="pt-PT" dirty="0"/>
              <a:t>: </a:t>
            </a:r>
          </a:p>
          <a:p>
            <a:r>
              <a:rPr lang="pt-PT" dirty="0"/>
              <a:t>1º individual – </a:t>
            </a:r>
            <a:r>
              <a:rPr lang="pt-PT" dirty="0" err="1"/>
              <a:t>construction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well-being</a:t>
            </a:r>
            <a:endParaRPr lang="pt-PT" dirty="0"/>
          </a:p>
          <a:p>
            <a:r>
              <a:rPr lang="pt-PT" dirty="0"/>
              <a:t>                           </a:t>
            </a:r>
            <a:r>
              <a:rPr lang="pt-PT" dirty="0" err="1"/>
              <a:t>dimensions</a:t>
            </a:r>
            <a:endParaRPr lang="pt-PT" dirty="0"/>
          </a:p>
          <a:p>
            <a:r>
              <a:rPr lang="pt-PT" dirty="0"/>
              <a:t>2º country – </a:t>
            </a:r>
            <a:r>
              <a:rPr lang="pt-PT" dirty="0" err="1"/>
              <a:t>well-being</a:t>
            </a:r>
            <a:r>
              <a:rPr lang="pt-PT" dirty="0"/>
              <a:t> </a:t>
            </a:r>
            <a:r>
              <a:rPr lang="pt-PT" dirty="0" err="1"/>
              <a:t>profiles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34E7B0F4-8464-4BE3-B763-DBD95964602A}"/>
              </a:ext>
            </a:extLst>
          </p:cNvPr>
          <p:cNvSpPr txBox="1">
            <a:spLocks/>
          </p:cNvSpPr>
          <p:nvPr/>
        </p:nvSpPr>
        <p:spPr>
          <a:xfrm>
            <a:off x="838200" y="916007"/>
            <a:ext cx="2083810" cy="327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7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err="1">
                <a:solidFill>
                  <a:srgbClr val="E96B1D"/>
                </a:solidFill>
              </a:rPr>
              <a:t>Well-being</a:t>
            </a:r>
            <a:endParaRPr lang="en-GB" dirty="0">
              <a:solidFill>
                <a:srgbClr val="E96B1D"/>
              </a:solidFill>
            </a:endParaRP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C6FEB26A-9842-423B-B0E7-562C02D8F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8"/>
    </mc:Choice>
    <mc:Fallback xmlns="">
      <p:transition spd="slow" advTm="1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878CCA-8F69-4E91-A5AC-0190E729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921"/>
            <a:ext cx="10515600" cy="599607"/>
          </a:xfrm>
        </p:spPr>
        <p:txBody>
          <a:bodyPr>
            <a:noAutofit/>
          </a:bodyPr>
          <a:lstStyle/>
          <a:p>
            <a:r>
              <a:rPr lang="pt-PT" sz="3200" b="1" dirty="0" err="1">
                <a:solidFill>
                  <a:srgbClr val="E96B1D"/>
                </a:solidFill>
              </a:rPr>
              <a:t>Conclusions</a:t>
            </a:r>
            <a:endParaRPr lang="en-GB" sz="3200" b="1" dirty="0">
              <a:solidFill>
                <a:srgbClr val="E96B1D"/>
              </a:solidFill>
            </a:endParaRP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DEBC3305-C277-43B6-95EA-B824752B43F1}"/>
              </a:ext>
            </a:extLst>
          </p:cNvPr>
          <p:cNvSpPr txBox="1">
            <a:spLocks/>
          </p:cNvSpPr>
          <p:nvPr/>
        </p:nvSpPr>
        <p:spPr>
          <a:xfrm>
            <a:off x="909320" y="1237123"/>
            <a:ext cx="10515600" cy="4757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rgbClr val="F34E1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The European social space is currently very unequal. 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rgbClr val="F34E1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The analysis </a:t>
            </a:r>
            <a:r>
              <a:rPr lang="en-GB" sz="2000" dirty="0">
                <a:latin typeface="+mn-lt"/>
              </a:rPr>
              <a:t>developed confirms the 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existence of multidimensional intersections between social inequalities and well-being.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Clr>
                <a:srgbClr val="F34E1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The place-based analysis conducted in Portugal  (using a mix-method approach)</a:t>
            </a:r>
          </a:p>
          <a:p>
            <a:pPr marL="715963" lvl="1" indent="-258763">
              <a:spcAft>
                <a:spcPts val="1800"/>
              </a:spcAft>
            </a:pPr>
            <a:r>
              <a:rPr lang="en-GB" sz="2000" dirty="0">
                <a:latin typeface="+mn-lt"/>
              </a:rPr>
              <a:t>- </a:t>
            </a:r>
            <a:r>
              <a:rPr lang="en-GB" sz="2000" dirty="0">
                <a:cs typeface="+mj-cs"/>
              </a:rPr>
              <a:t>Allowed to </a:t>
            </a:r>
            <a:r>
              <a:rPr lang="en-GB" sz="2000" dirty="0">
                <a:latin typeface="+mn-lt"/>
              </a:rPr>
              <a:t>identified five national clusters of inequalities  - constructed with some of the main </a:t>
            </a:r>
            <a:r>
              <a:rPr lang="en-GB" sz="2000" dirty="0"/>
              <a:t>indicators that are also significant at the transnational and national levels.</a:t>
            </a:r>
          </a:p>
          <a:p>
            <a:pPr lvl="1">
              <a:spcAft>
                <a:spcPts val="1800"/>
              </a:spcAft>
            </a:pPr>
            <a:r>
              <a:rPr lang="en-GB" sz="2000" dirty="0"/>
              <a:t>– Then the analysis of the well-being conditions in these territories mobilised 74 place-based indicators, produced by Statistics Portugal and the regions, also confirms the </a:t>
            </a:r>
            <a:r>
              <a:rPr lang="en-GB" sz="2000" dirty="0">
                <a:ea typeface="Times New Roman" panose="02020603050405020304" pitchFamily="18" charset="0"/>
              </a:rPr>
              <a:t>multidimensional intersections between social inequalities and well-being.</a:t>
            </a:r>
            <a:endParaRPr lang="en-GB" sz="2000" dirty="0"/>
          </a:p>
          <a:p>
            <a:pPr lvl="1">
              <a:spcAft>
                <a:spcPts val="1800"/>
              </a:spcAft>
            </a:pPr>
            <a:endParaRPr lang="en-GB" sz="2000" dirty="0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9ECAC410-B0EE-4FA2-A7CD-D5ECB8B91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4"/>
    </mc:Choice>
    <mc:Fallback xmlns="">
      <p:transition spd="slow" advTm="1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2504A7-49A7-4EBF-A5E8-F157A6CF99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4357" y="1964052"/>
            <a:ext cx="10829925" cy="1422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F34E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C8D98-1213-4C1B-A6EB-A20AE2E59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0" y="502170"/>
            <a:ext cx="3026371" cy="920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AE9C3-C255-4877-8B4E-8178866FC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419" y="194315"/>
            <a:ext cx="2371725" cy="1343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AB5111-F9DC-4D98-B01D-9093C9AFCCF7}"/>
              </a:ext>
            </a:extLst>
          </p:cNvPr>
          <p:cNvSpPr txBox="1"/>
          <p:nvPr/>
        </p:nvSpPr>
        <p:spPr>
          <a:xfrm>
            <a:off x="5066676" y="404162"/>
            <a:ext cx="4609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Conference on New Techniques </a:t>
            </a:r>
          </a:p>
          <a:p>
            <a:pPr algn="ctr"/>
            <a:r>
              <a:rPr lang="en-GB" b="1" dirty="0"/>
              <a:t>&amp; Technologies for Official Statistics</a:t>
            </a:r>
          </a:p>
          <a:p>
            <a:pPr algn="ctr"/>
            <a:r>
              <a:rPr lang="en-GB" b="1" dirty="0"/>
              <a:t>(NTTS 2021 – 9-11 March)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B11D5-BFAF-45D7-A26B-30E2BD0B9436}"/>
              </a:ext>
            </a:extLst>
          </p:cNvPr>
          <p:cNvSpPr txBox="1"/>
          <p:nvPr/>
        </p:nvSpPr>
        <p:spPr>
          <a:xfrm>
            <a:off x="2636243" y="3184099"/>
            <a:ext cx="72261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dirty="0"/>
              <a:t>Rosário Mauritti (</a:t>
            </a:r>
            <a:r>
              <a:rPr lang="pt-PT" dirty="0">
                <a:hlinkClick r:id="rId7"/>
              </a:rPr>
              <a:t>rosario.mauritti@iscte-iul.pt</a:t>
            </a:r>
            <a:r>
              <a:rPr lang="pt-PT" dirty="0"/>
              <a:t>)</a:t>
            </a:r>
          </a:p>
          <a:p>
            <a:pPr algn="ctr">
              <a:spcAft>
                <a:spcPts val="1200"/>
              </a:spcAft>
            </a:pPr>
            <a:r>
              <a:rPr lang="pt-PT" dirty="0"/>
              <a:t>Maria do Carmo Botelho (</a:t>
            </a:r>
            <a:r>
              <a:rPr lang="pt-PT" dirty="0">
                <a:hlinkClick r:id="rId8"/>
              </a:rPr>
              <a:t>maria.botelho@iscte-iul.pt</a:t>
            </a:r>
            <a:r>
              <a:rPr lang="pt-PT" dirty="0"/>
              <a:t>)</a:t>
            </a:r>
          </a:p>
          <a:p>
            <a:pPr algn="ctr">
              <a:spcAft>
                <a:spcPts val="1200"/>
              </a:spcAft>
            </a:pPr>
            <a:r>
              <a:rPr lang="pt-PT" dirty="0"/>
              <a:t>Nuno Nunes (</a:t>
            </a:r>
            <a:r>
              <a:rPr lang="pt-PT" dirty="0">
                <a:hlinkClick r:id="rId9"/>
              </a:rPr>
              <a:t>nuno.nunes@iscte-iul.pt</a:t>
            </a:r>
            <a:r>
              <a:rPr lang="pt-PT" dirty="0"/>
              <a:t>)</a:t>
            </a:r>
          </a:p>
          <a:p>
            <a:pPr algn="ctr">
              <a:spcAft>
                <a:spcPts val="1200"/>
              </a:spcAft>
            </a:pPr>
            <a:r>
              <a:rPr lang="pt-PT" dirty="0"/>
              <a:t>Sara Franco da Silva (</a:t>
            </a:r>
            <a:r>
              <a:rPr lang="pt-PT" dirty="0">
                <a:hlinkClick r:id="rId10"/>
              </a:rPr>
              <a:t>Sara_Franco_Silva@iscte-iul.pt</a:t>
            </a:r>
            <a:r>
              <a:rPr lang="pt-PT" dirty="0"/>
              <a:t>)</a:t>
            </a:r>
          </a:p>
          <a:p>
            <a:pPr algn="ctr">
              <a:spcAft>
                <a:spcPts val="1200"/>
              </a:spcAft>
            </a:pPr>
            <a:r>
              <a:rPr lang="pt-PT" dirty="0"/>
              <a:t>Luis Cabrita (</a:t>
            </a:r>
            <a:r>
              <a:rPr lang="pt-PT" dirty="0">
                <a:hlinkClick r:id="rId11"/>
              </a:rPr>
              <a:t>luiscab200@hotmail.com</a:t>
            </a:r>
            <a:r>
              <a:rPr lang="pt-PT" dirty="0"/>
              <a:t>)</a:t>
            </a:r>
          </a:p>
          <a:p>
            <a:pPr algn="ctr">
              <a:spcAft>
                <a:spcPts val="1200"/>
              </a:spcAft>
            </a:pPr>
            <a:r>
              <a:rPr lang="pt-PT" dirty="0"/>
              <a:t>Daniela Craveiro (</a:t>
            </a:r>
            <a:r>
              <a:rPr lang="pt-PT" dirty="0">
                <a:hlinkClick r:id="rId12"/>
              </a:rPr>
              <a:t>daniela.craveiro@iscte-iul.pt</a:t>
            </a:r>
            <a:r>
              <a:rPr lang="pt-PT" dirty="0"/>
              <a:t>)</a:t>
            </a:r>
          </a:p>
          <a:p>
            <a:pPr algn="ctr">
              <a:spcAft>
                <a:spcPts val="1200"/>
              </a:spcAft>
            </a:pPr>
            <a:endParaRPr lang="pt-PT" dirty="0"/>
          </a:p>
          <a:p>
            <a:pPr algn="ctr">
              <a:spcAft>
                <a:spcPts val="1200"/>
              </a:spcAft>
            </a:pPr>
            <a:endParaRPr lang="pt-PT" dirty="0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4E48B537-256D-4DF0-BAD8-43E71773E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6"/>
    </mc:Choice>
    <mc:Fallback xmlns="">
      <p:transition spd="slow" advTm="7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PLATE Isc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0D782D0822D04AA9A7B0F05C222672" ma:contentTypeVersion="9" ma:contentTypeDescription="Criar um novo documento." ma:contentTypeScope="" ma:versionID="d4c0b286d409de02fdbb0ae45220c4bd">
  <xsd:schema xmlns:xsd="http://www.w3.org/2001/XMLSchema" xmlns:xs="http://www.w3.org/2001/XMLSchema" xmlns:p="http://schemas.microsoft.com/office/2006/metadata/properties" xmlns:ns2="1749491a-87a2-4941-9c17-08e7e2f61311" targetNamespace="http://schemas.microsoft.com/office/2006/metadata/properties" ma:root="true" ma:fieldsID="bcf00f326b796d6331a7ed90e2d79383" ns2:_="">
    <xsd:import namespace="1749491a-87a2-4941-9c17-08e7e2f61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9491a-87a2-4941-9c17-08e7e2f613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E957E3-1C23-43BB-88FF-BE09543B6747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1749491a-87a2-4941-9c17-08e7e2f6131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1153D0-9F44-48D3-80BA-B34D948A4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9491a-87a2-4941-9c17-08e7e2f61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34E04-8318-4C25-A5B0-F6F56D1DA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639</Words>
  <Application>Microsoft Office PowerPoint</Application>
  <PresentationFormat>Widescreen</PresentationFormat>
  <Paragraphs>113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Montserrat Bold</vt:lpstr>
      <vt:lpstr>Montserrat SemiBold</vt:lpstr>
      <vt:lpstr>TEMPLATE Iscte</vt:lpstr>
      <vt:lpstr>Inequality and well-being in Europe:  from a transnational to a place-based analysis</vt:lpstr>
      <vt:lpstr>Introduction</vt:lpstr>
      <vt:lpstr>Methods</vt:lpstr>
      <vt:lpstr>Methods</vt:lpstr>
      <vt:lpstr>PowerPoint Presentation</vt:lpstr>
      <vt:lpstr>PowerPoint Presentation</vt:lpstr>
      <vt:lpstr>PowerPoint Presentation</vt:lpstr>
      <vt:lpstr>Conclusions</vt:lpstr>
      <vt:lpstr>Thank you</vt:lpstr>
    </vt:vector>
  </TitlesOfParts>
  <Company>ISCTE-IUL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do Carmo Botelho</dc:creator>
  <cp:lastModifiedBy>Nuno Nunes</cp:lastModifiedBy>
  <cp:revision>249</cp:revision>
  <dcterms:created xsi:type="dcterms:W3CDTF">2020-01-18T09:04:27Z</dcterms:created>
  <dcterms:modified xsi:type="dcterms:W3CDTF">2021-02-17T15:52:37Z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0x0101006A0D782D0822D04AA9A7B0F05C222672</vt:lpwstr>
  </property>
</Properties>
</file>