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  <p:sldMasterId id="2147483667" r:id="rId2"/>
  </p:sldMasterIdLst>
  <p:notesMasterIdLst>
    <p:notesMasterId r:id="rId34"/>
  </p:notesMasterIdLst>
  <p:sldIdLst>
    <p:sldId id="256" r:id="rId3"/>
    <p:sldId id="257" r:id="rId4"/>
    <p:sldId id="258" r:id="rId5"/>
    <p:sldId id="259" r:id="rId6"/>
    <p:sldId id="261" r:id="rId7"/>
    <p:sldId id="275" r:id="rId8"/>
    <p:sldId id="290" r:id="rId9"/>
    <p:sldId id="262" r:id="rId10"/>
    <p:sldId id="263" r:id="rId11"/>
    <p:sldId id="264" r:id="rId12"/>
    <p:sldId id="265" r:id="rId13"/>
    <p:sldId id="266" r:id="rId14"/>
    <p:sldId id="270" r:id="rId15"/>
    <p:sldId id="267" r:id="rId16"/>
    <p:sldId id="276" r:id="rId17"/>
    <p:sldId id="274" r:id="rId18"/>
    <p:sldId id="291" r:id="rId19"/>
    <p:sldId id="293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92" r:id="rId30"/>
    <p:sldId id="287" r:id="rId31"/>
    <p:sldId id="289" r:id="rId32"/>
    <p:sldId id="288" r:id="rId33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1D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88" autoAdjust="0"/>
  </p:normalViewPr>
  <p:slideViewPr>
    <p:cSldViewPr>
      <p:cViewPr varScale="1">
        <p:scale>
          <a:sx n="136" d="100"/>
          <a:sy n="136" d="100"/>
        </p:scale>
        <p:origin x="582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3A025-B680-4046-800B-5A6B5AC6AF73}" type="datetimeFigureOut">
              <a:rPr lang="nl-NL" smtClean="0"/>
              <a:t>19-2-2021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FEE08-4F1D-4773-84E0-0730640F7E2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3303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92201" y="766684"/>
            <a:ext cx="2236528" cy="343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33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e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‹#›</a:t>
            </a:fld>
            <a:endParaRPr lang="nl-NL" sz="1200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1203325"/>
            <a:ext cx="7704087" cy="3455988"/>
          </a:xfrm>
          <a:prstGeom prst="rect">
            <a:avLst/>
          </a:prstGeom>
        </p:spPr>
        <p:txBody>
          <a:bodyPr/>
          <a:lstStyle>
            <a:lvl1pPr marL="342900" indent="-342900">
              <a:buFont typeface="Calibri" pitchFamily="34" charset="0"/>
              <a:buChar char="─"/>
              <a:defRPr lang="nl-NL" sz="2400" b="0" kern="1200" spc="40" baseline="0" dirty="0" smtClean="0">
                <a:solidFill>
                  <a:srgbClr val="271D6C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2pPr>
            <a:lvl3pPr marL="11430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3pPr>
            <a:lvl4pPr marL="16002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4pPr>
            <a:lvl5pPr marL="20574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5pPr>
          </a:lstStyle>
          <a:p>
            <a:pPr lvl="0"/>
            <a:r>
              <a:rPr lang="nl-NL" sz="2400" dirty="0">
                <a:solidFill>
                  <a:srgbClr val="271D6C"/>
                </a:solidFill>
              </a:rPr>
              <a:t>Korte opsomming van conclusies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195263"/>
            <a:ext cx="7704087" cy="9363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Conclusie / trends / …</a:t>
            </a:r>
          </a:p>
        </p:txBody>
      </p:sp>
    </p:spTree>
    <p:extLst>
      <p:ext uri="{BB962C8B-B14F-4D97-AF65-F5344CB8AC3E}">
        <p14:creationId xmlns:p14="http://schemas.microsoft.com/office/powerpoint/2010/main" val="4096824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e_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2914" y="1028651"/>
            <a:ext cx="1431167" cy="219893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00" y="3672000"/>
            <a:ext cx="7166794" cy="84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83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e_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2914" y="1028651"/>
            <a:ext cx="1431167" cy="219893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35" y="3672000"/>
            <a:ext cx="7167542" cy="8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33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enwerking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02F9B86D-17AC-4EB8-8901-463B4404571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697929" y="1429340"/>
            <a:ext cx="1211459" cy="1861467"/>
            <a:chOff x="2200" y="483"/>
            <a:chExt cx="1409" cy="2165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C6C5D8E2-9222-4107-A38D-BDADEE2D3E5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200" y="483"/>
              <a:ext cx="1409" cy="2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B8916847-D2FC-4F80-9190-E720B73D5F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00" y="817"/>
              <a:ext cx="630" cy="680"/>
            </a:xfrm>
            <a:custGeom>
              <a:avLst/>
              <a:gdLst>
                <a:gd name="T0" fmla="*/ 558 w 558"/>
                <a:gd name="T1" fmla="*/ 0 h 609"/>
                <a:gd name="T2" fmla="*/ 558 w 558"/>
                <a:gd name="T3" fmla="*/ 0 h 609"/>
                <a:gd name="T4" fmla="*/ 66 w 558"/>
                <a:gd name="T5" fmla="*/ 0 h 609"/>
                <a:gd name="T6" fmla="*/ 0 w 558"/>
                <a:gd name="T7" fmla="*/ 67 h 609"/>
                <a:gd name="T8" fmla="*/ 0 w 558"/>
                <a:gd name="T9" fmla="*/ 609 h 609"/>
                <a:gd name="T10" fmla="*/ 558 w 558"/>
                <a:gd name="T11" fmla="*/ 609 h 609"/>
                <a:gd name="T12" fmla="*/ 558 w 558"/>
                <a:gd name="T13" fmla="*/ 357 h 609"/>
                <a:gd name="T14" fmla="*/ 251 w 558"/>
                <a:gd name="T15" fmla="*/ 357 h 609"/>
                <a:gd name="T16" fmla="*/ 251 w 558"/>
                <a:gd name="T17" fmla="*/ 252 h 609"/>
                <a:gd name="T18" fmla="*/ 558 w 558"/>
                <a:gd name="T19" fmla="*/ 252 h 609"/>
                <a:gd name="T20" fmla="*/ 558 w 558"/>
                <a:gd name="T21" fmla="*/ 0 h 609"/>
                <a:gd name="T22" fmla="*/ 484 w 558"/>
                <a:gd name="T23" fmla="*/ 74 h 609"/>
                <a:gd name="T24" fmla="*/ 484 w 558"/>
                <a:gd name="T25" fmla="*/ 74 h 609"/>
                <a:gd name="T26" fmla="*/ 484 w 558"/>
                <a:gd name="T27" fmla="*/ 179 h 609"/>
                <a:gd name="T28" fmla="*/ 251 w 558"/>
                <a:gd name="T29" fmla="*/ 179 h 609"/>
                <a:gd name="T30" fmla="*/ 178 w 558"/>
                <a:gd name="T31" fmla="*/ 179 h 609"/>
                <a:gd name="T32" fmla="*/ 178 w 558"/>
                <a:gd name="T33" fmla="*/ 252 h 609"/>
                <a:gd name="T34" fmla="*/ 178 w 558"/>
                <a:gd name="T35" fmla="*/ 357 h 609"/>
                <a:gd name="T36" fmla="*/ 178 w 558"/>
                <a:gd name="T37" fmla="*/ 430 h 609"/>
                <a:gd name="T38" fmla="*/ 251 w 558"/>
                <a:gd name="T39" fmla="*/ 430 h 609"/>
                <a:gd name="T40" fmla="*/ 484 w 558"/>
                <a:gd name="T41" fmla="*/ 430 h 609"/>
                <a:gd name="T42" fmla="*/ 484 w 558"/>
                <a:gd name="T43" fmla="*/ 535 h 609"/>
                <a:gd name="T44" fmla="*/ 73 w 558"/>
                <a:gd name="T45" fmla="*/ 535 h 609"/>
                <a:gd name="T46" fmla="*/ 73 w 558"/>
                <a:gd name="T47" fmla="*/ 74 h 609"/>
                <a:gd name="T48" fmla="*/ 484 w 558"/>
                <a:gd name="T49" fmla="*/ 74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8" h="609">
                  <a:moveTo>
                    <a:pt x="558" y="0"/>
                  </a:moveTo>
                  <a:lnTo>
                    <a:pt x="558" y="0"/>
                  </a:lnTo>
                  <a:lnTo>
                    <a:pt x="66" y="0"/>
                  </a:lnTo>
                  <a:cubicBezTo>
                    <a:pt x="29" y="0"/>
                    <a:pt x="0" y="30"/>
                    <a:pt x="0" y="67"/>
                  </a:cubicBezTo>
                  <a:lnTo>
                    <a:pt x="0" y="609"/>
                  </a:lnTo>
                  <a:lnTo>
                    <a:pt x="558" y="609"/>
                  </a:lnTo>
                  <a:lnTo>
                    <a:pt x="558" y="357"/>
                  </a:lnTo>
                  <a:lnTo>
                    <a:pt x="251" y="357"/>
                  </a:lnTo>
                  <a:lnTo>
                    <a:pt x="251" y="252"/>
                  </a:lnTo>
                  <a:lnTo>
                    <a:pt x="558" y="252"/>
                  </a:lnTo>
                  <a:lnTo>
                    <a:pt x="558" y="0"/>
                  </a:lnTo>
                  <a:close/>
                  <a:moveTo>
                    <a:pt x="484" y="74"/>
                  </a:moveTo>
                  <a:lnTo>
                    <a:pt x="484" y="74"/>
                  </a:lnTo>
                  <a:lnTo>
                    <a:pt x="484" y="179"/>
                  </a:lnTo>
                  <a:lnTo>
                    <a:pt x="251" y="179"/>
                  </a:lnTo>
                  <a:lnTo>
                    <a:pt x="178" y="179"/>
                  </a:lnTo>
                  <a:lnTo>
                    <a:pt x="178" y="252"/>
                  </a:lnTo>
                  <a:lnTo>
                    <a:pt x="178" y="357"/>
                  </a:lnTo>
                  <a:lnTo>
                    <a:pt x="178" y="430"/>
                  </a:lnTo>
                  <a:lnTo>
                    <a:pt x="251" y="430"/>
                  </a:lnTo>
                  <a:lnTo>
                    <a:pt x="484" y="430"/>
                  </a:lnTo>
                  <a:lnTo>
                    <a:pt x="484" y="535"/>
                  </a:lnTo>
                  <a:lnTo>
                    <a:pt x="73" y="535"/>
                  </a:lnTo>
                  <a:lnTo>
                    <a:pt x="73" y="74"/>
                  </a:lnTo>
                  <a:lnTo>
                    <a:pt x="484" y="74"/>
                  </a:lnTo>
                  <a:close/>
                </a:path>
              </a:pathLst>
            </a:custGeom>
            <a:solidFill>
              <a:srgbClr val="42A3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24396BB8-B762-47BD-B9F6-7617E189FA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38" y="481"/>
              <a:ext cx="688" cy="1016"/>
            </a:xfrm>
            <a:custGeom>
              <a:avLst/>
              <a:gdLst>
                <a:gd name="T0" fmla="*/ 251 w 609"/>
                <a:gd name="T1" fmla="*/ 553 h 910"/>
                <a:gd name="T2" fmla="*/ 251 w 609"/>
                <a:gd name="T3" fmla="*/ 553 h 910"/>
                <a:gd name="T4" fmla="*/ 357 w 609"/>
                <a:gd name="T5" fmla="*/ 553 h 910"/>
                <a:gd name="T6" fmla="*/ 357 w 609"/>
                <a:gd name="T7" fmla="*/ 658 h 910"/>
                <a:gd name="T8" fmla="*/ 251 w 609"/>
                <a:gd name="T9" fmla="*/ 658 h 910"/>
                <a:gd name="T10" fmla="*/ 251 w 609"/>
                <a:gd name="T11" fmla="*/ 553 h 910"/>
                <a:gd name="T12" fmla="*/ 185 w 609"/>
                <a:gd name="T13" fmla="*/ 0 h 910"/>
                <a:gd name="T14" fmla="*/ 185 w 609"/>
                <a:gd name="T15" fmla="*/ 0 h 910"/>
                <a:gd name="T16" fmla="*/ 0 w 609"/>
                <a:gd name="T17" fmla="*/ 0 h 910"/>
                <a:gd name="T18" fmla="*/ 0 w 609"/>
                <a:gd name="T19" fmla="*/ 910 h 910"/>
                <a:gd name="T20" fmla="*/ 609 w 609"/>
                <a:gd name="T21" fmla="*/ 910 h 910"/>
                <a:gd name="T22" fmla="*/ 609 w 609"/>
                <a:gd name="T23" fmla="*/ 368 h 910"/>
                <a:gd name="T24" fmla="*/ 542 w 609"/>
                <a:gd name="T25" fmla="*/ 301 h 910"/>
                <a:gd name="T26" fmla="*/ 251 w 609"/>
                <a:gd name="T27" fmla="*/ 301 h 910"/>
                <a:gd name="T28" fmla="*/ 251 w 609"/>
                <a:gd name="T29" fmla="*/ 69 h 910"/>
                <a:gd name="T30" fmla="*/ 185 w 609"/>
                <a:gd name="T31" fmla="*/ 0 h 910"/>
                <a:gd name="T32" fmla="*/ 178 w 609"/>
                <a:gd name="T33" fmla="*/ 731 h 910"/>
                <a:gd name="T34" fmla="*/ 178 w 609"/>
                <a:gd name="T35" fmla="*/ 731 h 910"/>
                <a:gd name="T36" fmla="*/ 251 w 609"/>
                <a:gd name="T37" fmla="*/ 731 h 910"/>
                <a:gd name="T38" fmla="*/ 357 w 609"/>
                <a:gd name="T39" fmla="*/ 731 h 910"/>
                <a:gd name="T40" fmla="*/ 430 w 609"/>
                <a:gd name="T41" fmla="*/ 731 h 910"/>
                <a:gd name="T42" fmla="*/ 430 w 609"/>
                <a:gd name="T43" fmla="*/ 658 h 910"/>
                <a:gd name="T44" fmla="*/ 430 w 609"/>
                <a:gd name="T45" fmla="*/ 553 h 910"/>
                <a:gd name="T46" fmla="*/ 430 w 609"/>
                <a:gd name="T47" fmla="*/ 479 h 910"/>
                <a:gd name="T48" fmla="*/ 357 w 609"/>
                <a:gd name="T49" fmla="*/ 479 h 910"/>
                <a:gd name="T50" fmla="*/ 251 w 609"/>
                <a:gd name="T51" fmla="*/ 479 h 910"/>
                <a:gd name="T52" fmla="*/ 178 w 609"/>
                <a:gd name="T53" fmla="*/ 479 h 910"/>
                <a:gd name="T54" fmla="*/ 178 w 609"/>
                <a:gd name="T55" fmla="*/ 553 h 910"/>
                <a:gd name="T56" fmla="*/ 178 w 609"/>
                <a:gd name="T57" fmla="*/ 658 h 910"/>
                <a:gd name="T58" fmla="*/ 178 w 609"/>
                <a:gd name="T59" fmla="*/ 731 h 910"/>
                <a:gd name="T60" fmla="*/ 178 w 609"/>
                <a:gd name="T61" fmla="*/ 72 h 910"/>
                <a:gd name="T62" fmla="*/ 178 w 609"/>
                <a:gd name="T63" fmla="*/ 72 h 910"/>
                <a:gd name="T64" fmla="*/ 178 w 609"/>
                <a:gd name="T65" fmla="*/ 301 h 910"/>
                <a:gd name="T66" fmla="*/ 178 w 609"/>
                <a:gd name="T67" fmla="*/ 375 h 910"/>
                <a:gd name="T68" fmla="*/ 251 w 609"/>
                <a:gd name="T69" fmla="*/ 375 h 910"/>
                <a:gd name="T70" fmla="*/ 536 w 609"/>
                <a:gd name="T71" fmla="*/ 375 h 910"/>
                <a:gd name="T72" fmla="*/ 536 w 609"/>
                <a:gd name="T73" fmla="*/ 836 h 910"/>
                <a:gd name="T74" fmla="*/ 73 w 609"/>
                <a:gd name="T75" fmla="*/ 836 h 910"/>
                <a:gd name="T76" fmla="*/ 73 w 609"/>
                <a:gd name="T77" fmla="*/ 72 h 910"/>
                <a:gd name="T78" fmla="*/ 178 w 609"/>
                <a:gd name="T79" fmla="*/ 72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09" h="910">
                  <a:moveTo>
                    <a:pt x="251" y="553"/>
                  </a:moveTo>
                  <a:lnTo>
                    <a:pt x="251" y="553"/>
                  </a:lnTo>
                  <a:lnTo>
                    <a:pt x="357" y="553"/>
                  </a:lnTo>
                  <a:lnTo>
                    <a:pt x="357" y="658"/>
                  </a:lnTo>
                  <a:lnTo>
                    <a:pt x="251" y="658"/>
                  </a:lnTo>
                  <a:lnTo>
                    <a:pt x="251" y="553"/>
                  </a:lnTo>
                  <a:close/>
                  <a:moveTo>
                    <a:pt x="185" y="0"/>
                  </a:moveTo>
                  <a:lnTo>
                    <a:pt x="185" y="0"/>
                  </a:lnTo>
                  <a:lnTo>
                    <a:pt x="0" y="0"/>
                  </a:lnTo>
                  <a:lnTo>
                    <a:pt x="0" y="910"/>
                  </a:lnTo>
                  <a:lnTo>
                    <a:pt x="609" y="910"/>
                  </a:lnTo>
                  <a:lnTo>
                    <a:pt x="609" y="368"/>
                  </a:lnTo>
                  <a:cubicBezTo>
                    <a:pt x="609" y="331"/>
                    <a:pt x="579" y="301"/>
                    <a:pt x="542" y="301"/>
                  </a:cubicBezTo>
                  <a:lnTo>
                    <a:pt x="251" y="301"/>
                  </a:lnTo>
                  <a:lnTo>
                    <a:pt x="251" y="69"/>
                  </a:lnTo>
                  <a:cubicBezTo>
                    <a:pt x="251" y="32"/>
                    <a:pt x="222" y="0"/>
                    <a:pt x="185" y="0"/>
                  </a:cubicBezTo>
                  <a:close/>
                  <a:moveTo>
                    <a:pt x="178" y="731"/>
                  </a:moveTo>
                  <a:lnTo>
                    <a:pt x="178" y="731"/>
                  </a:lnTo>
                  <a:lnTo>
                    <a:pt x="251" y="731"/>
                  </a:lnTo>
                  <a:lnTo>
                    <a:pt x="357" y="731"/>
                  </a:lnTo>
                  <a:lnTo>
                    <a:pt x="430" y="731"/>
                  </a:lnTo>
                  <a:lnTo>
                    <a:pt x="430" y="658"/>
                  </a:lnTo>
                  <a:lnTo>
                    <a:pt x="430" y="553"/>
                  </a:lnTo>
                  <a:lnTo>
                    <a:pt x="430" y="479"/>
                  </a:lnTo>
                  <a:lnTo>
                    <a:pt x="357" y="479"/>
                  </a:lnTo>
                  <a:lnTo>
                    <a:pt x="251" y="479"/>
                  </a:lnTo>
                  <a:lnTo>
                    <a:pt x="178" y="479"/>
                  </a:lnTo>
                  <a:lnTo>
                    <a:pt x="178" y="553"/>
                  </a:lnTo>
                  <a:lnTo>
                    <a:pt x="178" y="658"/>
                  </a:lnTo>
                  <a:lnTo>
                    <a:pt x="178" y="731"/>
                  </a:lnTo>
                  <a:close/>
                  <a:moveTo>
                    <a:pt x="178" y="72"/>
                  </a:moveTo>
                  <a:lnTo>
                    <a:pt x="178" y="72"/>
                  </a:lnTo>
                  <a:lnTo>
                    <a:pt x="178" y="301"/>
                  </a:lnTo>
                  <a:lnTo>
                    <a:pt x="178" y="375"/>
                  </a:lnTo>
                  <a:lnTo>
                    <a:pt x="251" y="375"/>
                  </a:lnTo>
                  <a:lnTo>
                    <a:pt x="536" y="375"/>
                  </a:lnTo>
                  <a:lnTo>
                    <a:pt x="536" y="836"/>
                  </a:lnTo>
                  <a:lnTo>
                    <a:pt x="73" y="836"/>
                  </a:lnTo>
                  <a:lnTo>
                    <a:pt x="73" y="72"/>
                  </a:lnTo>
                  <a:lnTo>
                    <a:pt x="178" y="72"/>
                  </a:lnTo>
                  <a:close/>
                </a:path>
              </a:pathLst>
            </a:custGeom>
            <a:solidFill>
              <a:srgbClr val="42A3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439C8DD8-3C93-46D4-8B3C-EFBABBDC98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00" y="1603"/>
              <a:ext cx="1426" cy="1055"/>
            </a:xfrm>
            <a:custGeom>
              <a:avLst/>
              <a:gdLst>
                <a:gd name="T0" fmla="*/ 1261 w 1262"/>
                <a:gd name="T1" fmla="*/ 0 h 944"/>
                <a:gd name="T2" fmla="*/ 1261 w 1262"/>
                <a:gd name="T3" fmla="*/ 0 h 944"/>
                <a:gd name="T4" fmla="*/ 0 w 1262"/>
                <a:gd name="T5" fmla="*/ 0 h 944"/>
                <a:gd name="T6" fmla="*/ 0 w 1262"/>
                <a:gd name="T7" fmla="*/ 598 h 944"/>
                <a:gd name="T8" fmla="*/ 1010 w 1262"/>
                <a:gd name="T9" fmla="*/ 598 h 944"/>
                <a:gd name="T10" fmla="*/ 1010 w 1262"/>
                <a:gd name="T11" fmla="*/ 693 h 944"/>
                <a:gd name="T12" fmla="*/ 0 w 1262"/>
                <a:gd name="T13" fmla="*/ 693 h 944"/>
                <a:gd name="T14" fmla="*/ 0 w 1262"/>
                <a:gd name="T15" fmla="*/ 878 h 944"/>
                <a:gd name="T16" fmla="*/ 66 w 1262"/>
                <a:gd name="T17" fmla="*/ 944 h 944"/>
                <a:gd name="T18" fmla="*/ 1195 w 1262"/>
                <a:gd name="T19" fmla="*/ 944 h 944"/>
                <a:gd name="T20" fmla="*/ 1262 w 1262"/>
                <a:gd name="T21" fmla="*/ 878 h 944"/>
                <a:gd name="T22" fmla="*/ 1262 w 1262"/>
                <a:gd name="T23" fmla="*/ 346 h 944"/>
                <a:gd name="T24" fmla="*/ 252 w 1262"/>
                <a:gd name="T25" fmla="*/ 346 h 944"/>
                <a:gd name="T26" fmla="*/ 252 w 1262"/>
                <a:gd name="T27" fmla="*/ 253 h 944"/>
                <a:gd name="T28" fmla="*/ 1261 w 1262"/>
                <a:gd name="T29" fmla="*/ 253 h 944"/>
                <a:gd name="T30" fmla="*/ 1261 w 1262"/>
                <a:gd name="T31" fmla="*/ 0 h 944"/>
                <a:gd name="T32" fmla="*/ 1188 w 1262"/>
                <a:gd name="T33" fmla="*/ 73 h 944"/>
                <a:gd name="T34" fmla="*/ 1188 w 1262"/>
                <a:gd name="T35" fmla="*/ 73 h 944"/>
                <a:gd name="T36" fmla="*/ 1188 w 1262"/>
                <a:gd name="T37" fmla="*/ 179 h 944"/>
                <a:gd name="T38" fmla="*/ 252 w 1262"/>
                <a:gd name="T39" fmla="*/ 179 h 944"/>
                <a:gd name="T40" fmla="*/ 178 w 1262"/>
                <a:gd name="T41" fmla="*/ 179 h 944"/>
                <a:gd name="T42" fmla="*/ 178 w 1262"/>
                <a:gd name="T43" fmla="*/ 253 h 944"/>
                <a:gd name="T44" fmla="*/ 178 w 1262"/>
                <a:gd name="T45" fmla="*/ 346 h 944"/>
                <a:gd name="T46" fmla="*/ 178 w 1262"/>
                <a:gd name="T47" fmla="*/ 419 h 944"/>
                <a:gd name="T48" fmla="*/ 252 w 1262"/>
                <a:gd name="T49" fmla="*/ 419 h 944"/>
                <a:gd name="T50" fmla="*/ 1188 w 1262"/>
                <a:gd name="T51" fmla="*/ 419 h 944"/>
                <a:gd name="T52" fmla="*/ 1188 w 1262"/>
                <a:gd name="T53" fmla="*/ 871 h 944"/>
                <a:gd name="T54" fmla="*/ 73 w 1262"/>
                <a:gd name="T55" fmla="*/ 871 h 944"/>
                <a:gd name="T56" fmla="*/ 73 w 1262"/>
                <a:gd name="T57" fmla="*/ 766 h 944"/>
                <a:gd name="T58" fmla="*/ 1010 w 1262"/>
                <a:gd name="T59" fmla="*/ 766 h 944"/>
                <a:gd name="T60" fmla="*/ 1084 w 1262"/>
                <a:gd name="T61" fmla="*/ 766 h 944"/>
                <a:gd name="T62" fmla="*/ 1084 w 1262"/>
                <a:gd name="T63" fmla="*/ 693 h 944"/>
                <a:gd name="T64" fmla="*/ 1084 w 1262"/>
                <a:gd name="T65" fmla="*/ 598 h 944"/>
                <a:gd name="T66" fmla="*/ 1084 w 1262"/>
                <a:gd name="T67" fmla="*/ 525 h 944"/>
                <a:gd name="T68" fmla="*/ 1010 w 1262"/>
                <a:gd name="T69" fmla="*/ 525 h 944"/>
                <a:gd name="T70" fmla="*/ 73 w 1262"/>
                <a:gd name="T71" fmla="*/ 524 h 944"/>
                <a:gd name="T72" fmla="*/ 73 w 1262"/>
                <a:gd name="T73" fmla="*/ 73 h 944"/>
                <a:gd name="T74" fmla="*/ 1188 w 1262"/>
                <a:gd name="T75" fmla="*/ 73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62" h="944">
                  <a:moveTo>
                    <a:pt x="1261" y="0"/>
                  </a:moveTo>
                  <a:lnTo>
                    <a:pt x="1261" y="0"/>
                  </a:lnTo>
                  <a:lnTo>
                    <a:pt x="0" y="0"/>
                  </a:lnTo>
                  <a:lnTo>
                    <a:pt x="0" y="598"/>
                  </a:lnTo>
                  <a:lnTo>
                    <a:pt x="1010" y="598"/>
                  </a:lnTo>
                  <a:lnTo>
                    <a:pt x="1010" y="693"/>
                  </a:lnTo>
                  <a:lnTo>
                    <a:pt x="0" y="693"/>
                  </a:lnTo>
                  <a:lnTo>
                    <a:pt x="0" y="878"/>
                  </a:lnTo>
                  <a:cubicBezTo>
                    <a:pt x="0" y="915"/>
                    <a:pt x="30" y="944"/>
                    <a:pt x="66" y="944"/>
                  </a:cubicBezTo>
                  <a:lnTo>
                    <a:pt x="1195" y="944"/>
                  </a:lnTo>
                  <a:cubicBezTo>
                    <a:pt x="1232" y="944"/>
                    <a:pt x="1262" y="915"/>
                    <a:pt x="1262" y="878"/>
                  </a:cubicBezTo>
                  <a:lnTo>
                    <a:pt x="1262" y="346"/>
                  </a:lnTo>
                  <a:lnTo>
                    <a:pt x="252" y="346"/>
                  </a:lnTo>
                  <a:lnTo>
                    <a:pt x="252" y="253"/>
                  </a:lnTo>
                  <a:lnTo>
                    <a:pt x="1261" y="253"/>
                  </a:lnTo>
                  <a:lnTo>
                    <a:pt x="1261" y="0"/>
                  </a:lnTo>
                  <a:close/>
                  <a:moveTo>
                    <a:pt x="1188" y="73"/>
                  </a:moveTo>
                  <a:lnTo>
                    <a:pt x="1188" y="73"/>
                  </a:lnTo>
                  <a:lnTo>
                    <a:pt x="1188" y="179"/>
                  </a:lnTo>
                  <a:lnTo>
                    <a:pt x="252" y="179"/>
                  </a:lnTo>
                  <a:lnTo>
                    <a:pt x="178" y="179"/>
                  </a:lnTo>
                  <a:lnTo>
                    <a:pt x="178" y="253"/>
                  </a:lnTo>
                  <a:lnTo>
                    <a:pt x="178" y="346"/>
                  </a:lnTo>
                  <a:lnTo>
                    <a:pt x="178" y="419"/>
                  </a:lnTo>
                  <a:lnTo>
                    <a:pt x="252" y="419"/>
                  </a:lnTo>
                  <a:lnTo>
                    <a:pt x="1188" y="419"/>
                  </a:lnTo>
                  <a:lnTo>
                    <a:pt x="1188" y="871"/>
                  </a:lnTo>
                  <a:lnTo>
                    <a:pt x="73" y="871"/>
                  </a:lnTo>
                  <a:lnTo>
                    <a:pt x="73" y="766"/>
                  </a:lnTo>
                  <a:lnTo>
                    <a:pt x="1010" y="766"/>
                  </a:lnTo>
                  <a:lnTo>
                    <a:pt x="1084" y="766"/>
                  </a:lnTo>
                  <a:lnTo>
                    <a:pt x="1084" y="693"/>
                  </a:lnTo>
                  <a:lnTo>
                    <a:pt x="1084" y="598"/>
                  </a:lnTo>
                  <a:lnTo>
                    <a:pt x="1084" y="525"/>
                  </a:lnTo>
                  <a:lnTo>
                    <a:pt x="1010" y="525"/>
                  </a:lnTo>
                  <a:lnTo>
                    <a:pt x="73" y="524"/>
                  </a:lnTo>
                  <a:lnTo>
                    <a:pt x="73" y="73"/>
                  </a:lnTo>
                  <a:lnTo>
                    <a:pt x="1188" y="73"/>
                  </a:lnTo>
                  <a:close/>
                </a:path>
              </a:pathLst>
            </a:custGeom>
            <a:solidFill>
              <a:srgbClr val="42A3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861272FB-1185-40C6-AC60-619C16676A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40200" y="1427163"/>
            <a:ext cx="2079625" cy="1871662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9543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enwerking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BAB89908-CDEA-400D-B79F-AD8659F15E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37" y="0"/>
            <a:ext cx="9132725" cy="51435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7AA015C-4E5D-4516-9D39-3A8712C6F5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3227" y="3073050"/>
            <a:ext cx="839700" cy="780429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980FD706-98D1-4D99-B9AC-B3E9FEA0B5F0}"/>
              </a:ext>
            </a:extLst>
          </p:cNvPr>
          <p:cNvSpPr txBox="1"/>
          <p:nvPr userDrawn="1"/>
        </p:nvSpPr>
        <p:spPr>
          <a:xfrm>
            <a:off x="295743" y="243470"/>
            <a:ext cx="7496838" cy="1151708"/>
          </a:xfrm>
          <a:prstGeom prst="rect">
            <a:avLst/>
          </a:prstGeom>
          <a:noFill/>
        </p:spPr>
        <p:txBody>
          <a:bodyPr wrap="square" lIns="226173" tIns="113085" rIns="226173" bIns="113085" rtlCol="0">
            <a:spAutoFit/>
          </a:bodyPr>
          <a:lstStyle/>
          <a:p>
            <a:r>
              <a:rPr lang="nl-NL" sz="3000" dirty="0">
                <a:solidFill>
                  <a:schemeClr val="bg1"/>
                </a:solidFill>
                <a:effectLst>
                  <a:outerShdw blurRad="165100" dist="38100" dir="5400000" algn="ctr" rotWithShape="0">
                    <a:srgbClr val="000000">
                      <a:alpha val="1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Projecten van het CBS</a:t>
            </a:r>
          </a:p>
          <a:p>
            <a:r>
              <a:rPr lang="nl-NL" sz="3000" dirty="0">
                <a:solidFill>
                  <a:schemeClr val="bg1"/>
                </a:solidFill>
                <a:effectLst>
                  <a:outerShdw blurRad="165100" dist="38100" dir="5400000" algn="ctr" rotWithShape="0">
                    <a:srgbClr val="000000">
                      <a:alpha val="1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nl-NL" sz="3000" baseline="0" dirty="0">
                <a:solidFill>
                  <a:schemeClr val="bg1"/>
                </a:solidFill>
                <a:effectLst>
                  <a:outerShdw blurRad="165100" dist="38100" dir="5400000" algn="ctr" rotWithShape="0">
                    <a:srgbClr val="000000">
                      <a:alpha val="1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nl-NL" sz="3000" dirty="0">
              <a:solidFill>
                <a:schemeClr val="bg1"/>
              </a:solidFill>
              <a:effectLst>
                <a:outerShdw blurRad="165100" dist="38100" dir="5400000" algn="ctr" rotWithShape="0">
                  <a:srgbClr val="000000">
                    <a:alpha val="18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BC5F6BCA-C599-43A3-ABC8-960592B72751}"/>
              </a:ext>
            </a:extLst>
          </p:cNvPr>
          <p:cNvSpPr/>
          <p:nvPr userDrawn="1"/>
        </p:nvSpPr>
        <p:spPr>
          <a:xfrm>
            <a:off x="7501014" y="3853479"/>
            <a:ext cx="1519994" cy="774717"/>
          </a:xfrm>
          <a:prstGeom prst="roundRect">
            <a:avLst>
              <a:gd name="adj" fmla="val 719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778FD287-3573-4235-AB96-9C12C5425FFB}"/>
              </a:ext>
            </a:extLst>
          </p:cNvPr>
          <p:cNvSpPr/>
          <p:nvPr userDrawn="1"/>
        </p:nvSpPr>
        <p:spPr>
          <a:xfrm>
            <a:off x="8752927" y="476"/>
            <a:ext cx="408796" cy="5142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5" rIns="91407" bIns="45705" rtlCol="0" anchor="ctr"/>
          <a:lstStyle/>
          <a:p>
            <a:pPr algn="ctr"/>
            <a:endParaRPr lang="nl-NL" sz="500" dirty="0"/>
          </a:p>
        </p:txBody>
      </p:sp>
      <p:sp>
        <p:nvSpPr>
          <p:cNvPr id="18" name="Tijdelijke aanduiding voor afbeelding 11">
            <a:extLst>
              <a:ext uri="{FF2B5EF4-FFF2-40B4-BE49-F238E27FC236}">
                <a16:creationId xmlns:a16="http://schemas.microsoft.com/office/drawing/2014/main" id="{E50551EE-B3F6-4300-8721-226C92B254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79482" y="3956576"/>
            <a:ext cx="1151880" cy="568523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nl-NL" dirty="0"/>
          </a:p>
        </p:txBody>
      </p:sp>
      <p:sp>
        <p:nvSpPr>
          <p:cNvPr id="19" name="Tijdelijke aanduiding voor tekst 9">
            <a:extLst>
              <a:ext uri="{FF2B5EF4-FFF2-40B4-BE49-F238E27FC236}">
                <a16:creationId xmlns:a16="http://schemas.microsoft.com/office/drawing/2014/main" id="{D384A05B-3D20-4730-8477-35BC920852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592" y="820490"/>
            <a:ext cx="5804863" cy="6612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spc="4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&lt;organisatie&gt;</a:t>
            </a:r>
          </a:p>
        </p:txBody>
      </p:sp>
      <p:sp>
        <p:nvSpPr>
          <p:cNvPr id="9" name="Tijdelijke aanduiding voor tekst 9">
            <a:extLst>
              <a:ext uri="{FF2B5EF4-FFF2-40B4-BE49-F238E27FC236}">
                <a16:creationId xmlns:a16="http://schemas.microsoft.com/office/drawing/2014/main" id="{38E0D16C-54E5-4658-A25B-908363E348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1707654"/>
            <a:ext cx="6916116" cy="29523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412894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enwerking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37289702-BCF0-4F47-8F90-FB2B255E1B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37" y="0"/>
            <a:ext cx="9132725" cy="51435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7AA015C-4E5D-4516-9D39-3A8712C6F5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3227" y="3073050"/>
            <a:ext cx="839700" cy="780429"/>
          </a:xfrm>
          <a:prstGeom prst="rect">
            <a:avLst/>
          </a:prstGeom>
        </p:spPr>
      </p:pic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BC5F6BCA-C599-43A3-ABC8-960592B72751}"/>
              </a:ext>
            </a:extLst>
          </p:cNvPr>
          <p:cNvSpPr/>
          <p:nvPr userDrawn="1"/>
        </p:nvSpPr>
        <p:spPr>
          <a:xfrm>
            <a:off x="7501014" y="3853479"/>
            <a:ext cx="1519994" cy="774717"/>
          </a:xfrm>
          <a:prstGeom prst="roundRect">
            <a:avLst>
              <a:gd name="adj" fmla="val 719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778FD287-3573-4235-AB96-9C12C5425FFB}"/>
              </a:ext>
            </a:extLst>
          </p:cNvPr>
          <p:cNvSpPr/>
          <p:nvPr userDrawn="1"/>
        </p:nvSpPr>
        <p:spPr>
          <a:xfrm>
            <a:off x="8752927" y="476"/>
            <a:ext cx="408796" cy="5142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5" rIns="91407" bIns="45705" rtlCol="0" anchor="ctr"/>
          <a:lstStyle/>
          <a:p>
            <a:pPr algn="ctr"/>
            <a:endParaRPr lang="nl-NL" sz="500" dirty="0"/>
          </a:p>
        </p:txBody>
      </p:sp>
      <p:sp>
        <p:nvSpPr>
          <p:cNvPr id="18" name="Tijdelijke aanduiding voor afbeelding 11">
            <a:extLst>
              <a:ext uri="{FF2B5EF4-FFF2-40B4-BE49-F238E27FC236}">
                <a16:creationId xmlns:a16="http://schemas.microsoft.com/office/drawing/2014/main" id="{E50551EE-B3F6-4300-8721-226C92B254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79482" y="3956576"/>
            <a:ext cx="1151880" cy="568523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8D1BBB25-F7FA-43A0-9485-FEF60B80DD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1707654"/>
            <a:ext cx="6916116" cy="29523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15FD3E6C-CBE3-44EB-AEE9-CC790DFE59FC}"/>
              </a:ext>
            </a:extLst>
          </p:cNvPr>
          <p:cNvSpPr txBox="1"/>
          <p:nvPr userDrawn="1"/>
        </p:nvSpPr>
        <p:spPr>
          <a:xfrm>
            <a:off x="295743" y="243470"/>
            <a:ext cx="7496838" cy="1151708"/>
          </a:xfrm>
          <a:prstGeom prst="rect">
            <a:avLst/>
          </a:prstGeom>
          <a:noFill/>
        </p:spPr>
        <p:txBody>
          <a:bodyPr wrap="square" lIns="226173" tIns="113085" rIns="226173" bIns="113085" rtlCol="0">
            <a:spAutoFit/>
          </a:bodyPr>
          <a:lstStyle/>
          <a:p>
            <a:r>
              <a:rPr lang="nl-NL" sz="3000" dirty="0">
                <a:solidFill>
                  <a:schemeClr val="bg1"/>
                </a:solidFill>
                <a:effectLst>
                  <a:outerShdw blurRad="165100" dist="38100" dir="5400000" algn="ctr" rotWithShape="0">
                    <a:srgbClr val="000000">
                      <a:alpha val="1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Projecten van het CBS</a:t>
            </a:r>
          </a:p>
          <a:p>
            <a:r>
              <a:rPr lang="nl-NL" sz="3000" dirty="0">
                <a:solidFill>
                  <a:schemeClr val="bg1"/>
                </a:solidFill>
                <a:effectLst>
                  <a:outerShdw blurRad="165100" dist="38100" dir="5400000" algn="ctr" rotWithShape="0">
                    <a:srgbClr val="000000">
                      <a:alpha val="1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nl-NL" sz="3000" baseline="0" dirty="0">
                <a:solidFill>
                  <a:schemeClr val="bg1"/>
                </a:solidFill>
                <a:effectLst>
                  <a:outerShdw blurRad="165100" dist="38100" dir="5400000" algn="ctr" rotWithShape="0">
                    <a:srgbClr val="000000">
                      <a:alpha val="1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nl-NL" sz="3000" dirty="0">
              <a:solidFill>
                <a:schemeClr val="bg1"/>
              </a:solidFill>
              <a:effectLst>
                <a:outerShdw blurRad="165100" dist="38100" dir="5400000" algn="ctr" rotWithShape="0">
                  <a:srgbClr val="000000">
                    <a:alpha val="18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0446E04D-806F-4F16-82E8-9BF08BC45D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592" y="820490"/>
            <a:ext cx="5804863" cy="6612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spc="4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&lt;organisatie&gt;</a:t>
            </a:r>
          </a:p>
        </p:txBody>
      </p:sp>
    </p:spTree>
    <p:extLst>
      <p:ext uri="{BB962C8B-B14F-4D97-AF65-F5344CB8AC3E}">
        <p14:creationId xmlns:p14="http://schemas.microsoft.com/office/powerpoint/2010/main" val="156272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enwerking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BAB89908-CDEA-400D-B79F-AD8659F15E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37" y="0"/>
            <a:ext cx="9132725" cy="51435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7AA015C-4E5D-4516-9D39-3A8712C6F5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3227" y="3073050"/>
            <a:ext cx="839700" cy="780429"/>
          </a:xfrm>
          <a:prstGeom prst="rect">
            <a:avLst/>
          </a:prstGeom>
        </p:spPr>
      </p:pic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BC5F6BCA-C599-43A3-ABC8-960592B72751}"/>
              </a:ext>
            </a:extLst>
          </p:cNvPr>
          <p:cNvSpPr/>
          <p:nvPr userDrawn="1"/>
        </p:nvSpPr>
        <p:spPr>
          <a:xfrm>
            <a:off x="7501014" y="3853479"/>
            <a:ext cx="1519994" cy="774717"/>
          </a:xfrm>
          <a:prstGeom prst="roundRect">
            <a:avLst>
              <a:gd name="adj" fmla="val 719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778FD287-3573-4235-AB96-9C12C5425FFB}"/>
              </a:ext>
            </a:extLst>
          </p:cNvPr>
          <p:cNvSpPr/>
          <p:nvPr userDrawn="1"/>
        </p:nvSpPr>
        <p:spPr>
          <a:xfrm>
            <a:off x="8752927" y="476"/>
            <a:ext cx="408796" cy="5142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5" rIns="91407" bIns="45705" rtlCol="0" anchor="ctr"/>
          <a:lstStyle/>
          <a:p>
            <a:pPr algn="ctr"/>
            <a:endParaRPr lang="nl-NL" sz="500" dirty="0"/>
          </a:p>
        </p:txBody>
      </p:sp>
      <p:sp>
        <p:nvSpPr>
          <p:cNvPr id="18" name="Tijdelijke aanduiding voor afbeelding 11">
            <a:extLst>
              <a:ext uri="{FF2B5EF4-FFF2-40B4-BE49-F238E27FC236}">
                <a16:creationId xmlns:a16="http://schemas.microsoft.com/office/drawing/2014/main" id="{E50551EE-B3F6-4300-8721-226C92B254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79482" y="3956576"/>
            <a:ext cx="1151880" cy="568523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6182E3AA-4266-42EE-906A-E589D18531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1059582"/>
            <a:ext cx="7776864" cy="936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7EA53FF9-1EEF-405E-9A13-9FFF7B2330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2211710"/>
            <a:ext cx="6916116" cy="24482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7" name="Tijdelijke aanduiding voor tekst 9">
            <a:extLst>
              <a:ext uri="{FF2B5EF4-FFF2-40B4-BE49-F238E27FC236}">
                <a16:creationId xmlns:a16="http://schemas.microsoft.com/office/drawing/2014/main" id="{1B8DA34A-F101-45CA-BE0B-284DCD3777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776864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536998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enwerking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37289702-BCF0-4F47-8F90-FB2B255E1B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37" y="0"/>
            <a:ext cx="9132725" cy="51435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7AA015C-4E5D-4516-9D39-3A8712C6F5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3227" y="3073050"/>
            <a:ext cx="839700" cy="780429"/>
          </a:xfrm>
          <a:prstGeom prst="rect">
            <a:avLst/>
          </a:prstGeom>
        </p:spPr>
      </p:pic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BC5F6BCA-C599-43A3-ABC8-960592B72751}"/>
              </a:ext>
            </a:extLst>
          </p:cNvPr>
          <p:cNvSpPr/>
          <p:nvPr userDrawn="1"/>
        </p:nvSpPr>
        <p:spPr>
          <a:xfrm>
            <a:off x="7501014" y="3853479"/>
            <a:ext cx="1519994" cy="774717"/>
          </a:xfrm>
          <a:prstGeom prst="roundRect">
            <a:avLst>
              <a:gd name="adj" fmla="val 719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778FD287-3573-4235-AB96-9C12C5425FFB}"/>
              </a:ext>
            </a:extLst>
          </p:cNvPr>
          <p:cNvSpPr/>
          <p:nvPr userDrawn="1"/>
        </p:nvSpPr>
        <p:spPr>
          <a:xfrm>
            <a:off x="8752927" y="476"/>
            <a:ext cx="408796" cy="5142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5" rIns="91407" bIns="45705" rtlCol="0" anchor="ctr"/>
          <a:lstStyle/>
          <a:p>
            <a:pPr algn="ctr"/>
            <a:endParaRPr lang="nl-NL" sz="500" dirty="0"/>
          </a:p>
        </p:txBody>
      </p:sp>
      <p:sp>
        <p:nvSpPr>
          <p:cNvPr id="18" name="Tijdelijke aanduiding voor afbeelding 11">
            <a:extLst>
              <a:ext uri="{FF2B5EF4-FFF2-40B4-BE49-F238E27FC236}">
                <a16:creationId xmlns:a16="http://schemas.microsoft.com/office/drawing/2014/main" id="{E50551EE-B3F6-4300-8721-226C92B254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79482" y="3956576"/>
            <a:ext cx="1151880" cy="568523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nl-NL" dirty="0"/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81E2A4A3-850B-429F-82BC-6F48842C19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1059582"/>
            <a:ext cx="7776864" cy="936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A7C6B0E9-98D6-419A-9832-ECC5B41CE7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2211710"/>
            <a:ext cx="6916116" cy="24482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7" name="Tijdelijke aanduiding voor tekst 9">
            <a:extLst>
              <a:ext uri="{FF2B5EF4-FFF2-40B4-BE49-F238E27FC236}">
                <a16:creationId xmlns:a16="http://schemas.microsoft.com/office/drawing/2014/main" id="{3A1D0687-8061-4472-988E-BB8752AB01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776864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046220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" t="2279" r="85717" b="67123"/>
          <a:stretch/>
        </p:blipFill>
        <p:spPr>
          <a:xfrm>
            <a:off x="355278" y="121024"/>
            <a:ext cx="1511243" cy="2072915"/>
          </a:xfrm>
          <a:prstGeom prst="rect">
            <a:avLst/>
          </a:prstGeom>
        </p:spPr>
      </p:pic>
      <p:sp>
        <p:nvSpPr>
          <p:cNvPr id="9" name="Tijdelijke aanduiding voor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2" y="4227934"/>
            <a:ext cx="7992690" cy="288032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1600" b="0" kern="1200" spc="40" baseline="0" dirty="0">
                <a:solidFill>
                  <a:srgbClr val="271D6C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Naam auteur</a:t>
            </a:r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4515966"/>
            <a:ext cx="7992690" cy="288032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1600" b="0" kern="1200" spc="40" baseline="0" dirty="0">
                <a:solidFill>
                  <a:srgbClr val="271D6C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Optioneel datum</a:t>
            </a:r>
          </a:p>
        </p:txBody>
      </p:sp>
      <p:sp>
        <p:nvSpPr>
          <p:cNvPr id="11" name="Tijdelijke aanduiding voor tekst 6"/>
          <p:cNvSpPr>
            <a:spLocks noGrp="1"/>
          </p:cNvSpPr>
          <p:nvPr>
            <p:ph type="body" sz="quarter" idx="14" hasCustomPrompt="1"/>
          </p:nvPr>
        </p:nvSpPr>
        <p:spPr>
          <a:xfrm>
            <a:off x="539552" y="2283718"/>
            <a:ext cx="7992690" cy="1025897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3000" b="1" kern="1200" spc="60" baseline="0" dirty="0">
                <a:solidFill>
                  <a:srgbClr val="271D6C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  <a:p>
            <a:pPr lvl="0"/>
            <a:r>
              <a:rPr lang="nl-NL" dirty="0"/>
              <a:t>regel2</a:t>
            </a:r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539552" y="3363838"/>
            <a:ext cx="7992690" cy="792088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2400" b="0" kern="1200" spc="40" baseline="0" dirty="0">
                <a:solidFill>
                  <a:srgbClr val="00A1CD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  <a:p>
            <a:pPr lvl="0"/>
            <a:r>
              <a:rPr lang="nl-NL" dirty="0"/>
              <a:t>regel2</a:t>
            </a:r>
          </a:p>
        </p:txBody>
      </p:sp>
    </p:spTree>
    <p:extLst>
      <p:ext uri="{BB962C8B-B14F-4D97-AF65-F5344CB8AC3E}">
        <p14:creationId xmlns:p14="http://schemas.microsoft.com/office/powerpoint/2010/main" val="3074125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pPr algn="ctr"/>
            <a:fld id="{845CA951-4815-4987-9CD6-BB5D6648C0B5}" type="slidenum">
              <a:rPr lang="nl-NL" sz="1200" smtClean="0"/>
              <a:pPr algn="ctr"/>
              <a:t>‹#›</a:t>
            </a:fld>
            <a:endParaRPr lang="nl-NL" sz="1200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1059582"/>
            <a:ext cx="7776864" cy="936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2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2211710"/>
            <a:ext cx="7776864" cy="24482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3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776864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087049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‹#›</a:t>
            </a:fld>
            <a:endParaRPr lang="nl-NL" sz="1200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1563638"/>
            <a:ext cx="7632848" cy="30963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3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632848" cy="1080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 over 2 regels</a:t>
            </a:r>
          </a:p>
          <a:p>
            <a:pPr lvl="0"/>
            <a:r>
              <a:rPr lang="nl-NL" dirty="0" err="1"/>
              <a:t>Calibri</a:t>
            </a:r>
            <a:r>
              <a:rPr lang="nl-NL" dirty="0"/>
              <a:t> </a:t>
            </a:r>
            <a:r>
              <a:rPr lang="nl-NL" dirty="0" err="1"/>
              <a:t>bold</a:t>
            </a:r>
            <a:r>
              <a:rPr lang="nl-NL" dirty="0"/>
              <a:t> 30</a:t>
            </a:r>
          </a:p>
        </p:txBody>
      </p:sp>
    </p:spTree>
    <p:extLst>
      <p:ext uri="{BB962C8B-B14F-4D97-AF65-F5344CB8AC3E}">
        <p14:creationId xmlns:p14="http://schemas.microsoft.com/office/powerpoint/2010/main" val="138938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‹#›</a:t>
            </a:fld>
            <a:endParaRPr lang="nl-NL" sz="1200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987574"/>
            <a:ext cx="7632848" cy="36724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3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63284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 1 regel</a:t>
            </a:r>
          </a:p>
        </p:txBody>
      </p:sp>
    </p:spTree>
    <p:extLst>
      <p:ext uri="{BB962C8B-B14F-4D97-AF65-F5344CB8AC3E}">
        <p14:creationId xmlns:p14="http://schemas.microsoft.com/office/powerpoint/2010/main" val="2218985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titel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-3398" y="0"/>
            <a:ext cx="9144000" cy="51435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5" name="Rechthoek 4"/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494" y="4049744"/>
            <a:ext cx="589730" cy="546416"/>
          </a:xfrm>
          <a:prstGeom prst="rect">
            <a:avLst/>
          </a:prstGeom>
        </p:spPr>
      </p:pic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300494" y="4708252"/>
            <a:ext cx="589730" cy="324000"/>
          </a:xfrm>
          <a:prstGeom prst="rect">
            <a:avLst/>
          </a:prstGeom>
        </p:spPr>
        <p:txBody>
          <a:bodyPr/>
          <a:lstStyle/>
          <a:p>
            <a:pPr algn="ctr"/>
            <a:fld id="{845CA951-4815-4987-9CD6-BB5D6648C0B5}" type="slidenum">
              <a:rPr lang="nl-NL" sz="1200">
                <a:solidFill>
                  <a:schemeClr val="bg1"/>
                </a:solidFill>
              </a:rPr>
              <a:pPr algn="ctr"/>
              <a:t>‹#›</a:t>
            </a:fld>
            <a:endParaRPr lang="nl-NL" sz="1200" dirty="0">
              <a:solidFill>
                <a:schemeClr val="bg1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611560" y="2006575"/>
            <a:ext cx="7776863" cy="565175"/>
          </a:xfrm>
          <a:prstGeom prst="rect">
            <a:avLst/>
          </a:prstGeom>
        </p:spPr>
        <p:txBody>
          <a:bodyPr/>
          <a:lstStyle>
            <a:lvl1pPr algn="l">
              <a:defRPr lang="nl-NL" sz="3000" b="1" kern="1200" spc="6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sz="3000" b="1" dirty="0">
                <a:solidFill>
                  <a:schemeClr val="bg1"/>
                </a:solidFill>
              </a:rPr>
              <a:t>Hoofdstuk titel</a:t>
            </a:r>
          </a:p>
        </p:txBody>
      </p:sp>
    </p:spTree>
    <p:extLst>
      <p:ext uri="{BB962C8B-B14F-4D97-AF65-F5344CB8AC3E}">
        <p14:creationId xmlns:p14="http://schemas.microsoft.com/office/powerpoint/2010/main" val="265824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 stre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‹#›</a:t>
            </a:fld>
            <a:endParaRPr lang="nl-NL" sz="1200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1203598"/>
            <a:ext cx="7632079" cy="3455715"/>
          </a:xfrm>
          <a:prstGeom prst="rect">
            <a:avLst/>
          </a:prstGeom>
        </p:spPr>
        <p:txBody>
          <a:bodyPr/>
          <a:lstStyle>
            <a:lvl1pPr marL="342900" indent="-342900">
              <a:buFont typeface="Calibri" pitchFamily="34" charset="0"/>
              <a:buChar char="─"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742950" indent="-28575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2pPr>
            <a:lvl3pPr marL="11430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3pPr>
            <a:lvl4pPr marL="16002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4pPr>
            <a:lvl5pPr marL="20574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5pPr>
          </a:lstStyle>
          <a:p>
            <a:pPr lvl="0"/>
            <a:r>
              <a:rPr lang="nl-NL" sz="2400" dirty="0">
                <a:solidFill>
                  <a:srgbClr val="271D6C"/>
                </a:solidFill>
              </a:rPr>
              <a:t>Opsomming tekst</a:t>
            </a:r>
          </a:p>
        </p:txBody>
      </p:sp>
      <p:sp>
        <p:nvSpPr>
          <p:cNvPr id="6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632848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237399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 numm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‹#›</a:t>
            </a:fld>
            <a:endParaRPr lang="nl-NL" sz="1200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1203599"/>
            <a:ext cx="7632079" cy="3455714"/>
          </a:xfrm>
          <a:prstGeom prst="rect">
            <a:avLst/>
          </a:prstGeom>
        </p:spPr>
        <p:txBody>
          <a:bodyPr/>
          <a:lstStyle>
            <a:lvl1pPr marL="457200" indent="-457200">
              <a:buFont typeface="+mj-lt"/>
              <a:buAutoNum type="arabicPeriod"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742950" indent="-28575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2pPr>
            <a:lvl3pPr marL="11430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3pPr>
            <a:lvl4pPr marL="16002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4pPr>
            <a:lvl5pPr marL="20574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5pPr>
          </a:lstStyle>
          <a:p>
            <a:pPr lvl="0"/>
            <a:r>
              <a:rPr lang="nl-NL" sz="2400" dirty="0">
                <a:solidFill>
                  <a:srgbClr val="271D6C"/>
                </a:solidFill>
              </a:rPr>
              <a:t>Opsomming met nummering</a:t>
            </a:r>
          </a:p>
        </p:txBody>
      </p:sp>
      <p:sp>
        <p:nvSpPr>
          <p:cNvPr id="7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632848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76121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e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 dirty="0"/>
          </a:p>
        </p:txBody>
      </p:sp>
      <p:sp>
        <p:nvSpPr>
          <p:cNvPr id="5" name="Rechthoek 4"/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494" y="4049744"/>
            <a:ext cx="589730" cy="546416"/>
          </a:xfrm>
          <a:prstGeom prst="rect">
            <a:avLst/>
          </a:prstGeom>
        </p:spPr>
      </p:pic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300494" y="4708252"/>
            <a:ext cx="589730" cy="324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845CA951-4815-4987-9CD6-BB5D6648C0B5}" type="slidenum">
              <a:rPr lang="nl-NL" sz="1200" smtClean="0"/>
              <a:pPr algn="ctr"/>
              <a:t>‹#›</a:t>
            </a:fld>
            <a:endParaRPr lang="nl-NL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06374"/>
            <a:ext cx="7715746" cy="936000"/>
          </a:xfrm>
          <a:prstGeom prst="rect">
            <a:avLst/>
          </a:prstGeom>
        </p:spPr>
        <p:txBody>
          <a:bodyPr/>
          <a:lstStyle>
            <a:lvl1pPr algn="l">
              <a:defRPr lang="nl-NL" sz="3000" b="1" kern="1200" spc="6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sz="3000" b="1" dirty="0">
                <a:solidFill>
                  <a:schemeClr val="bg1"/>
                </a:solidFill>
              </a:rPr>
              <a:t>Conclusies / trends / …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1214041"/>
            <a:ext cx="7704137" cy="3382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Calibri" pitchFamily="34" charset="0"/>
              <a:buChar char="─"/>
              <a:defRPr sz="2400" b="0">
                <a:solidFill>
                  <a:schemeClr val="bg1"/>
                </a:solidFill>
              </a:defRPr>
            </a:lvl1pPr>
            <a:lvl2pPr marL="457200" indent="0">
              <a:buFont typeface="Calibri" pitchFamily="34" charset="0"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 typeface="Calibri" pitchFamily="34" charset="0"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 typeface="Calibri" pitchFamily="34" charset="0"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 typeface="Calibri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Korte opsomming van conclusies</a:t>
            </a:r>
          </a:p>
        </p:txBody>
      </p:sp>
    </p:spTree>
    <p:extLst>
      <p:ext uri="{BB962C8B-B14F-4D97-AF65-F5344CB8AC3E}">
        <p14:creationId xmlns:p14="http://schemas.microsoft.com/office/powerpoint/2010/main" val="99636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14" name="Rechthoek 13"/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300494" y="4708252"/>
            <a:ext cx="589730" cy="324000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rgbClr val="271D6C"/>
                </a:solidFill>
              </a:defRPr>
            </a:lvl1pPr>
          </a:lstStyle>
          <a:p>
            <a:pPr algn="ctr"/>
            <a:fld id="{845CA951-4815-4987-9CD6-BB5D6648C0B5}" type="slidenum">
              <a:rPr lang="nl-NL" sz="1200" smtClean="0"/>
              <a:pPr algn="ctr"/>
              <a:t>‹#›</a:t>
            </a:fld>
            <a:endParaRPr lang="nl-NL" sz="1200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494" y="4049744"/>
            <a:ext cx="589730" cy="546416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5285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3" r:id="rId2"/>
    <p:sldLayoutId id="2147483660" r:id="rId3"/>
    <p:sldLayoutId id="2147483661" r:id="rId4"/>
    <p:sldLayoutId id="2147483665" r:id="rId5"/>
    <p:sldLayoutId id="2147483654" r:id="rId6"/>
    <p:sldLayoutId id="2147483662" r:id="rId7"/>
    <p:sldLayoutId id="2147483663" r:id="rId8"/>
    <p:sldLayoutId id="2147483656" r:id="rId9"/>
    <p:sldLayoutId id="2147483657" r:id="rId10"/>
    <p:sldLayoutId id="2147483655" r:id="rId11"/>
    <p:sldLayoutId id="214748366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BE74BCAC-F133-4D0C-86CD-A9E89C9AC67B}"/>
              </a:ext>
            </a:extLst>
          </p:cNvPr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7DAEFFCD-41F3-4169-9A47-63DCE9FAED8A}"/>
              </a:ext>
            </a:extLst>
          </p:cNvPr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B2F73425-D8AF-403C-BB68-95E73E74B6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0494" y="4708252"/>
            <a:ext cx="589730" cy="324000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rgbClr val="271D6C"/>
                </a:solidFill>
              </a:defRPr>
            </a:lvl1pPr>
          </a:lstStyle>
          <a:p>
            <a:pPr algn="ctr"/>
            <a:fld id="{845CA951-4815-4987-9CD6-BB5D6648C0B5}" type="slidenum">
              <a:rPr lang="nl-NL" sz="1200" smtClean="0"/>
              <a:pPr algn="ctr"/>
              <a:t>‹#›</a:t>
            </a:fld>
            <a:endParaRPr lang="nl-NL" sz="1200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682D69B-C0FF-41F9-B63B-E3ADD03AAC5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494" y="4049744"/>
            <a:ext cx="589730" cy="546416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152257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Krzysztof Cybulski</a:t>
            </a:r>
            <a:r>
              <a:rPr lang="en-US" sz="1800" baseline="30000" dirty="0" smtClean="0"/>
              <a:t>12</a:t>
            </a:r>
            <a:r>
              <a:rPr lang="en-US" dirty="0" smtClean="0"/>
              <a:t>, Marco Puts</a:t>
            </a:r>
            <a:r>
              <a:rPr lang="en-US" baseline="30000" dirty="0" smtClean="0"/>
              <a:t>1</a:t>
            </a:r>
            <a:r>
              <a:rPr lang="en-US" dirty="0" smtClean="0"/>
              <a:t>, Tim De Jong</a:t>
            </a:r>
            <a:r>
              <a:rPr lang="en-US" baseline="30000" dirty="0" smtClean="0"/>
              <a:t>1</a:t>
            </a:r>
            <a:r>
              <a:rPr lang="en-US" dirty="0" smtClean="0"/>
              <a:t>, </a:t>
            </a:r>
            <a:r>
              <a:rPr lang="en-US" dirty="0" err="1" smtClean="0"/>
              <a:t>Christof</a:t>
            </a:r>
            <a:r>
              <a:rPr lang="en-US" dirty="0" smtClean="0"/>
              <a:t> Seiler</a:t>
            </a:r>
            <a:r>
              <a:rPr lang="en-US" baseline="30000" dirty="0" smtClean="0"/>
              <a:t>2</a:t>
            </a:r>
            <a:r>
              <a:rPr lang="en-US" dirty="0" smtClean="0"/>
              <a:t>, </a:t>
            </a:r>
            <a:r>
              <a:rPr lang="en-US" dirty="0" err="1" smtClean="0"/>
              <a:t>Siamak</a:t>
            </a:r>
            <a:r>
              <a:rPr lang="en-US" dirty="0" smtClean="0"/>
              <a:t> Mehrkanoon</a:t>
            </a:r>
            <a:r>
              <a:rPr lang="en-US" baseline="30000" dirty="0" smtClean="0"/>
              <a:t>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1. Centraal Bureau voor de Statistiek (</a:t>
            </a:r>
            <a:r>
              <a:rPr lang="nl-NL" dirty="0" err="1" smtClean="0"/>
              <a:t>Statistics</a:t>
            </a:r>
            <a:r>
              <a:rPr lang="nl-NL" dirty="0" smtClean="0"/>
              <a:t> Netherlands)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The path to integrate Deep Learning into Official Statistics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A review of uncertainty estimation techniques for deep learning</a:t>
            </a:r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539552" y="4731990"/>
            <a:ext cx="7992690" cy="288032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lang="nl-NL" sz="1600" b="0" kern="1200" spc="40" baseline="0" dirty="0">
                <a:solidFill>
                  <a:srgbClr val="271D6C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2. Maastricht University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049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10</a:t>
            </a:fld>
            <a:endParaRPr lang="nl-NL" sz="1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Lakshminarayanan</a:t>
            </a:r>
            <a:r>
              <a:rPr lang="en-US" dirty="0" smtClean="0"/>
              <a:t> et al. (2017) instead simply trained multiple models to produce ensembles of DNNs, and hence obtained samples from a predictive distribution. They found that five models were sufficient for good uncertainties from the variance.</a:t>
            </a:r>
          </a:p>
          <a:p>
            <a:endParaRPr lang="en-US" dirty="0"/>
          </a:p>
          <a:p>
            <a:r>
              <a:rPr lang="en-US" dirty="0"/>
              <a:t>An </a:t>
            </a:r>
            <a:r>
              <a:rPr lang="en-US" dirty="0" smtClean="0"/>
              <a:t>interesting side </a:t>
            </a:r>
            <a:r>
              <a:rPr lang="en-US" dirty="0"/>
              <a:t>finding is that </a:t>
            </a:r>
            <a:r>
              <a:rPr lang="en-US" dirty="0" smtClean="0"/>
              <a:t>models </a:t>
            </a:r>
            <a:r>
              <a:rPr lang="en-US" dirty="0"/>
              <a:t>trained on bootstrapped data do not perform so well. Nixon et al. (2020) evaluated ensembles trained on such data and discovered that these models perform worse </a:t>
            </a:r>
            <a:r>
              <a:rPr lang="en-US" dirty="0" smtClean="0"/>
              <a:t>than ensembles simply trained on the entire dataset.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Uncertainty quantification 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62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11</a:t>
            </a:fld>
            <a:endParaRPr lang="nl-NL" sz="1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Lakshminarayanan</a:t>
            </a:r>
            <a:r>
              <a:rPr lang="en-US" dirty="0"/>
              <a:t>, B., </a:t>
            </a:r>
            <a:r>
              <a:rPr lang="en-US" dirty="0" err="1"/>
              <a:t>Pritzel</a:t>
            </a:r>
            <a:r>
              <a:rPr lang="en-US" dirty="0"/>
              <a:t>, A., &amp; Blundell, C. (2017). Simple and Scalable Predictive Uncertainty Estimation using Deep Ensembles. NIPS </a:t>
            </a:r>
            <a:r>
              <a:rPr lang="en-US" dirty="0" smtClean="0"/>
              <a:t>2017</a:t>
            </a:r>
          </a:p>
          <a:p>
            <a:endParaRPr lang="en-US" dirty="0"/>
          </a:p>
          <a:p>
            <a:r>
              <a:rPr lang="en-US" dirty="0"/>
              <a:t>Jeremy Nixon, </a:t>
            </a:r>
            <a:r>
              <a:rPr lang="en-US" dirty="0" err="1"/>
              <a:t>Balaji</a:t>
            </a:r>
            <a:r>
              <a:rPr lang="en-US" dirty="0"/>
              <a:t> </a:t>
            </a:r>
            <a:r>
              <a:rPr lang="en-US" dirty="0" err="1"/>
              <a:t>Lakshminarayanan</a:t>
            </a:r>
            <a:r>
              <a:rPr lang="en-US" dirty="0"/>
              <a:t>, Dustin Tran, (2020) Why Are Bootstrapped Deep Ensembles Not Better? In I Can't Believe It's Not Better! Workshop at </a:t>
            </a:r>
            <a:r>
              <a:rPr lang="en-US" dirty="0" err="1"/>
              <a:t>NeurIPS</a:t>
            </a:r>
            <a:r>
              <a:rPr lang="en-US" dirty="0"/>
              <a:t> 2020 (</a:t>
            </a:r>
            <a:r>
              <a:rPr lang="en-US" dirty="0" err="1"/>
              <a:t>ICBINB@NeurIPS</a:t>
            </a:r>
            <a:r>
              <a:rPr lang="en-US" dirty="0"/>
              <a:t> 2020)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Uncertainty quantification 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70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12</a:t>
            </a:fld>
            <a:endParaRPr lang="nl-NL" sz="1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67544" y="987574"/>
            <a:ext cx="7992888" cy="367240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Kendall </a:t>
            </a:r>
            <a:r>
              <a:rPr lang="en-US" dirty="0"/>
              <a:t>and Gal (2017) divide </a:t>
            </a:r>
            <a:r>
              <a:rPr lang="en-US" dirty="0" smtClean="0"/>
              <a:t>DNN uncertainties into:</a:t>
            </a:r>
          </a:p>
          <a:p>
            <a:pPr marL="342900" indent="-342900">
              <a:buFontTx/>
              <a:buChar char="-"/>
            </a:pPr>
            <a:r>
              <a:rPr lang="en-US" i="1" dirty="0" err="1" smtClean="0"/>
              <a:t>aleatoric</a:t>
            </a:r>
            <a:r>
              <a:rPr lang="en-US" dirty="0" smtClean="0"/>
              <a:t> </a:t>
            </a:r>
            <a:r>
              <a:rPr lang="en-US" dirty="0"/>
              <a:t>(inherent in data</a:t>
            </a:r>
            <a:r>
              <a:rPr lang="en-US" dirty="0" smtClean="0"/>
              <a:t>)</a:t>
            </a:r>
          </a:p>
          <a:p>
            <a:pPr marL="342900" indent="-342900">
              <a:buFontTx/>
              <a:buChar char="-"/>
            </a:pPr>
            <a:r>
              <a:rPr lang="en-US" i="1" dirty="0" smtClean="0"/>
              <a:t>epistemic</a:t>
            </a:r>
            <a:r>
              <a:rPr lang="en-US" dirty="0" smtClean="0"/>
              <a:t> (coming </a:t>
            </a:r>
            <a:r>
              <a:rPr lang="en-US" dirty="0"/>
              <a:t>from the model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Of these, </a:t>
            </a:r>
            <a:r>
              <a:rPr lang="en-US" dirty="0" err="1" smtClean="0"/>
              <a:t>aleatoric</a:t>
            </a:r>
            <a:r>
              <a:rPr lang="en-US" dirty="0" smtClean="0"/>
              <a:t> uncertainties cannot be improved upon without changing the data; for instance, dice rolls remain random, no matter how good our model is.</a:t>
            </a:r>
          </a:p>
          <a:p>
            <a:r>
              <a:rPr lang="en-US" dirty="0" smtClean="0"/>
              <a:t>Epistemic uncertainties, on the other hand, can be improved with better models.</a:t>
            </a:r>
          </a:p>
          <a:p>
            <a:r>
              <a:rPr lang="en-US" dirty="0"/>
              <a:t>Kendall, A., &amp; Gal, Y. (2017). What Uncertainties Do We Need in Bayesian Deep Learning for Computer Vision? NIPS 2017</a:t>
            </a:r>
          </a:p>
          <a:p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Types of uncertainties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9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13</a:t>
            </a:fld>
            <a:endParaRPr lang="nl-NL" sz="1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Deep ensembles and MC-Dropout are costly to use, since the </a:t>
            </a:r>
            <a:r>
              <a:rPr lang="en-US" dirty="0" smtClean="0"/>
              <a:t>deep ensembles require multiple </a:t>
            </a:r>
            <a:r>
              <a:rPr lang="en-US" dirty="0"/>
              <a:t>models to be trained and </a:t>
            </a:r>
            <a:r>
              <a:rPr lang="en-US" dirty="0" smtClean="0"/>
              <a:t>both methods need </a:t>
            </a:r>
            <a:r>
              <a:rPr lang="en-US" dirty="0"/>
              <a:t>multiple predictions to be computed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To avoid this, </a:t>
            </a:r>
            <a:r>
              <a:rPr lang="en-US" dirty="0" smtClean="0"/>
              <a:t>some </a:t>
            </a:r>
            <a:r>
              <a:rPr lang="en-US" dirty="0"/>
              <a:t>recent work is focused on obtaining uncertainty estimates from single </a:t>
            </a:r>
            <a:r>
              <a:rPr lang="en-US" dirty="0" smtClean="0"/>
              <a:t>predictions. An example of work in this direction is </a:t>
            </a:r>
            <a:r>
              <a:rPr lang="en-US" dirty="0" err="1"/>
              <a:t>Gast</a:t>
            </a:r>
            <a:r>
              <a:rPr lang="en-US" dirty="0"/>
              <a:t> and Roth (2018</a:t>
            </a:r>
            <a:r>
              <a:rPr lang="en-US" dirty="0" smtClean="0"/>
              <a:t>), who output parametric probability </a:t>
            </a:r>
            <a:r>
              <a:rPr lang="en-US" dirty="0"/>
              <a:t>distributions of possible </a:t>
            </a:r>
            <a:r>
              <a:rPr lang="en-US" dirty="0" smtClean="0"/>
              <a:t>output values for each input.</a:t>
            </a:r>
          </a:p>
          <a:p>
            <a:endParaRPr lang="en-US" dirty="0"/>
          </a:p>
          <a:p>
            <a:r>
              <a:rPr lang="en-US" dirty="0"/>
              <a:t>Unfortunately, it is too early to say which of these methods are reliable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err="1"/>
              <a:t>Gast</a:t>
            </a:r>
            <a:r>
              <a:rPr lang="en-US" dirty="0"/>
              <a:t>, J., &amp; Roth, S. (2018). Lightweight Probabilistic Deep Networks. 2018 IEEE/CVF Conference on Computer Vision and Pattern Recognition.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Issues with uncertainty quantification 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35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14</a:t>
            </a:fld>
            <a:endParaRPr lang="nl-NL" sz="1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 very </a:t>
            </a:r>
            <a:r>
              <a:rPr lang="en-US" dirty="0"/>
              <a:t>extensive review preprint was published recently. (</a:t>
            </a:r>
            <a:r>
              <a:rPr lang="en-US" dirty="0" err="1"/>
              <a:t>Abdar</a:t>
            </a:r>
            <a:r>
              <a:rPr lang="en-US" dirty="0"/>
              <a:t> et al., 2021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err="1"/>
              <a:t>Abdar</a:t>
            </a:r>
            <a:r>
              <a:rPr lang="en-US" dirty="0"/>
              <a:t>, M., </a:t>
            </a:r>
            <a:r>
              <a:rPr lang="en-US" dirty="0" err="1"/>
              <a:t>Pourpanah</a:t>
            </a:r>
            <a:r>
              <a:rPr lang="en-US" dirty="0"/>
              <a:t>, F., Hussain, S., </a:t>
            </a:r>
            <a:r>
              <a:rPr lang="en-US" dirty="0" err="1"/>
              <a:t>Rezazadegan</a:t>
            </a:r>
            <a:r>
              <a:rPr lang="en-US" dirty="0"/>
              <a:t>, D., Liu, L., </a:t>
            </a:r>
            <a:r>
              <a:rPr lang="en-US" dirty="0" err="1"/>
              <a:t>Ghavamzadeh</a:t>
            </a:r>
            <a:r>
              <a:rPr lang="en-US" dirty="0"/>
              <a:t>, M., </a:t>
            </a:r>
            <a:r>
              <a:rPr lang="en-US" dirty="0" err="1"/>
              <a:t>Fieguth</a:t>
            </a:r>
            <a:r>
              <a:rPr lang="en-US" dirty="0"/>
              <a:t>, P., Cao, X., </a:t>
            </a:r>
            <a:r>
              <a:rPr lang="en-US" dirty="0" err="1"/>
              <a:t>Khosravi</a:t>
            </a:r>
            <a:r>
              <a:rPr lang="en-US" dirty="0"/>
              <a:t>, A., Acharya, U. R., </a:t>
            </a:r>
            <a:r>
              <a:rPr lang="en-US" dirty="0" err="1"/>
              <a:t>Makarenkov</a:t>
            </a:r>
            <a:r>
              <a:rPr lang="en-US" dirty="0"/>
              <a:t>, V., &amp; </a:t>
            </a:r>
            <a:r>
              <a:rPr lang="en-US" dirty="0" err="1"/>
              <a:t>Nahavandi</a:t>
            </a:r>
            <a:r>
              <a:rPr lang="en-US" dirty="0"/>
              <a:t>, S. (2021). A Review of Uncertainty Quantification in Deep Learning: Techniques, Applications and Challenges. ArXiv:2011.06225 [Cs]. http://arxiv.org/abs/2011.06225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Read more about uncertainty quantification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13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Selective abstention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55038" y="4708525"/>
            <a:ext cx="588962" cy="323850"/>
          </a:xfrm>
        </p:spPr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15</a:t>
            </a:fld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245529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16</a:t>
            </a:fld>
            <a:endParaRPr lang="nl-NL" sz="1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67544" y="987574"/>
            <a:ext cx="5215246" cy="367240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Selective abstention is the methodology of abstaining from predictions if we suspect them to be wrong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Usually, it is performed by defining a confidence function on inputs and setting a threshold below which they are not classified.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/>
              <a:t>uncertainty estimation methods mentioned before can be used </a:t>
            </a:r>
            <a:r>
              <a:rPr lang="en-US" dirty="0" smtClean="0"/>
              <a:t>for </a:t>
            </a:r>
            <a:r>
              <a:rPr lang="en-US" dirty="0"/>
              <a:t>confidence functions</a:t>
            </a:r>
            <a:r>
              <a:rPr lang="en-US" dirty="0" smtClean="0"/>
              <a:t>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Selective abstention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790" y="339502"/>
            <a:ext cx="3208315" cy="24953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97012" y="3003798"/>
            <a:ext cx="29794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coverage-risk plot from (</a:t>
            </a:r>
            <a:r>
              <a:rPr lang="en-US" dirty="0" err="1" smtClean="0"/>
              <a:t>Geifman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El-</a:t>
            </a:r>
            <a:r>
              <a:rPr lang="en-US" dirty="0" err="1" smtClean="0"/>
              <a:t>Yaniv</a:t>
            </a:r>
            <a:r>
              <a:rPr lang="en-US" dirty="0" smtClean="0"/>
              <a:t>, 2017)</a:t>
            </a:r>
          </a:p>
          <a:p>
            <a:endParaRPr lang="en-US" dirty="0" smtClean="0"/>
          </a:p>
          <a:p>
            <a:r>
              <a:rPr lang="en-US" dirty="0" smtClean="0"/>
              <a:t>SR – maximum </a:t>
            </a:r>
            <a:r>
              <a:rPr lang="en-US" dirty="0" err="1" smtClean="0"/>
              <a:t>softmax</a:t>
            </a:r>
            <a:r>
              <a:rPr lang="en-US" dirty="0" smtClean="0"/>
              <a:t> response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9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17</a:t>
            </a:fld>
            <a:endParaRPr lang="nl-NL" sz="1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Geifman</a:t>
            </a:r>
            <a:r>
              <a:rPr lang="en-US" dirty="0" smtClean="0"/>
              <a:t> </a:t>
            </a:r>
            <a:r>
              <a:rPr lang="en-US" dirty="0"/>
              <a:t>and El-</a:t>
            </a:r>
            <a:r>
              <a:rPr lang="en-US" dirty="0" err="1"/>
              <a:t>Yaniv</a:t>
            </a:r>
            <a:r>
              <a:rPr lang="en-US" dirty="0"/>
              <a:t> (2017) provide the Selection with Guaranteed Risk (SGR) algorithm that, given a confidence function, provides a confidence threshold which obtains a desired risk with guaranteed performance, under assumption of </a:t>
            </a:r>
            <a:r>
              <a:rPr lang="en-US" dirty="0" err="1"/>
              <a:t>i.i.d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err="1"/>
              <a:t>Geifman</a:t>
            </a:r>
            <a:r>
              <a:rPr lang="en-US" dirty="0"/>
              <a:t>, Y., &amp; El-</a:t>
            </a:r>
            <a:r>
              <a:rPr lang="en-US" dirty="0" err="1"/>
              <a:t>Yaniv</a:t>
            </a:r>
            <a:r>
              <a:rPr lang="en-US" dirty="0"/>
              <a:t>, R. (2017). Selective Classification for Deep Neural Networks. NIPS 2017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Selective abstention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3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18</a:t>
            </a:fld>
            <a:endParaRPr lang="nl-NL" sz="1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If you would like to try your own confidence function for selective abstention, see </a:t>
            </a:r>
            <a:r>
              <a:rPr lang="en-US" dirty="0" err="1" smtClean="0"/>
              <a:t>Hendrycks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/>
              <a:t>Gimpel</a:t>
            </a:r>
            <a:r>
              <a:rPr lang="en-US" dirty="0"/>
              <a:t> (2017</a:t>
            </a:r>
            <a:r>
              <a:rPr lang="en-US" dirty="0" smtClean="0"/>
              <a:t>) for a baseline to compare against. They evaluated performance of maximum </a:t>
            </a:r>
            <a:r>
              <a:rPr lang="en-US" dirty="0" err="1" smtClean="0"/>
              <a:t>softmax</a:t>
            </a:r>
            <a:r>
              <a:rPr lang="en-US" dirty="0" smtClean="0"/>
              <a:t> response (SR) as a confidence function on multiple tasks. </a:t>
            </a:r>
          </a:p>
          <a:p>
            <a:endParaRPr lang="en-US" dirty="0" smtClean="0"/>
          </a:p>
          <a:p>
            <a:r>
              <a:rPr lang="en-US" dirty="0" smtClean="0"/>
              <a:t>Also</a:t>
            </a:r>
            <a:r>
              <a:rPr lang="en-US" dirty="0"/>
              <a:t>,  be sure to check </a:t>
            </a:r>
            <a:r>
              <a:rPr lang="en-US" dirty="0" err="1"/>
              <a:t>Shafaei</a:t>
            </a:r>
            <a:r>
              <a:rPr lang="en-US" dirty="0"/>
              <a:t> et al. (2019</a:t>
            </a:r>
            <a:r>
              <a:rPr lang="en-US" dirty="0" smtClean="0"/>
              <a:t>) for a rigorous procedure in evaluating out-of-distribution detectors.</a:t>
            </a:r>
          </a:p>
          <a:p>
            <a:endParaRPr lang="en-US" dirty="0"/>
          </a:p>
          <a:p>
            <a:r>
              <a:rPr lang="en-US" dirty="0" smtClean="0"/>
              <a:t>A more recent, well performing method is ODIN (Liang et al., 2018), which uses </a:t>
            </a:r>
            <a:r>
              <a:rPr lang="en-US" dirty="0" err="1" smtClean="0"/>
              <a:t>softmax</a:t>
            </a:r>
            <a:r>
              <a:rPr lang="en-US" dirty="0" smtClean="0"/>
              <a:t> values of perturbed inputs.</a:t>
            </a:r>
          </a:p>
          <a:p>
            <a:endParaRPr lang="en-US" dirty="0"/>
          </a:p>
          <a:p>
            <a:r>
              <a:rPr lang="en-US" dirty="0" err="1"/>
              <a:t>Hendrycks</a:t>
            </a:r>
            <a:r>
              <a:rPr lang="en-US" dirty="0"/>
              <a:t>, D., &amp; </a:t>
            </a:r>
            <a:r>
              <a:rPr lang="en-US" dirty="0" err="1"/>
              <a:t>Gimpel</a:t>
            </a:r>
            <a:r>
              <a:rPr lang="en-US" dirty="0"/>
              <a:t>, K. (2017). A Baseline for Detecting Misclassified and Out-of-Distribution Examples in Neural Networks. ICLR </a:t>
            </a:r>
            <a:r>
              <a:rPr lang="en-US" dirty="0" smtClean="0"/>
              <a:t>2017</a:t>
            </a:r>
          </a:p>
          <a:p>
            <a:endParaRPr lang="en-US" dirty="0"/>
          </a:p>
          <a:p>
            <a:r>
              <a:rPr lang="en-US" dirty="0" err="1"/>
              <a:t>Shafaei</a:t>
            </a:r>
            <a:r>
              <a:rPr lang="en-US" dirty="0"/>
              <a:t>, A., Little, J. J., &amp; Schmidt, M. (2019). A Less Biased Evaluation of Out-of-distribution Sample Detectors. in BMVC 2019.</a:t>
            </a:r>
          </a:p>
          <a:p>
            <a:endParaRPr lang="en-US" dirty="0"/>
          </a:p>
          <a:p>
            <a:r>
              <a:rPr lang="en-US" dirty="0"/>
              <a:t>Liang, S., Li, Y., &amp; </a:t>
            </a:r>
            <a:r>
              <a:rPr lang="en-US" dirty="0" err="1"/>
              <a:t>Srikant</a:t>
            </a:r>
            <a:r>
              <a:rPr lang="en-US" dirty="0"/>
              <a:t>, R. (2018). Enhancing The Reliability of Out-of-distribution Image Detection in Neural </a:t>
            </a:r>
            <a:r>
              <a:rPr lang="en-US" dirty="0" smtClean="0"/>
              <a:t>Networks. ICLR 2018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Baselines for selective abstention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57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Classifier calibration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55038" y="4708525"/>
            <a:ext cx="588962" cy="323850"/>
          </a:xfrm>
        </p:spPr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19</a:t>
            </a:fld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256843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Deep learning is a method which uses massive, complex models to solve tasks difficult to implement by hand, like in computer vision.</a:t>
            </a:r>
          </a:p>
          <a:p>
            <a:endParaRPr lang="en-US" dirty="0" smtClean="0"/>
          </a:p>
          <a:p>
            <a:r>
              <a:rPr lang="en-US" dirty="0" smtClean="0"/>
              <a:t>Deep neural networks require </a:t>
            </a:r>
            <a:r>
              <a:rPr lang="en-US" dirty="0"/>
              <a:t>a lot of data to train, and they generally perform better and better as more data is </a:t>
            </a:r>
            <a:r>
              <a:rPr lang="en-US" dirty="0" smtClean="0"/>
              <a:t>provided; they tend to </a:t>
            </a:r>
            <a:r>
              <a:rPr lang="en-US" dirty="0" err="1" smtClean="0"/>
              <a:t>overfit</a:t>
            </a:r>
            <a:r>
              <a:rPr lang="en-US" dirty="0" smtClean="0"/>
              <a:t>, not </a:t>
            </a:r>
            <a:r>
              <a:rPr lang="en-US" dirty="0" err="1" smtClean="0"/>
              <a:t>underfit</a:t>
            </a:r>
            <a:r>
              <a:rPr lang="en-US" dirty="0" smtClean="0"/>
              <a:t>. 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As such, deep learning allows us to leverage large quantities of data, which are more and more common in official statistics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Deep learning for official 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06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As </a:t>
            </a:r>
            <a:r>
              <a:rPr lang="en-US" dirty="0"/>
              <a:t>mentioned </a:t>
            </a:r>
            <a:r>
              <a:rPr lang="en-US" dirty="0" smtClean="0"/>
              <a:t>before, modern deep neural classifiers are often </a:t>
            </a:r>
            <a:r>
              <a:rPr lang="en-US" dirty="0" err="1" smtClean="0"/>
              <a:t>miscalibrated</a:t>
            </a:r>
            <a:r>
              <a:rPr lang="en-US" dirty="0" smtClean="0"/>
              <a:t> (</a:t>
            </a:r>
            <a:r>
              <a:rPr lang="en-US" dirty="0" err="1" smtClean="0"/>
              <a:t>Guo</a:t>
            </a:r>
            <a:r>
              <a:rPr lang="en-US" dirty="0" smtClean="0"/>
              <a:t> et al., 2017).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Classifier calibration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55038" y="4708525"/>
            <a:ext cx="588962" cy="323850"/>
          </a:xfrm>
        </p:spPr>
        <p:txBody>
          <a:bodyPr/>
          <a:lstStyle/>
          <a:p>
            <a:pPr algn="ctr"/>
            <a:fld id="{845CA951-4815-4987-9CD6-BB5D6648C0B5}" type="slidenum">
              <a:rPr lang="nl-NL" sz="1200" smtClean="0">
                <a:solidFill>
                  <a:schemeClr val="bg1"/>
                </a:solidFill>
              </a:rPr>
              <a:pPr algn="ctr"/>
              <a:t>20</a:t>
            </a:fld>
            <a:endParaRPr lang="nl-NL" sz="12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34250"/>
            <a:ext cx="3662772" cy="22322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51920" y="2211710"/>
            <a:ext cx="4536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Reliability diagrams from </a:t>
            </a:r>
            <a:r>
              <a:rPr lang="en-US" dirty="0" err="1" smtClean="0"/>
              <a:t>Guo</a:t>
            </a:r>
            <a:r>
              <a:rPr lang="en-US" dirty="0" smtClean="0"/>
              <a:t> et al. (2017) illustrating </a:t>
            </a:r>
            <a:r>
              <a:rPr lang="en-US" dirty="0"/>
              <a:t>P(y is correct label for </a:t>
            </a:r>
            <a:r>
              <a:rPr lang="en-US" dirty="0" smtClean="0"/>
              <a:t>x | </a:t>
            </a:r>
            <a:r>
              <a:rPr lang="el-GR" dirty="0" smtClean="0"/>
              <a:t>μ</a:t>
            </a:r>
            <a:r>
              <a:rPr lang="nl-NL" baseline="-25000" dirty="0" smtClean="0"/>
              <a:t>y</a:t>
            </a:r>
            <a:r>
              <a:rPr lang="nl-NL" dirty="0" smtClean="0"/>
              <a:t>(x)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 of two models. We can see that </a:t>
            </a:r>
            <a:r>
              <a:rPr lang="en-US" dirty="0" err="1" smtClean="0"/>
              <a:t>ResNet</a:t>
            </a:r>
            <a:r>
              <a:rPr lang="en-US" dirty="0" smtClean="0"/>
              <a:t>, a modern computer vision architecture, is a lot more </a:t>
            </a:r>
            <a:r>
              <a:rPr lang="en-US" dirty="0" err="1" smtClean="0"/>
              <a:t>miscalibrated</a:t>
            </a:r>
            <a:r>
              <a:rPr lang="en-US" dirty="0" smtClean="0"/>
              <a:t> than the older </a:t>
            </a:r>
            <a:r>
              <a:rPr lang="en-US" dirty="0" err="1" smtClean="0"/>
              <a:t>LeNet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4065216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Guo</a:t>
            </a:r>
            <a:r>
              <a:rPr lang="en-US" dirty="0"/>
              <a:t>, C., </a:t>
            </a:r>
            <a:r>
              <a:rPr lang="en-US" dirty="0" err="1"/>
              <a:t>Pleiss</a:t>
            </a:r>
            <a:r>
              <a:rPr lang="en-US" dirty="0"/>
              <a:t>, G., Sun, Y., &amp; Weinberger, K. Q. (2017). On Calibration of Modern Neural Networks. Proceedings of the 34th International Conference on Machine Learning - Volume 70.</a:t>
            </a:r>
          </a:p>
        </p:txBody>
      </p:sp>
    </p:spTree>
    <p:extLst>
      <p:ext uri="{BB962C8B-B14F-4D97-AF65-F5344CB8AC3E}">
        <p14:creationId xmlns:p14="http://schemas.microsoft.com/office/powerpoint/2010/main" val="329308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21</a:t>
            </a:fld>
            <a:endParaRPr lang="nl-NL" sz="1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67544" y="987574"/>
            <a:ext cx="6192688" cy="404467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 calibrate a model, it is necessary to keep a subset of data on which it was not trained. Then, based on this subset, a calibration function is constructed which maps model predictions </a:t>
            </a:r>
            <a:r>
              <a:rPr lang="el-GR" dirty="0" smtClean="0"/>
              <a:t>μ</a:t>
            </a:r>
            <a:r>
              <a:rPr lang="nl-NL" dirty="0" smtClean="0"/>
              <a:t>(x)</a:t>
            </a:r>
            <a:r>
              <a:rPr lang="en-US" dirty="0" smtClean="0"/>
              <a:t> to true probabilities </a:t>
            </a:r>
            <a:br>
              <a:rPr lang="en-US" dirty="0" smtClean="0"/>
            </a:br>
            <a:r>
              <a:rPr lang="en-US" dirty="0" smtClean="0"/>
              <a:t>P(y is correct label for x | </a:t>
            </a:r>
            <a:r>
              <a:rPr lang="el-GR" dirty="0" smtClean="0"/>
              <a:t>μ</a:t>
            </a:r>
            <a:r>
              <a:rPr lang="nl-NL" baseline="-25000" dirty="0"/>
              <a:t>y</a:t>
            </a:r>
            <a:r>
              <a:rPr lang="nl-NL" dirty="0" smtClean="0"/>
              <a:t>(x)</a:t>
            </a:r>
            <a:r>
              <a:rPr lang="en-US" dirty="0" smtClean="0"/>
              <a:t>).</a:t>
            </a:r>
          </a:p>
          <a:p>
            <a:endParaRPr lang="en-US" dirty="0"/>
          </a:p>
          <a:p>
            <a:r>
              <a:rPr lang="en-US" dirty="0"/>
              <a:t>Common calibration methods include isotonic regression and Platt </a:t>
            </a:r>
            <a:r>
              <a:rPr lang="en-US" dirty="0" smtClean="0"/>
              <a:t>scaling. In Platt scaling, predicted outputs </a:t>
            </a:r>
            <a:r>
              <a:rPr lang="en-US" dirty="0"/>
              <a:t>are used as inputs for logistic regression.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Calibration methods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916" y="483518"/>
            <a:ext cx="2485691" cy="2666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57834" y="3293830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Illustration of isotonic regression from </a:t>
            </a:r>
            <a:r>
              <a:rPr lang="en-US" dirty="0" err="1" smtClean="0"/>
              <a:t>scikit</a:t>
            </a:r>
            <a:r>
              <a:rPr lang="en-US" dirty="0" smtClean="0"/>
              <a:t>-learn documentation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99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22</a:t>
            </a:fld>
            <a:endParaRPr lang="nl-NL" sz="1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Guo</a:t>
            </a:r>
            <a:r>
              <a:rPr lang="en-US" dirty="0"/>
              <a:t> et al. (2017) focuses on whether the predicted class output is calibrated correctly. </a:t>
            </a:r>
            <a:r>
              <a:rPr lang="en-US" dirty="0" err="1"/>
              <a:t>Vaicenavicius</a:t>
            </a:r>
            <a:r>
              <a:rPr lang="en-US" dirty="0"/>
              <a:t> et al. (2019) expand upon it by providing a framework to check </a:t>
            </a:r>
            <a:r>
              <a:rPr lang="en-US" dirty="0" smtClean="0"/>
              <a:t>if all of the predictions in the output vector are calibrated.</a:t>
            </a:r>
          </a:p>
          <a:p>
            <a:endParaRPr lang="en-US" dirty="0"/>
          </a:p>
          <a:p>
            <a:r>
              <a:rPr lang="en-US" dirty="0" err="1"/>
              <a:t>Vaicenavicius</a:t>
            </a:r>
            <a:r>
              <a:rPr lang="en-US" dirty="0"/>
              <a:t>, J., </a:t>
            </a:r>
            <a:r>
              <a:rPr lang="en-US" dirty="0" err="1"/>
              <a:t>Widmann</a:t>
            </a:r>
            <a:r>
              <a:rPr lang="en-US" dirty="0"/>
              <a:t>, D., </a:t>
            </a:r>
            <a:r>
              <a:rPr lang="en-US" dirty="0" err="1"/>
              <a:t>Andersson</a:t>
            </a:r>
            <a:r>
              <a:rPr lang="en-US" dirty="0"/>
              <a:t>, C., </a:t>
            </a:r>
            <a:r>
              <a:rPr lang="en-US" dirty="0" err="1"/>
              <a:t>Lindsten</a:t>
            </a:r>
            <a:r>
              <a:rPr lang="en-US" dirty="0"/>
              <a:t>, F., Roll, J. &amp; </a:t>
            </a:r>
            <a:r>
              <a:rPr lang="en-US" dirty="0" err="1"/>
              <a:t>Schön</a:t>
            </a:r>
            <a:r>
              <a:rPr lang="en-US" dirty="0"/>
              <a:t>, T.. (2019). Evaluating model calibration in classification. In PMLR 89:3459-3467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Multi-class calibration</a:t>
            </a:r>
          </a:p>
        </p:txBody>
      </p:sp>
    </p:spTree>
    <p:extLst>
      <p:ext uri="{BB962C8B-B14F-4D97-AF65-F5344CB8AC3E}">
        <p14:creationId xmlns:p14="http://schemas.microsoft.com/office/powerpoint/2010/main" val="209970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Conformal prediction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55038" y="4708525"/>
            <a:ext cx="588962" cy="323850"/>
          </a:xfrm>
        </p:spPr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23</a:t>
            </a:fld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162448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An issue with aforementioned calibration methods is that they do not provide </a:t>
            </a:r>
            <a:r>
              <a:rPr lang="en-US" dirty="0" smtClean="0"/>
              <a:t>correctness guarantees.</a:t>
            </a:r>
          </a:p>
          <a:p>
            <a:endParaRPr lang="en-US" dirty="0"/>
          </a:p>
          <a:p>
            <a:r>
              <a:rPr lang="en-US" dirty="0"/>
              <a:t>An alternative methodology which can provide guarantees for black box models in a finite number of samples is conformal prediction (</a:t>
            </a:r>
            <a:r>
              <a:rPr lang="en-US" dirty="0" err="1"/>
              <a:t>Vovk</a:t>
            </a:r>
            <a:r>
              <a:rPr lang="en-US" dirty="0"/>
              <a:t>, </a:t>
            </a:r>
            <a:r>
              <a:rPr lang="en-US" dirty="0" err="1"/>
              <a:t>Gammerman</a:t>
            </a:r>
            <a:r>
              <a:rPr lang="en-US" dirty="0"/>
              <a:t> and Shafer, 2005</a:t>
            </a:r>
            <a:r>
              <a:rPr lang="en-US" dirty="0" smtClean="0"/>
              <a:t>).</a:t>
            </a:r>
          </a:p>
          <a:p>
            <a:endParaRPr lang="en-US" dirty="0"/>
          </a:p>
          <a:p>
            <a:r>
              <a:rPr lang="en-US" dirty="0"/>
              <a:t>Conformal predictors output prediction sets with guaranteed coverage under the assumption of data exchangeability (i.e. all permutations are </a:t>
            </a:r>
            <a:r>
              <a:rPr lang="en-US" dirty="0" smtClean="0"/>
              <a:t>equally </a:t>
            </a:r>
            <a:r>
              <a:rPr lang="en-US" dirty="0"/>
              <a:t>likely</a:t>
            </a:r>
            <a:r>
              <a:rPr lang="en-US" dirty="0" smtClean="0"/>
              <a:t>).</a:t>
            </a:r>
          </a:p>
          <a:p>
            <a:endParaRPr lang="en-US" dirty="0"/>
          </a:p>
          <a:p>
            <a:r>
              <a:rPr lang="en-US" dirty="0" err="1"/>
              <a:t>Vovk</a:t>
            </a:r>
            <a:r>
              <a:rPr lang="en-US" dirty="0"/>
              <a:t>, V., </a:t>
            </a:r>
            <a:r>
              <a:rPr lang="en-US" dirty="0" err="1"/>
              <a:t>Gammerman</a:t>
            </a:r>
            <a:r>
              <a:rPr lang="en-US" dirty="0"/>
              <a:t>, A., &amp; Shafer, G. (2005). Algorithmic Learning in a Random World. Springer-</a:t>
            </a:r>
            <a:r>
              <a:rPr lang="en-US" dirty="0" err="1"/>
              <a:t>Verlag</a:t>
            </a:r>
            <a:r>
              <a:rPr lang="en-US" dirty="0"/>
              <a:t>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Conformal prediction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55038" y="4708525"/>
            <a:ext cx="588962" cy="323850"/>
          </a:xfrm>
        </p:spPr>
        <p:txBody>
          <a:bodyPr/>
          <a:lstStyle/>
          <a:p>
            <a:pPr algn="ctr"/>
            <a:fld id="{845CA951-4815-4987-9CD6-BB5D6648C0B5}" type="slidenum">
              <a:rPr lang="nl-NL" sz="1200" smtClean="0">
                <a:solidFill>
                  <a:schemeClr val="bg1"/>
                </a:solidFill>
              </a:rPr>
              <a:pPr algn="ctr"/>
              <a:t>24</a:t>
            </a:fld>
            <a:endParaRPr lang="nl-NL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12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25</a:t>
            </a:fld>
            <a:endParaRPr lang="nl-NL" sz="1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construct a conformal predictor on top of a model, it is necessary to define a "nonconformity </a:t>
            </a:r>
            <a:r>
              <a:rPr lang="en-US" dirty="0" smtClean="0"/>
              <a:t>score“ s(x, y). </a:t>
            </a:r>
            <a:r>
              <a:rPr lang="en-US" dirty="0"/>
              <a:t>This score measures how dissimilar a given example is to previously seen instances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For example, a simple nonconformity score in regression can be the residuals; that is, absolute difference between the prediction and the label </a:t>
            </a:r>
          </a:p>
          <a:p>
            <a:pPr algn="ctr"/>
            <a:r>
              <a:rPr lang="en-US" dirty="0" smtClean="0"/>
              <a:t>s(x, y) = |</a:t>
            </a:r>
            <a:r>
              <a:rPr lang="el-GR" dirty="0" smtClean="0"/>
              <a:t>μ</a:t>
            </a:r>
            <a:r>
              <a:rPr lang="nl-NL" dirty="0" smtClean="0"/>
              <a:t>(x) – y|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Conformal prediction </a:t>
            </a:r>
            <a:r>
              <a:rPr lang="en-US" dirty="0" smtClean="0"/>
              <a:t>basics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46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26</a:t>
            </a:fld>
            <a:endParaRPr lang="nl-NL" sz="1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67544" y="987574"/>
            <a:ext cx="5328592" cy="3672408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Given a usual, point-estimate model, we can compute nonconformity scores of instances from a hold-out calibration set.</a:t>
            </a:r>
          </a:p>
          <a:p>
            <a:endParaRPr lang="en-US" dirty="0" smtClean="0"/>
          </a:p>
          <a:p>
            <a:r>
              <a:rPr lang="en-US" dirty="0" smtClean="0"/>
              <a:t>Then, for a desired coverage level α, we compute a nonconformity score threshold q such that only (1 – α) of samples have a higher score.</a:t>
            </a:r>
          </a:p>
          <a:p>
            <a:endParaRPr lang="en-US" dirty="0" smtClean="0"/>
          </a:p>
          <a:p>
            <a:r>
              <a:rPr lang="en-US" dirty="0" smtClean="0"/>
              <a:t>Now, with this threshold, we set the predictive sets to be such that, for every input x, they contain all possible values of y around the model prediction </a:t>
            </a:r>
            <a:r>
              <a:rPr lang="el-GR" dirty="0" smtClean="0"/>
              <a:t>μ</a:t>
            </a:r>
            <a:r>
              <a:rPr lang="nl-NL" dirty="0" smtClean="0"/>
              <a:t>(x)</a:t>
            </a:r>
            <a:r>
              <a:rPr lang="en-US" dirty="0" smtClean="0"/>
              <a:t> which would have a nonconformity score below q.</a:t>
            </a:r>
          </a:p>
          <a:p>
            <a:endParaRPr lang="en-US" dirty="0"/>
          </a:p>
          <a:p>
            <a:r>
              <a:rPr lang="en-US" dirty="0" smtClean="0"/>
              <a:t>So, if we use residuals as a nonconformity score, the predictive sets are </a:t>
            </a:r>
          </a:p>
          <a:p>
            <a:pPr algn="ctr"/>
            <a:r>
              <a:rPr lang="az-Cyrl-AZ" dirty="0" smtClean="0"/>
              <a:t>Г</a:t>
            </a:r>
            <a:r>
              <a:rPr lang="nl-NL" dirty="0" smtClean="0"/>
              <a:t>(x) = [</a:t>
            </a:r>
            <a:r>
              <a:rPr lang="el-GR" dirty="0"/>
              <a:t>μ</a:t>
            </a:r>
            <a:r>
              <a:rPr lang="nl-NL" dirty="0" smtClean="0"/>
              <a:t>(x)</a:t>
            </a:r>
            <a:r>
              <a:rPr lang="en-US" dirty="0" smtClean="0"/>
              <a:t> – q, </a:t>
            </a:r>
            <a:r>
              <a:rPr lang="el-GR" dirty="0"/>
              <a:t>μ</a:t>
            </a:r>
            <a:r>
              <a:rPr lang="nl-NL" dirty="0" smtClean="0"/>
              <a:t>(x)</a:t>
            </a:r>
            <a:r>
              <a:rPr lang="en-US" dirty="0" smtClean="0"/>
              <a:t> + q]</a:t>
            </a:r>
          </a:p>
          <a:p>
            <a:endParaRPr lang="en-US" dirty="0" smtClean="0"/>
          </a:p>
          <a:p>
            <a:r>
              <a:rPr lang="en-US" dirty="0" smtClean="0"/>
              <a:t>Now, we know these sets will cover α of true predictor values. (Papadopoulos et al., 2002).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Conformal prediction basics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987574"/>
            <a:ext cx="3166096" cy="21289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0152" y="311650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 of predictive sets from Romano </a:t>
            </a:r>
            <a:r>
              <a:rPr lang="en-US" dirty="0"/>
              <a:t>et al. (2019)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0388" y="4149579"/>
            <a:ext cx="7361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Papadopoulos, H., </a:t>
            </a:r>
            <a:r>
              <a:rPr lang="en-US" sz="1200" dirty="0" err="1"/>
              <a:t>Proedrou</a:t>
            </a:r>
            <a:r>
              <a:rPr lang="en-US" sz="1200" dirty="0"/>
              <a:t>, K., </a:t>
            </a:r>
            <a:r>
              <a:rPr lang="en-US" sz="1200" dirty="0" err="1"/>
              <a:t>Vovk</a:t>
            </a:r>
            <a:r>
              <a:rPr lang="en-US" sz="1200" dirty="0"/>
              <a:t>, V., &amp; </a:t>
            </a:r>
            <a:r>
              <a:rPr lang="en-US" sz="1200" dirty="0" err="1"/>
              <a:t>Gammerman</a:t>
            </a:r>
            <a:r>
              <a:rPr lang="en-US" sz="1200" dirty="0"/>
              <a:t>, A. (2002). Inductive confidence machines for regression. In T. </a:t>
            </a:r>
            <a:r>
              <a:rPr lang="en-US" sz="1200" dirty="0" err="1"/>
              <a:t>Elomaa</a:t>
            </a:r>
            <a:r>
              <a:rPr lang="en-US" sz="1200" dirty="0"/>
              <a:t>, H. </a:t>
            </a:r>
            <a:r>
              <a:rPr lang="en-US" sz="1200" dirty="0" err="1"/>
              <a:t>Mannila</a:t>
            </a:r>
            <a:r>
              <a:rPr lang="en-US" sz="1200" dirty="0"/>
              <a:t>, &amp; H. </a:t>
            </a:r>
            <a:r>
              <a:rPr lang="en-US" sz="1200" dirty="0" err="1"/>
              <a:t>Toivonen</a:t>
            </a:r>
            <a:r>
              <a:rPr lang="en-US" sz="1200" dirty="0"/>
              <a:t> (Eds.), </a:t>
            </a:r>
            <a:r>
              <a:rPr lang="en-US" sz="1200" i="1" dirty="0"/>
              <a:t>Machine Learning: ECML 2002</a:t>
            </a:r>
            <a:r>
              <a:rPr lang="en-US" sz="1200" dirty="0"/>
              <a:t> (Vol. 2430, </a:t>
            </a:r>
            <a:r>
              <a:rPr lang="en-US" sz="1200" dirty="0" smtClean="0"/>
              <a:t>pp. </a:t>
            </a:r>
            <a:r>
              <a:rPr lang="en-US" sz="1200" dirty="0"/>
              <a:t>345–356). 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8760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27</a:t>
            </a:fld>
            <a:endParaRPr lang="nl-NL" sz="1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67544" y="987574"/>
            <a:ext cx="5544616" cy="3672408"/>
          </a:xfrm>
        </p:spPr>
        <p:txBody>
          <a:bodyPr>
            <a:normAutofit fontScale="92500"/>
          </a:bodyPr>
          <a:lstStyle/>
          <a:p>
            <a:r>
              <a:rPr lang="en-US" dirty="0"/>
              <a:t>One issue with conformal prediction using residuals as the nonconformity score is that the resulting intervals have constant length, even though some instances may be more difficult than </a:t>
            </a:r>
            <a:r>
              <a:rPr lang="en-US" dirty="0" smtClean="0"/>
              <a:t>others.</a:t>
            </a:r>
          </a:p>
          <a:p>
            <a:endParaRPr lang="en-US" dirty="0"/>
          </a:p>
          <a:p>
            <a:r>
              <a:rPr lang="en-US" dirty="0" smtClean="0"/>
              <a:t>Furthermore</a:t>
            </a:r>
            <a:r>
              <a:rPr lang="en-US" dirty="0"/>
              <a:t>, conformal prediction only guarantees </a:t>
            </a:r>
            <a:r>
              <a:rPr lang="en-US" i="1" dirty="0" smtClean="0"/>
              <a:t>marginal</a:t>
            </a:r>
            <a:r>
              <a:rPr lang="en-US" dirty="0" smtClean="0"/>
              <a:t> </a:t>
            </a:r>
            <a:r>
              <a:rPr lang="en-US" dirty="0"/>
              <a:t>coverage, so it might be biased for subsets of the population</a:t>
            </a:r>
            <a:r>
              <a:rPr lang="en-US" dirty="0" smtClean="0"/>
              <a:t>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Modern conformal prediction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987574"/>
            <a:ext cx="3166096" cy="21289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40152" y="311650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 of predictive sets from Romano </a:t>
            </a:r>
            <a:r>
              <a:rPr lang="en-US" dirty="0"/>
              <a:t>et al. (2019)</a:t>
            </a:r>
          </a:p>
        </p:txBody>
      </p:sp>
    </p:spTree>
    <p:extLst>
      <p:ext uri="{BB962C8B-B14F-4D97-AF65-F5344CB8AC3E}">
        <p14:creationId xmlns:p14="http://schemas.microsoft.com/office/powerpoint/2010/main" val="321266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28</a:t>
            </a:fld>
            <a:endParaRPr lang="nl-NL" sz="1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67544" y="987574"/>
            <a:ext cx="5328592" cy="367240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 </a:t>
            </a:r>
            <a:r>
              <a:rPr lang="en-US" dirty="0"/>
              <a:t>an effort to counter </a:t>
            </a:r>
            <a:r>
              <a:rPr lang="en-US" dirty="0" smtClean="0"/>
              <a:t>this problem of needlessly wide intervals, </a:t>
            </a:r>
            <a:r>
              <a:rPr lang="en-US" dirty="0"/>
              <a:t>Romano et al. (2019) propose </a:t>
            </a:r>
            <a:r>
              <a:rPr lang="en-US" dirty="0" err="1"/>
              <a:t>Conformalized</a:t>
            </a:r>
            <a:r>
              <a:rPr lang="en-US" dirty="0"/>
              <a:t> Quantile Regression (CQR).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By </a:t>
            </a:r>
            <a:r>
              <a:rPr lang="en-US" dirty="0"/>
              <a:t>combining conformal prediction with quantile regression, they obtain predictive intervals with width conditional on the input features. However, CQR on its own still only provides marginal coverage.</a:t>
            </a:r>
          </a:p>
          <a:p>
            <a:endParaRPr lang="en-US" dirty="0"/>
          </a:p>
          <a:p>
            <a:r>
              <a:rPr lang="en-US" dirty="0"/>
              <a:t>In a more recent </a:t>
            </a:r>
            <a:r>
              <a:rPr lang="en-US" dirty="0" smtClean="0"/>
              <a:t>paper, </a:t>
            </a:r>
            <a:r>
              <a:rPr lang="en-US" dirty="0"/>
              <a:t>Romano et al. (2020) propose a methodology for obtaining conditional coverage as well.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Modern conformal prediction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271409"/>
            <a:ext cx="2672511" cy="18125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582" y="468850"/>
            <a:ext cx="2710814" cy="18227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57833" y="4157667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Comparison of mean + residual and CQR conformal prediction from Romano et al. (2019)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0055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29</a:t>
            </a:fld>
            <a:endParaRPr lang="nl-NL" sz="1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Romano, Y., Patterson, E., &amp; </a:t>
            </a:r>
            <a:r>
              <a:rPr lang="en-US" dirty="0" err="1"/>
              <a:t>Candes</a:t>
            </a:r>
            <a:r>
              <a:rPr lang="en-US" dirty="0"/>
              <a:t>, E. (2019). </a:t>
            </a:r>
            <a:r>
              <a:rPr lang="en-US" dirty="0" err="1"/>
              <a:t>Conformalized</a:t>
            </a:r>
            <a:r>
              <a:rPr lang="en-US" dirty="0"/>
              <a:t> Quantile Regression. In </a:t>
            </a:r>
            <a:r>
              <a:rPr lang="en-US" dirty="0" smtClean="0"/>
              <a:t>Advances </a:t>
            </a:r>
            <a:r>
              <a:rPr lang="en-US" dirty="0"/>
              <a:t>in Neural Information Processing Systems </a:t>
            </a:r>
            <a:r>
              <a:rPr lang="en-US" dirty="0" smtClean="0"/>
              <a:t>32</a:t>
            </a:r>
          </a:p>
          <a:p>
            <a:endParaRPr lang="en-US" dirty="0"/>
          </a:p>
          <a:p>
            <a:r>
              <a:rPr lang="en-US" dirty="0" smtClean="0"/>
              <a:t>Romano</a:t>
            </a:r>
            <a:r>
              <a:rPr lang="en-US" dirty="0"/>
              <a:t>, Y., Barber, R. F., </a:t>
            </a:r>
            <a:r>
              <a:rPr lang="en-US" dirty="0" err="1"/>
              <a:t>Sabatti</a:t>
            </a:r>
            <a:r>
              <a:rPr lang="en-US" dirty="0"/>
              <a:t>, C., &amp; </a:t>
            </a:r>
            <a:r>
              <a:rPr lang="en-US" dirty="0" err="1"/>
              <a:t>Candès</a:t>
            </a:r>
            <a:r>
              <a:rPr lang="en-US" dirty="0"/>
              <a:t>, E. (2020). With Malice Toward None: Assessing Uncertainty via Equalized Coverage. Harvard Data Science </a:t>
            </a:r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Modern conformal prediction</a:t>
            </a:r>
          </a:p>
        </p:txBody>
      </p:sp>
    </p:spTree>
    <p:extLst>
      <p:ext uri="{BB962C8B-B14F-4D97-AF65-F5344CB8AC3E}">
        <p14:creationId xmlns:p14="http://schemas.microsoft.com/office/powerpoint/2010/main" val="114002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3</a:t>
            </a:fld>
            <a:endParaRPr lang="nl-NL" sz="1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Some possible use cases: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Road traffic classification from roadside cameras.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Predicting whether individuals will move within some timeframe.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Counting objects in aerial photographs, e.g. buildings to track urbanization.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Imputation; inferring missing values.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Deep learning for official 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56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30</a:t>
            </a:fld>
            <a:endParaRPr lang="nl-NL" sz="1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For a more thorough look at recent developments in conformal prediction, I recommend a talk by Emmanuel </a:t>
            </a:r>
            <a:r>
              <a:rPr lang="en-US" dirty="0" err="1" smtClean="0"/>
              <a:t>Candes</a:t>
            </a:r>
            <a:r>
              <a:rPr lang="en-US" dirty="0" smtClean="0"/>
              <a:t> at the </a:t>
            </a:r>
            <a:r>
              <a:rPr lang="en-US" dirty="0"/>
              <a:t>Bernoulli-IMS One World Symposium </a:t>
            </a:r>
            <a:r>
              <a:rPr lang="en-US" dirty="0" smtClean="0"/>
              <a:t>2020.</a:t>
            </a:r>
          </a:p>
          <a:p>
            <a:endParaRPr lang="en-US" dirty="0"/>
          </a:p>
          <a:p>
            <a:r>
              <a:rPr lang="en-US" dirty="0"/>
              <a:t>https://www.youtube.com/watch?v=61tpigfLHso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Modern conformal prediction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84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55038" y="4708525"/>
            <a:ext cx="588962" cy="323850"/>
          </a:xfrm>
        </p:spPr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31</a:t>
            </a:fld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304846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4</a:t>
            </a:fld>
            <a:endParaRPr lang="nl-NL" sz="1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Common </a:t>
            </a:r>
            <a:r>
              <a:rPr lang="en-US" dirty="0"/>
              <a:t>deep learning models only provide point estimates, without giving uncertainty information. We don't know </a:t>
            </a:r>
            <a:r>
              <a:rPr lang="en-US" dirty="0" smtClean="0"/>
              <a:t>how </a:t>
            </a:r>
            <a:r>
              <a:rPr lang="en-US" dirty="0"/>
              <a:t>much we can trust </a:t>
            </a:r>
            <a:r>
              <a:rPr lang="en-US" dirty="0" smtClean="0"/>
              <a:t>their predictions.</a:t>
            </a:r>
          </a:p>
          <a:p>
            <a:endParaRPr lang="en-US" i="1" dirty="0"/>
          </a:p>
          <a:p>
            <a:r>
              <a:rPr lang="en-US" dirty="0" smtClean="0"/>
              <a:t>For example, classifier </a:t>
            </a:r>
            <a:r>
              <a:rPr lang="en-US" dirty="0" err="1" smtClean="0"/>
              <a:t>softmax</a:t>
            </a:r>
            <a:r>
              <a:rPr lang="en-US" dirty="0" smtClean="0"/>
              <a:t> outputs are nonnegative and sum up to one, but if a model assigns a score of 95% to an input to a specific class, it does not actually mean there is a 95% probability that the input belongs to this class.</a:t>
            </a:r>
          </a:p>
          <a:p>
            <a:endParaRPr lang="en-US" dirty="0"/>
          </a:p>
          <a:p>
            <a:r>
              <a:rPr lang="en-US" dirty="0" smtClean="0"/>
              <a:t>In fact, modern neural networks are really bad at this; they’re generally quite </a:t>
            </a:r>
            <a:r>
              <a:rPr lang="en-US" dirty="0" err="1" smtClean="0"/>
              <a:t>miscalibrated</a:t>
            </a:r>
            <a:r>
              <a:rPr lang="en-US" dirty="0" smtClean="0"/>
              <a:t>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Deep learning is problematic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8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5</a:t>
            </a:fld>
            <a:endParaRPr lang="nl-NL" sz="1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Various methods to deal with deep neural network uncertainties have been proposed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I will talk about: </a:t>
            </a:r>
            <a:endParaRPr lang="en-US" dirty="0" smtClean="0"/>
          </a:p>
          <a:p>
            <a:pPr marL="342900" indent="-342900">
              <a:buFontTx/>
              <a:buChar char="-"/>
            </a:pPr>
            <a:r>
              <a:rPr lang="en-US" dirty="0" smtClean="0"/>
              <a:t>Uncertainty quantification</a:t>
            </a:r>
            <a:endParaRPr lang="en-US" dirty="0"/>
          </a:p>
          <a:p>
            <a:pPr marL="342900" indent="-342900">
              <a:buFontTx/>
              <a:buChar char="-"/>
            </a:pPr>
            <a:r>
              <a:rPr lang="en-US" dirty="0" smtClean="0"/>
              <a:t>Selective </a:t>
            </a:r>
            <a:r>
              <a:rPr lang="en-US" dirty="0"/>
              <a:t>abstention </a:t>
            </a:r>
            <a:endParaRPr lang="en-US" dirty="0" smtClean="0"/>
          </a:p>
          <a:p>
            <a:pPr marL="342900" indent="-342900">
              <a:buFontTx/>
              <a:buChar char="-"/>
            </a:pPr>
            <a:r>
              <a:rPr lang="en-US" dirty="0" smtClean="0"/>
              <a:t>Classifier </a:t>
            </a:r>
            <a:r>
              <a:rPr lang="en-US" dirty="0"/>
              <a:t>calibration </a:t>
            </a:r>
            <a:endParaRPr lang="en-US" dirty="0" smtClean="0"/>
          </a:p>
          <a:p>
            <a:pPr marL="342900" indent="-342900">
              <a:buFontTx/>
              <a:buChar char="-"/>
            </a:pPr>
            <a:r>
              <a:rPr lang="en-US" dirty="0" smtClean="0"/>
              <a:t>Conformal </a:t>
            </a:r>
            <a:r>
              <a:rPr lang="en-US" dirty="0"/>
              <a:t>prediction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What can we do about 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38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Uncertainty quantification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55038" y="4708525"/>
            <a:ext cx="588962" cy="323850"/>
          </a:xfrm>
        </p:spPr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6</a:t>
            </a:fld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66426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Uncertainty quantification refers to methods to produce “confidence” values for model predictions.</a:t>
            </a:r>
          </a:p>
          <a:p>
            <a:endParaRPr lang="en-US" dirty="0"/>
          </a:p>
          <a:p>
            <a:r>
              <a:rPr lang="en-US" dirty="0" smtClean="0"/>
              <a:t>These are not necessarily probabilities, but they can be.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Uncertainty quantification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55038" y="4708525"/>
            <a:ext cx="588962" cy="323850"/>
          </a:xfrm>
        </p:spPr>
        <p:txBody>
          <a:bodyPr/>
          <a:lstStyle/>
          <a:p>
            <a:pPr algn="ctr"/>
            <a:fld id="{845CA951-4815-4987-9CD6-BB5D6648C0B5}" type="slidenum">
              <a:rPr lang="nl-NL" sz="1200" smtClean="0">
                <a:solidFill>
                  <a:schemeClr val="bg1"/>
                </a:solidFill>
              </a:rPr>
              <a:pPr algn="ctr"/>
              <a:t>7</a:t>
            </a:fld>
            <a:endParaRPr lang="nl-NL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26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8</a:t>
            </a:fld>
            <a:endParaRPr lang="nl-NL" sz="1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By quantifying uncertainty, we can: </a:t>
            </a:r>
            <a:endParaRPr lang="en-US" dirty="0" smtClean="0"/>
          </a:p>
          <a:p>
            <a:pPr marL="342900" indent="-342900">
              <a:buFontTx/>
              <a:buChar char="-"/>
            </a:pPr>
            <a:r>
              <a:rPr lang="en-US" dirty="0" smtClean="0"/>
              <a:t>Choose </a:t>
            </a:r>
            <a:r>
              <a:rPr lang="en-US" dirty="0"/>
              <a:t>to abstain from using </a:t>
            </a:r>
            <a:r>
              <a:rPr lang="en-US" dirty="0" smtClean="0"/>
              <a:t>an uncertain </a:t>
            </a:r>
            <a:r>
              <a:rPr lang="en-US" dirty="0"/>
              <a:t>model prediction, and forward it to experts for manual inspection</a:t>
            </a:r>
            <a:r>
              <a:rPr lang="en-US" dirty="0" smtClean="0"/>
              <a:t>. 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Detect </a:t>
            </a:r>
            <a:r>
              <a:rPr lang="en-US" dirty="0"/>
              <a:t>which inputs confuse our models, and thus gain insights in what we need to improve</a:t>
            </a:r>
            <a:r>
              <a:rPr lang="en-US" dirty="0" smtClean="0"/>
              <a:t>. This can be used for an active learning pipeline, where we focus on training our models on especially difficult instances.</a:t>
            </a:r>
          </a:p>
          <a:p>
            <a:pPr marL="342900" indent="-342900">
              <a:buFontTx/>
              <a:buChar char="-"/>
            </a:pPr>
            <a:endParaRPr lang="en-US" dirty="0"/>
          </a:p>
          <a:p>
            <a:r>
              <a:rPr lang="en-US" dirty="0"/>
              <a:t>See PhD thesis of Yonatan </a:t>
            </a:r>
            <a:r>
              <a:rPr lang="en-US" dirty="0" err="1"/>
              <a:t>Geifman</a:t>
            </a:r>
            <a:r>
              <a:rPr lang="en-US" dirty="0"/>
              <a:t> (2019) for in depth review.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Uses of uncertainty quantification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62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9</a:t>
            </a:fld>
            <a:endParaRPr lang="nl-NL" sz="1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One </a:t>
            </a:r>
            <a:r>
              <a:rPr lang="en-US" dirty="0"/>
              <a:t>branch of work comes from a Bayesian perspective, by trying to model uncertainties over parameters. </a:t>
            </a:r>
            <a:r>
              <a:rPr lang="en-US" dirty="0" smtClean="0"/>
              <a:t>Gal </a:t>
            </a:r>
            <a:r>
              <a:rPr lang="en-US" dirty="0"/>
              <a:t>and </a:t>
            </a:r>
            <a:r>
              <a:rPr lang="en-US" dirty="0" err="1"/>
              <a:t>Ghahramani</a:t>
            </a:r>
            <a:r>
              <a:rPr lang="en-US" dirty="0"/>
              <a:t> (2016) found that </a:t>
            </a:r>
            <a:r>
              <a:rPr lang="en-US" dirty="0" smtClean="0"/>
              <a:t>stochastic regularization techniques like dropout approximate </a:t>
            </a:r>
            <a:r>
              <a:rPr lang="en-US" dirty="0" err="1" smtClean="0"/>
              <a:t>variational</a:t>
            </a:r>
            <a:r>
              <a:rPr lang="en-US" dirty="0" smtClean="0"/>
              <a:t> </a:t>
            </a:r>
            <a:r>
              <a:rPr lang="en-US" dirty="0"/>
              <a:t>inference in Bayesian neural networks.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Hence</a:t>
            </a:r>
            <a:r>
              <a:rPr lang="en-US" dirty="0"/>
              <a:t>, by using dropout </a:t>
            </a:r>
            <a:r>
              <a:rPr lang="en-US" dirty="0" smtClean="0"/>
              <a:t>repeatedly, we can sample multiple predictions from the predictive distribution given one input. Variance of these predictions is then a measure of uncertainty.</a:t>
            </a:r>
          </a:p>
          <a:p>
            <a:endParaRPr lang="en-US" dirty="0"/>
          </a:p>
          <a:p>
            <a:r>
              <a:rPr lang="en-US" dirty="0" smtClean="0"/>
              <a:t>See </a:t>
            </a:r>
            <a:r>
              <a:rPr lang="en-US" dirty="0" err="1"/>
              <a:t>Yarin</a:t>
            </a:r>
            <a:r>
              <a:rPr lang="en-US" dirty="0"/>
              <a:t> Gal's PhD thesis (2016) for a </a:t>
            </a:r>
            <a:r>
              <a:rPr lang="en-US" dirty="0" smtClean="0"/>
              <a:t>deeper dive into Bayesian deep learning.</a:t>
            </a:r>
          </a:p>
          <a:p>
            <a:endParaRPr lang="en-US" dirty="0"/>
          </a:p>
          <a:p>
            <a:r>
              <a:rPr lang="en-US" dirty="0"/>
              <a:t>Gal, Y., &amp; </a:t>
            </a:r>
            <a:r>
              <a:rPr lang="en-US" dirty="0" err="1"/>
              <a:t>Ghahramani</a:t>
            </a:r>
            <a:r>
              <a:rPr lang="en-US" dirty="0"/>
              <a:t>, Z. (2016). Dropout as a Bayesian Approximation: Representing Model Uncertainty in Deep Learning. ICML 2016</a:t>
            </a:r>
          </a:p>
          <a:p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Uncertainty quantification methods</a:t>
            </a:r>
          </a:p>
        </p:txBody>
      </p:sp>
    </p:spTree>
    <p:extLst>
      <p:ext uri="{BB962C8B-B14F-4D97-AF65-F5344CB8AC3E}">
        <p14:creationId xmlns:p14="http://schemas.microsoft.com/office/powerpoint/2010/main" val="106809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CBS indelingen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BS Powerpoint sjabloon.potx" id="{289D481F-67B9-4705-A46A-DC6D3FFAEA19}" vid="{C665D2C1-8139-4571-8D3D-195E5FC4A2B9}"/>
    </a:ext>
  </a:extLst>
</a:theme>
</file>

<file path=ppt/theme/theme2.xml><?xml version="1.0" encoding="utf-8"?>
<a:theme xmlns:a="http://schemas.openxmlformats.org/drawingml/2006/main" name="Samenwerk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BS Powerpoint sjabloon.potx" id="{289D481F-67B9-4705-A46A-DC6D3FFAEA19}" vid="{EFD510D0-05FE-41D2-B8B5-40701DBE2701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CBS Powerpoint sjabloon</Template>
  <TotalTime>0</TotalTime>
  <Words>2311</Words>
  <Application>Microsoft Office PowerPoint</Application>
  <PresentationFormat>On-screen Show (16:9)</PresentationFormat>
  <Paragraphs>195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CBS indelingen</vt:lpstr>
      <vt:lpstr>Samenwerking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Uncertainty quantification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Selective abstention</vt:lpstr>
      <vt:lpstr>PowerPoint Presentation</vt:lpstr>
      <vt:lpstr>PowerPoint Presentation</vt:lpstr>
      <vt:lpstr>PowerPoint Presentation</vt:lpstr>
      <vt:lpstr>Classifier calibration</vt:lpstr>
      <vt:lpstr>PowerPoint Presentation</vt:lpstr>
      <vt:lpstr>PowerPoint Presentation</vt:lpstr>
      <vt:lpstr>PowerPoint Presentation</vt:lpstr>
      <vt:lpstr>Conformal prediction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CBS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Cybulski, C. (Krzysztof)</dc:creator>
  <dc:description>19-1-21: samenwerking slides toegevoegd</dc:description>
  <cp:lastModifiedBy>Cybulski, C. (Krzysztof)</cp:lastModifiedBy>
  <cp:revision>183</cp:revision>
  <dcterms:created xsi:type="dcterms:W3CDTF">2021-02-18T15:55:23Z</dcterms:created>
  <dcterms:modified xsi:type="dcterms:W3CDTF">2021-02-19T18:12:19Z</dcterms:modified>
</cp:coreProperties>
</file>