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73" r:id="rId2"/>
    <p:sldId id="267" r:id="rId3"/>
    <p:sldId id="274" r:id="rId4"/>
    <p:sldId id="275" r:id="rId5"/>
    <p:sldId id="276" r:id="rId6"/>
    <p:sldId id="282" r:id="rId7"/>
    <p:sldId id="278" r:id="rId8"/>
    <p:sldId id="284" r:id="rId9"/>
    <p:sldId id="279" r:id="rId10"/>
    <p:sldId id="283" r:id="rId11"/>
    <p:sldId id="286" r:id="rId12"/>
    <p:sldId id="287" r:id="rId13"/>
    <p:sldId id="285" r:id="rId14"/>
    <p:sldId id="288" r:id="rId15"/>
    <p:sldId id="289" r:id="rId16"/>
    <p:sldId id="280" r:id="rId17"/>
    <p:sldId id="290" r:id="rId18"/>
    <p:sldId id="28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EF2C5-7F50-49B6-A3A2-59E64C989E8A}" type="datetimeFigureOut">
              <a:rPr lang="en-US" smtClean="0"/>
              <a:t>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3406E-DC6D-4AEE-B897-1C38FED946D7}" type="slidenum">
              <a:rPr lang="en-US" smtClean="0"/>
              <a:t>‹#›</a:t>
            </a:fld>
            <a:endParaRPr lang="en-US"/>
          </a:p>
        </p:txBody>
      </p:sp>
    </p:spTree>
    <p:extLst>
      <p:ext uri="{BB962C8B-B14F-4D97-AF65-F5344CB8AC3E}">
        <p14:creationId xmlns:p14="http://schemas.microsoft.com/office/powerpoint/2010/main" val="1933534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01E975-23C6-4CFC-8C94-4779CBA46868}" type="datetime1">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230601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B8026-A69B-41C7-94C0-D6CB9084DCDF}" type="datetime1">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3410496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2DF47-A1AF-44F8-994C-5BEEBE7C9A50}" type="datetime1">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240726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F53E4-6C35-4A4A-8E0C-41D8DB5ED966}" type="datetime1">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204045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35E260-7F6D-443C-AA63-6D495015C78E}" type="datetime1">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106225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2601CD-A310-4445-AD15-7FB72F735AE1}" type="datetime1">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95528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69A5E1-C4F1-4CA3-82AD-40E7C878A713}" type="datetime1">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318279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351EB-B719-4E96-82A1-FFE6BD15F29E}" type="datetime1">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218907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75AC3-B8A9-4167-BD78-B6805CFC3D1B}" type="datetime1">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88350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CFB603-22D5-4DAC-8256-350F1B3C7837}" type="datetime1">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3661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3E0DD0-9977-4E1C-AF3B-2B8268156B17}" type="datetime1">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883E3-A23A-46E2-9586-A25B00C0FB7B}" type="slidenum">
              <a:rPr lang="en-US" smtClean="0"/>
              <a:t>‹#›</a:t>
            </a:fld>
            <a:endParaRPr lang="en-US"/>
          </a:p>
        </p:txBody>
      </p:sp>
    </p:spTree>
    <p:extLst>
      <p:ext uri="{BB962C8B-B14F-4D97-AF65-F5344CB8AC3E}">
        <p14:creationId xmlns:p14="http://schemas.microsoft.com/office/powerpoint/2010/main" val="124112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7F54C-717C-437A-AC31-DC5554F896F7}" type="datetime1">
              <a:rPr lang="en-US" smtClean="0"/>
              <a:t>2/23/2021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883E3-A23A-46E2-9586-A25B00C0FB7B}"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382679" y="62132"/>
            <a:ext cx="972355" cy="485650"/>
          </a:xfrm>
          <a:prstGeom prst="rect">
            <a:avLst/>
          </a:prstGeom>
        </p:spPr>
      </p:pic>
      <p:cxnSp>
        <p:nvCxnSpPr>
          <p:cNvPr id="8" name="Straight Connector 7"/>
          <p:cNvCxnSpPr/>
          <p:nvPr userDrawn="1"/>
        </p:nvCxnSpPr>
        <p:spPr>
          <a:xfrm>
            <a:off x="309093" y="461762"/>
            <a:ext cx="1148795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973077" y="149520"/>
            <a:ext cx="761446" cy="259357"/>
          </a:xfrm>
          <a:prstGeom prst="rect">
            <a:avLst/>
          </a:prstGeom>
        </p:spPr>
      </p:pic>
      <p:sp>
        <p:nvSpPr>
          <p:cNvPr id="10" name="Footer Placeholder 6"/>
          <p:cNvSpPr txBox="1">
            <a:spLocks/>
          </p:cNvSpPr>
          <p:nvPr userDrawn="1"/>
        </p:nvSpPr>
        <p:spPr>
          <a:xfrm>
            <a:off x="1355034" y="96637"/>
            <a:ext cx="10576168"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smtClean="0"/>
              <a:t>New </a:t>
            </a:r>
            <a:r>
              <a:rPr lang="en-US" dirty="0"/>
              <a:t>Techniques and Technologies for Statistics </a:t>
            </a:r>
            <a:r>
              <a:rPr lang="en-US" dirty="0" smtClean="0"/>
              <a:t>(NTTS) Conference 2021</a:t>
            </a:r>
            <a:endParaRPr lang="en-GB" dirty="0"/>
          </a:p>
        </p:txBody>
      </p:sp>
    </p:spTree>
    <p:extLst>
      <p:ext uri="{BB962C8B-B14F-4D97-AF65-F5344CB8AC3E}">
        <p14:creationId xmlns:p14="http://schemas.microsoft.com/office/powerpoint/2010/main" val="956397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82679" y="62132"/>
            <a:ext cx="972355" cy="485650"/>
          </a:xfrm>
          <a:prstGeom prst="rect">
            <a:avLst/>
          </a:prstGeom>
        </p:spPr>
      </p:pic>
      <p:sp>
        <p:nvSpPr>
          <p:cNvPr id="6" name="Title 3"/>
          <p:cNvSpPr txBox="1">
            <a:spLocks/>
          </p:cNvSpPr>
          <p:nvPr/>
        </p:nvSpPr>
        <p:spPr>
          <a:xfrm>
            <a:off x="833907" y="408877"/>
            <a:ext cx="10515600" cy="281898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endParaRPr lang="fr-FR" sz="3000" b="1" dirty="0" smtClean="0">
              <a:solidFill>
                <a:srgbClr val="FF9900"/>
              </a:solidFill>
            </a:endParaRPr>
          </a:p>
          <a:p>
            <a:pPr>
              <a:defRPr/>
            </a:pPr>
            <a:r>
              <a:rPr lang="fr-FR" sz="4000" b="1" dirty="0" smtClean="0">
                <a:solidFill>
                  <a:srgbClr val="FF9900"/>
                </a:solidFill>
              </a:rPr>
              <a:t>Smart </a:t>
            </a:r>
            <a:r>
              <a:rPr lang="fr-FR" sz="4000" b="1" dirty="0">
                <a:solidFill>
                  <a:srgbClr val="FF9900"/>
                </a:solidFill>
              </a:rPr>
              <a:t>data for multinational </a:t>
            </a:r>
            <a:r>
              <a:rPr lang="fr-FR" sz="4000" b="1" dirty="0" err="1">
                <a:solidFill>
                  <a:srgbClr val="FF9900"/>
                </a:solidFill>
              </a:rPr>
              <a:t>enterprises</a:t>
            </a:r>
            <a:r>
              <a:rPr lang="fr-FR" sz="4000" b="1" dirty="0">
                <a:solidFill>
                  <a:srgbClr val="FF9900"/>
                </a:solidFill>
              </a:rPr>
              <a:t> (</a:t>
            </a:r>
            <a:r>
              <a:rPr lang="fr-FR" sz="4000" b="1" dirty="0" err="1" smtClean="0">
                <a:solidFill>
                  <a:srgbClr val="FF9900"/>
                </a:solidFill>
              </a:rPr>
              <a:t>MNEs</a:t>
            </a:r>
            <a:r>
              <a:rPr lang="fr-FR" sz="4000" b="1" dirty="0" smtClean="0">
                <a:solidFill>
                  <a:srgbClr val="FF9900"/>
                </a:solidFill>
              </a:rPr>
              <a:t>)</a:t>
            </a:r>
          </a:p>
          <a:p>
            <a:pPr>
              <a:defRPr/>
            </a:pPr>
            <a:endParaRPr lang="fr-FR" sz="3000" b="1" dirty="0">
              <a:solidFill>
                <a:srgbClr val="FF9900"/>
              </a:solidFill>
            </a:endParaRPr>
          </a:p>
          <a:p>
            <a:pPr>
              <a:defRPr/>
            </a:pPr>
            <a:r>
              <a:rPr lang="en-GB" sz="3000" b="1" dirty="0">
                <a:solidFill>
                  <a:srgbClr val="FF9900"/>
                </a:solidFill>
              </a:rPr>
              <a:t>Contract N° SC000050-</a:t>
            </a:r>
            <a:r>
              <a:rPr lang="en-US" sz="3000" b="1" dirty="0">
                <a:solidFill>
                  <a:srgbClr val="FF9900"/>
                </a:solidFill>
              </a:rPr>
              <a:t> </a:t>
            </a:r>
            <a:r>
              <a:rPr lang="en-GB" sz="3000" b="1" dirty="0">
                <a:solidFill>
                  <a:srgbClr val="FF9900"/>
                </a:solidFill>
              </a:rPr>
              <a:t>ESTAT 2018.0086-2018.0182</a:t>
            </a:r>
            <a:br>
              <a:rPr lang="en-GB" sz="3000" b="1" dirty="0">
                <a:solidFill>
                  <a:srgbClr val="FF9900"/>
                </a:solidFill>
              </a:rPr>
            </a:br>
            <a:r>
              <a:rPr lang="en-GB" sz="3000" b="1" dirty="0">
                <a:solidFill>
                  <a:srgbClr val="FF9900"/>
                </a:solidFill>
              </a:rPr>
              <a:t>overall duration: 6 April 2020 – 6 February 2021</a:t>
            </a:r>
            <a:endParaRPr lang="fr-FR" sz="3000" b="1" dirty="0">
              <a:solidFill>
                <a:srgbClr val="FF9900"/>
              </a:solidFill>
            </a:endParaRPr>
          </a:p>
        </p:txBody>
      </p:sp>
      <p:cxnSp>
        <p:nvCxnSpPr>
          <p:cNvPr id="7" name="Straight Connector 6"/>
          <p:cNvCxnSpPr/>
          <p:nvPr/>
        </p:nvCxnSpPr>
        <p:spPr>
          <a:xfrm>
            <a:off x="309093" y="461762"/>
            <a:ext cx="1148795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73077" y="149520"/>
            <a:ext cx="761446" cy="259357"/>
          </a:xfrm>
          <a:prstGeom prst="rect">
            <a:avLst/>
          </a:prstGeom>
        </p:spPr>
      </p:pic>
      <p:sp>
        <p:nvSpPr>
          <p:cNvPr id="12" name="Content Placeholder 4"/>
          <p:cNvSpPr txBox="1">
            <a:spLocks/>
          </p:cNvSpPr>
          <p:nvPr/>
        </p:nvSpPr>
        <p:spPr>
          <a:xfrm>
            <a:off x="592428" y="1260162"/>
            <a:ext cx="10998558" cy="50961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defRPr/>
            </a:pPr>
            <a:endParaRPr lang="fr-FR" sz="2200" dirty="0"/>
          </a:p>
        </p:txBody>
      </p:sp>
      <p:sp>
        <p:nvSpPr>
          <p:cNvPr id="10" name="Footer Placeholder 6"/>
          <p:cNvSpPr txBox="1">
            <a:spLocks/>
          </p:cNvSpPr>
          <p:nvPr/>
        </p:nvSpPr>
        <p:spPr>
          <a:xfrm>
            <a:off x="1355034" y="96637"/>
            <a:ext cx="10576168"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smtClean="0"/>
              <a:t>New </a:t>
            </a:r>
            <a:r>
              <a:rPr lang="en-US" dirty="0"/>
              <a:t>Techniques and Technologies for Statistics </a:t>
            </a:r>
            <a:r>
              <a:rPr lang="en-US" dirty="0" smtClean="0"/>
              <a:t>(NTTS) Conference 2021</a:t>
            </a:r>
            <a:endParaRPr lang="en-GB" dirty="0"/>
          </a:p>
        </p:txBody>
      </p:sp>
    </p:spTree>
    <p:extLst>
      <p:ext uri="{BB962C8B-B14F-4D97-AF65-F5344CB8AC3E}">
        <p14:creationId xmlns:p14="http://schemas.microsoft.com/office/powerpoint/2010/main" val="1656449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retrieval (I)</a:t>
            </a:r>
            <a:endParaRPr lang="en-US" dirty="0"/>
          </a:p>
        </p:txBody>
      </p:sp>
      <p:sp>
        <p:nvSpPr>
          <p:cNvPr id="3" name="Content Placeholder 2"/>
          <p:cNvSpPr>
            <a:spLocks noGrp="1"/>
          </p:cNvSpPr>
          <p:nvPr>
            <p:ph idx="1"/>
          </p:nvPr>
        </p:nvSpPr>
        <p:spPr/>
        <p:txBody>
          <a:bodyPr>
            <a:normAutofit lnSpcReduction="10000"/>
          </a:bodyPr>
          <a:lstStyle/>
          <a:p>
            <a:r>
              <a:rPr lang="en-US" dirty="0" err="1" smtClean="0"/>
              <a:t>organisation</a:t>
            </a:r>
            <a:r>
              <a:rPr lang="en-US" dirty="0" smtClean="0"/>
              <a:t> </a:t>
            </a:r>
            <a:r>
              <a:rPr lang="en-US" dirty="0"/>
              <a:t>of the collection process was planned in a consistent way using the list of 199 </a:t>
            </a:r>
            <a:r>
              <a:rPr lang="en-US" dirty="0" smtClean="0"/>
              <a:t>MNEs</a:t>
            </a:r>
          </a:p>
          <a:p>
            <a:r>
              <a:rPr lang="en-US" dirty="0" smtClean="0"/>
              <a:t>Issues on:</a:t>
            </a:r>
          </a:p>
          <a:p>
            <a:pPr lvl="1"/>
            <a:r>
              <a:rPr lang="en-US" dirty="0"/>
              <a:t>Activity status: missing LEI would indicate a non-active status of the company. This information would need validation;</a:t>
            </a:r>
            <a:endParaRPr lang="en-US" dirty="0" smtClean="0"/>
          </a:p>
          <a:p>
            <a:pPr lvl="1"/>
            <a:r>
              <a:rPr lang="en-US" dirty="0" smtClean="0"/>
              <a:t>Unclear </a:t>
            </a:r>
            <a:r>
              <a:rPr lang="en-US" dirty="0"/>
              <a:t>names: the supplied list of names of the MNEs did not corresponded exactly with the names found through in the open data </a:t>
            </a:r>
            <a:r>
              <a:rPr lang="en-US" dirty="0" smtClean="0"/>
              <a:t>sources</a:t>
            </a:r>
          </a:p>
          <a:p>
            <a:pPr lvl="1"/>
            <a:r>
              <a:rPr lang="en-US" dirty="0" smtClean="0"/>
              <a:t>Companies </a:t>
            </a:r>
            <a:r>
              <a:rPr lang="en-US" dirty="0"/>
              <a:t>and parent companies: Parent company could not be identified for some of the provided </a:t>
            </a:r>
            <a:r>
              <a:rPr lang="en-US" dirty="0" smtClean="0"/>
              <a:t>MNEs</a:t>
            </a:r>
          </a:p>
          <a:p>
            <a:pPr lvl="1"/>
            <a:r>
              <a:rPr lang="en-US" dirty="0" smtClean="0"/>
              <a:t>Companies </a:t>
            </a:r>
            <a:r>
              <a:rPr lang="en-US" dirty="0"/>
              <a:t>not publicly </a:t>
            </a:r>
            <a:r>
              <a:rPr lang="en-US" dirty="0" smtClean="0"/>
              <a:t>listed</a:t>
            </a:r>
          </a:p>
          <a:p>
            <a:r>
              <a:rPr lang="en-US" dirty="0"/>
              <a:t>Information on pdf files/annual report unstructured </a:t>
            </a:r>
          </a:p>
          <a:p>
            <a:pPr marL="457200" lvl="1" indent="0">
              <a:buNone/>
            </a:pP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10</a:t>
            </a:fld>
            <a:endParaRPr lang="en-US"/>
          </a:p>
        </p:txBody>
      </p:sp>
    </p:spTree>
    <p:extLst>
      <p:ext uri="{BB962C8B-B14F-4D97-AF65-F5344CB8AC3E}">
        <p14:creationId xmlns:p14="http://schemas.microsoft.com/office/powerpoint/2010/main" val="615500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retrieval (II)</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11</a:t>
            </a:fld>
            <a:endParaRPr lang="en-US"/>
          </a:p>
        </p:txBody>
      </p:sp>
      <p:pic>
        <p:nvPicPr>
          <p:cNvPr id="6" name="Picture 5">
            <a:extLst>
              <a:ext uri="{FF2B5EF4-FFF2-40B4-BE49-F238E27FC236}">
                <a16:creationId xmlns:a16="http://schemas.microsoft.com/office/drawing/2014/main" id="{27E56844-A0C6-4E75-88F6-35BE115D8D0F}"/>
              </a:ext>
            </a:extLst>
          </p:cNvPr>
          <p:cNvPicPr/>
          <p:nvPr/>
        </p:nvPicPr>
        <p:blipFill>
          <a:blip r:embed="rId2"/>
          <a:stretch>
            <a:fillRect/>
          </a:stretch>
        </p:blipFill>
        <p:spPr>
          <a:xfrm>
            <a:off x="838200" y="1598665"/>
            <a:ext cx="5328592" cy="3240360"/>
          </a:xfrm>
          <a:prstGeom prst="rect">
            <a:avLst/>
          </a:prstGeom>
        </p:spPr>
      </p:pic>
      <p:pic>
        <p:nvPicPr>
          <p:cNvPr id="7" name="Picture 6">
            <a:extLst>
              <a:ext uri="{FF2B5EF4-FFF2-40B4-BE49-F238E27FC236}">
                <a16:creationId xmlns:a16="http://schemas.microsoft.com/office/drawing/2014/main" id="{A52828D9-311F-471E-9729-DD260D51C513}"/>
              </a:ext>
            </a:extLst>
          </p:cNvPr>
          <p:cNvPicPr/>
          <p:nvPr/>
        </p:nvPicPr>
        <p:blipFill>
          <a:blip r:embed="rId3"/>
          <a:stretch>
            <a:fillRect/>
          </a:stretch>
        </p:blipFill>
        <p:spPr>
          <a:xfrm>
            <a:off x="6166792" y="3470873"/>
            <a:ext cx="3600400" cy="2977500"/>
          </a:xfrm>
          <a:prstGeom prst="rect">
            <a:avLst/>
          </a:prstGeom>
        </p:spPr>
      </p:pic>
    </p:spTree>
    <p:extLst>
      <p:ext uri="{BB962C8B-B14F-4D97-AF65-F5344CB8AC3E}">
        <p14:creationId xmlns:p14="http://schemas.microsoft.com/office/powerpoint/2010/main" val="1028112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Data retrieval (</a:t>
            </a:r>
            <a:r>
              <a:rPr lang="en-US" dirty="0" smtClean="0"/>
              <a:t>III</a:t>
            </a:r>
            <a:r>
              <a:rPr lang="en-US" dirty="0"/>
              <a:t>)</a:t>
            </a:r>
          </a:p>
        </p:txBody>
      </p:sp>
      <p:sp>
        <p:nvSpPr>
          <p:cNvPr id="4" name="Slide Number Placeholder 3"/>
          <p:cNvSpPr>
            <a:spLocks noGrp="1"/>
          </p:cNvSpPr>
          <p:nvPr>
            <p:ph type="sldNum" sz="quarter" idx="12"/>
          </p:nvPr>
        </p:nvSpPr>
        <p:spPr/>
        <p:txBody>
          <a:bodyPr/>
          <a:lstStyle/>
          <a:p>
            <a:fld id="{730883E3-A23A-46E2-9586-A25B00C0FB7B}" type="slidenum">
              <a:rPr lang="en-US" smtClean="0"/>
              <a:t>12</a:t>
            </a:fld>
            <a:endParaRPr lang="en-US"/>
          </a:p>
        </p:txBody>
      </p:sp>
      <p:pic>
        <p:nvPicPr>
          <p:cNvPr id="5" name="Content Placeholder 4">
            <a:extLst>
              <a:ext uri="{FF2B5EF4-FFF2-40B4-BE49-F238E27FC236}">
                <a16:creationId xmlns:a16="http://schemas.microsoft.com/office/drawing/2014/main" id="{BD11607B-F9EC-44B0-A1C7-B4E1C7659D7A}"/>
              </a:ext>
            </a:extLst>
          </p:cNvPr>
          <p:cNvPicPr>
            <a:picLocks noGrp="1" noChangeAspect="1"/>
          </p:cNvPicPr>
          <p:nvPr>
            <p:ph idx="1"/>
          </p:nvPr>
        </p:nvPicPr>
        <p:blipFill>
          <a:blip r:embed="rId2"/>
          <a:stretch>
            <a:fillRect/>
          </a:stretch>
        </p:blipFill>
        <p:spPr>
          <a:xfrm>
            <a:off x="1370407" y="1825625"/>
            <a:ext cx="9451185" cy="4351338"/>
          </a:xfrm>
          <a:prstGeom prst="rect">
            <a:avLst/>
          </a:prstGeom>
        </p:spPr>
      </p:pic>
    </p:spTree>
    <p:extLst>
      <p:ext uri="{BB962C8B-B14F-4D97-AF65-F5344CB8AC3E}">
        <p14:creationId xmlns:p14="http://schemas.microsoft.com/office/powerpoint/2010/main" val="21443302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pre-processing (I)</a:t>
            </a:r>
            <a:endParaRPr lang="en-US" dirty="0"/>
          </a:p>
        </p:txBody>
      </p:sp>
      <p:sp>
        <p:nvSpPr>
          <p:cNvPr id="3" name="Content Placeholder 2"/>
          <p:cNvSpPr>
            <a:spLocks noGrp="1"/>
          </p:cNvSpPr>
          <p:nvPr>
            <p:ph idx="1"/>
          </p:nvPr>
        </p:nvSpPr>
        <p:spPr/>
        <p:txBody>
          <a:bodyPr/>
          <a:lstStyle/>
          <a:p>
            <a:r>
              <a:rPr lang="en-US" dirty="0"/>
              <a:t>R Codes which use the retrieved data and transform it to a more “structured” pooled format.</a:t>
            </a:r>
          </a:p>
          <a:p>
            <a:endParaRPr lang="en-US" dirty="0"/>
          </a:p>
          <a:p>
            <a:r>
              <a:rPr lang="en-US" dirty="0"/>
              <a:t>User input needed in the initial stage to identify useful variables.</a:t>
            </a:r>
          </a:p>
          <a:p>
            <a:endParaRPr lang="en-US" dirty="0"/>
          </a:p>
          <a:p>
            <a:r>
              <a:rPr lang="en-US" dirty="0"/>
              <a:t>Data from different sources </a:t>
            </a:r>
            <a:r>
              <a:rPr lang="en-US" dirty="0" err="1"/>
              <a:t>organised</a:t>
            </a:r>
            <a:r>
              <a:rPr lang="en-US" dirty="0"/>
              <a:t> in “Output” files</a:t>
            </a:r>
          </a:p>
        </p:txBody>
      </p:sp>
      <p:sp>
        <p:nvSpPr>
          <p:cNvPr id="4" name="Slide Number Placeholder 3"/>
          <p:cNvSpPr>
            <a:spLocks noGrp="1"/>
          </p:cNvSpPr>
          <p:nvPr>
            <p:ph type="sldNum" sz="quarter" idx="12"/>
          </p:nvPr>
        </p:nvSpPr>
        <p:spPr/>
        <p:txBody>
          <a:bodyPr/>
          <a:lstStyle/>
          <a:p>
            <a:fld id="{730883E3-A23A-46E2-9586-A25B00C0FB7B}" type="slidenum">
              <a:rPr lang="en-US" smtClean="0"/>
              <a:t>13</a:t>
            </a:fld>
            <a:endParaRPr lang="en-US"/>
          </a:p>
        </p:txBody>
      </p:sp>
    </p:spTree>
    <p:extLst>
      <p:ext uri="{BB962C8B-B14F-4D97-AF65-F5344CB8AC3E}">
        <p14:creationId xmlns:p14="http://schemas.microsoft.com/office/powerpoint/2010/main" val="13929475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pre-processing (II)</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14</a:t>
            </a:fld>
            <a:endParaRPr lang="en-US"/>
          </a:p>
        </p:txBody>
      </p:sp>
      <p:sp>
        <p:nvSpPr>
          <p:cNvPr id="5" name="Content Placeholder 4"/>
          <p:cNvSpPr>
            <a:spLocks noGrp="1"/>
          </p:cNvSpPr>
          <p:nvPr>
            <p:ph idx="1"/>
          </p:nvPr>
        </p:nvSpPr>
        <p:spPr/>
        <p:txBody>
          <a:bodyPr/>
          <a:lstStyle/>
          <a:p>
            <a:endParaRPr lang="en-US" dirty="0"/>
          </a:p>
        </p:txBody>
      </p:sp>
      <p:pic>
        <p:nvPicPr>
          <p:cNvPr id="6" name="Picture 5">
            <a:extLst>
              <a:ext uri="{FF2B5EF4-FFF2-40B4-BE49-F238E27FC236}">
                <a16:creationId xmlns:a16="http://schemas.microsoft.com/office/drawing/2014/main" id="{EE347EA4-B500-426A-8113-E50FA262AD4B}"/>
              </a:ext>
            </a:extLst>
          </p:cNvPr>
          <p:cNvPicPr>
            <a:picLocks noChangeAspect="1"/>
          </p:cNvPicPr>
          <p:nvPr/>
        </p:nvPicPr>
        <p:blipFill>
          <a:blip r:embed="rId2"/>
          <a:stretch>
            <a:fillRect/>
          </a:stretch>
        </p:blipFill>
        <p:spPr>
          <a:xfrm>
            <a:off x="7012039" y="3375677"/>
            <a:ext cx="4855368" cy="3163378"/>
          </a:xfrm>
          <a:prstGeom prst="rect">
            <a:avLst/>
          </a:prstGeom>
        </p:spPr>
      </p:pic>
      <p:pic>
        <p:nvPicPr>
          <p:cNvPr id="7" name="Picture 6">
            <a:extLst>
              <a:ext uri="{FF2B5EF4-FFF2-40B4-BE49-F238E27FC236}">
                <a16:creationId xmlns:a16="http://schemas.microsoft.com/office/drawing/2014/main" id="{A09DF35F-F9E7-4892-AF47-1EB4A0D59125}"/>
              </a:ext>
            </a:extLst>
          </p:cNvPr>
          <p:cNvPicPr>
            <a:picLocks noChangeAspect="1"/>
          </p:cNvPicPr>
          <p:nvPr/>
        </p:nvPicPr>
        <p:blipFill>
          <a:blip r:embed="rId3"/>
          <a:stretch>
            <a:fillRect/>
          </a:stretch>
        </p:blipFill>
        <p:spPr>
          <a:xfrm>
            <a:off x="229454" y="1277022"/>
            <a:ext cx="6782585" cy="3122711"/>
          </a:xfrm>
          <a:prstGeom prst="rect">
            <a:avLst/>
          </a:prstGeom>
        </p:spPr>
      </p:pic>
      <p:sp>
        <p:nvSpPr>
          <p:cNvPr id="8" name="Arrow: Bent-Up 4">
            <a:extLst>
              <a:ext uri="{FF2B5EF4-FFF2-40B4-BE49-F238E27FC236}">
                <a16:creationId xmlns:a16="http://schemas.microsoft.com/office/drawing/2014/main" id="{2AB0FDDC-6AE4-49CC-8454-93E14E44E6A9}"/>
              </a:ext>
            </a:extLst>
          </p:cNvPr>
          <p:cNvSpPr/>
          <p:nvPr/>
        </p:nvSpPr>
        <p:spPr>
          <a:xfrm rot="5400000">
            <a:off x="5007512" y="4172439"/>
            <a:ext cx="1777231" cy="223182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253327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transformation</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15</a:t>
            </a:fld>
            <a:endParaRPr lang="en-US"/>
          </a:p>
        </p:txBody>
      </p:sp>
      <p:pic>
        <p:nvPicPr>
          <p:cNvPr id="9" name="Content Placeholder 8">
            <a:extLst>
              <a:ext uri="{FF2B5EF4-FFF2-40B4-BE49-F238E27FC236}">
                <a16:creationId xmlns:a16="http://schemas.microsoft.com/office/drawing/2014/main" id="{02CEAFBA-0E8F-4B44-AB23-344A033ADA46}"/>
              </a:ext>
            </a:extLst>
          </p:cNvPr>
          <p:cNvPicPr>
            <a:picLocks noGrp="1" noChangeAspect="1"/>
          </p:cNvPicPr>
          <p:nvPr>
            <p:ph idx="1"/>
          </p:nvPr>
        </p:nvPicPr>
        <p:blipFill>
          <a:blip r:embed="rId2"/>
          <a:stretch>
            <a:fillRect/>
          </a:stretch>
        </p:blipFill>
        <p:spPr>
          <a:xfrm>
            <a:off x="701565" y="1543768"/>
            <a:ext cx="10515600" cy="4137285"/>
          </a:xfrm>
          <a:prstGeom prst="rect">
            <a:avLst/>
          </a:prstGeom>
        </p:spPr>
      </p:pic>
      <p:sp>
        <p:nvSpPr>
          <p:cNvPr id="12" name="Rectangle 11">
            <a:extLst>
              <a:ext uri="{FF2B5EF4-FFF2-40B4-BE49-F238E27FC236}">
                <a16:creationId xmlns:a16="http://schemas.microsoft.com/office/drawing/2014/main" id="{410CC409-67DE-4DE0-9C96-22CF3D31F0C1}"/>
              </a:ext>
            </a:extLst>
          </p:cNvPr>
          <p:cNvSpPr/>
          <p:nvPr/>
        </p:nvSpPr>
        <p:spPr>
          <a:xfrm>
            <a:off x="6124402" y="1585636"/>
            <a:ext cx="720080" cy="4104456"/>
          </a:xfrm>
          <a:prstGeom prst="rect">
            <a:avLst/>
          </a:prstGeom>
          <a:noFill/>
          <a:ln>
            <a:solidFill>
              <a:srgbClr val="308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565938A-B954-493B-BCC0-59A0EEFDF923}"/>
              </a:ext>
            </a:extLst>
          </p:cNvPr>
          <p:cNvSpPr txBox="1"/>
          <p:nvPr/>
        </p:nvSpPr>
        <p:spPr>
          <a:xfrm>
            <a:off x="5752062" y="5773823"/>
            <a:ext cx="1483163" cy="276999"/>
          </a:xfrm>
          <a:prstGeom prst="rect">
            <a:avLst/>
          </a:prstGeom>
          <a:noFill/>
        </p:spPr>
        <p:txBody>
          <a:bodyPr wrap="none" rtlCol="0">
            <a:spAutoFit/>
          </a:bodyPr>
          <a:lstStyle/>
          <a:p>
            <a:r>
              <a:rPr lang="en-GB" sz="1200" b="1" i="1" dirty="0">
                <a:solidFill>
                  <a:srgbClr val="006058"/>
                </a:solidFill>
              </a:rPr>
              <a:t>For EGR Comparison</a:t>
            </a:r>
          </a:p>
        </p:txBody>
      </p:sp>
    </p:spTree>
    <p:extLst>
      <p:ext uri="{BB962C8B-B14F-4D97-AF65-F5344CB8AC3E}">
        <p14:creationId xmlns:p14="http://schemas.microsoft.com/office/powerpoint/2010/main" val="4271573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Results</a:t>
            </a:r>
            <a:r>
              <a:rPr lang="de-DE" dirty="0" smtClean="0"/>
              <a:t>– Output (I)</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16</a:t>
            </a:fld>
            <a:endParaRPr lang="en-US"/>
          </a:p>
        </p:txBody>
      </p:sp>
      <p:pic>
        <p:nvPicPr>
          <p:cNvPr id="7" name="Picture 6"/>
          <p:cNvPicPr>
            <a:picLocks noChangeAspect="1"/>
          </p:cNvPicPr>
          <p:nvPr/>
        </p:nvPicPr>
        <p:blipFill>
          <a:blip r:embed="rId2"/>
          <a:stretch>
            <a:fillRect/>
          </a:stretch>
        </p:blipFill>
        <p:spPr>
          <a:xfrm>
            <a:off x="564040" y="1795462"/>
            <a:ext cx="8053210" cy="4589464"/>
          </a:xfrm>
          <a:prstGeom prst="rect">
            <a:avLst/>
          </a:prstGeom>
        </p:spPr>
      </p:pic>
      <p:pic>
        <p:nvPicPr>
          <p:cNvPr id="8" name="Picture 7"/>
          <p:cNvPicPr>
            <a:picLocks noChangeAspect="1"/>
          </p:cNvPicPr>
          <p:nvPr/>
        </p:nvPicPr>
        <p:blipFill>
          <a:blip r:embed="rId3"/>
          <a:stretch>
            <a:fillRect/>
          </a:stretch>
        </p:blipFill>
        <p:spPr>
          <a:xfrm>
            <a:off x="3919533" y="1793590"/>
            <a:ext cx="8010530" cy="4638954"/>
          </a:xfrm>
          <a:prstGeom prst="rect">
            <a:avLst/>
          </a:prstGeom>
        </p:spPr>
      </p:pic>
      <p:pic>
        <p:nvPicPr>
          <p:cNvPr id="9" name="Picture 8"/>
          <p:cNvPicPr>
            <a:picLocks noChangeAspect="1"/>
          </p:cNvPicPr>
          <p:nvPr/>
        </p:nvPicPr>
        <p:blipFill>
          <a:blip r:embed="rId4"/>
          <a:stretch>
            <a:fillRect/>
          </a:stretch>
        </p:blipFill>
        <p:spPr>
          <a:xfrm>
            <a:off x="7381870" y="1793593"/>
            <a:ext cx="6589413" cy="4591333"/>
          </a:xfrm>
          <a:prstGeom prst="rect">
            <a:avLst/>
          </a:prstGeom>
        </p:spPr>
      </p:pic>
    </p:spTree>
    <p:extLst>
      <p:ext uri="{BB962C8B-B14F-4D97-AF65-F5344CB8AC3E}">
        <p14:creationId xmlns:p14="http://schemas.microsoft.com/office/powerpoint/2010/main" val="677894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Data visualization </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17</a:t>
            </a:fld>
            <a:endParaRPr lang="en-US"/>
          </a:p>
        </p:txBody>
      </p:sp>
      <p:pic>
        <p:nvPicPr>
          <p:cNvPr id="5" name="Content Placeholder 4">
            <a:extLst>
              <a:ext uri="{FF2B5EF4-FFF2-40B4-BE49-F238E27FC236}">
                <a16:creationId xmlns:a16="http://schemas.microsoft.com/office/drawing/2014/main" id="{4DA4FC9C-838C-4446-AA34-9A9CE95F5945}"/>
              </a:ext>
            </a:extLst>
          </p:cNvPr>
          <p:cNvPicPr>
            <a:picLocks noGrp="1" noChangeAspect="1"/>
          </p:cNvPicPr>
          <p:nvPr>
            <p:ph idx="1"/>
          </p:nvPr>
        </p:nvPicPr>
        <p:blipFill>
          <a:blip r:embed="rId2"/>
          <a:stretch>
            <a:fillRect/>
          </a:stretch>
        </p:blipFill>
        <p:spPr>
          <a:xfrm>
            <a:off x="2297840" y="1825625"/>
            <a:ext cx="7596319" cy="4351338"/>
          </a:xfrm>
          <a:prstGeom prst="rect">
            <a:avLst/>
          </a:prstGeom>
        </p:spPr>
      </p:pic>
    </p:spTree>
    <p:extLst>
      <p:ext uri="{BB962C8B-B14F-4D97-AF65-F5344CB8AC3E}">
        <p14:creationId xmlns:p14="http://schemas.microsoft.com/office/powerpoint/2010/main" val="18788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de-DE" dirty="0"/>
          </a:p>
        </p:txBody>
      </p:sp>
      <p:sp>
        <p:nvSpPr>
          <p:cNvPr id="3" name="Content Placeholder 2"/>
          <p:cNvSpPr>
            <a:spLocks noGrp="1"/>
          </p:cNvSpPr>
          <p:nvPr>
            <p:ph idx="1"/>
          </p:nvPr>
        </p:nvSpPr>
        <p:spPr/>
        <p:txBody>
          <a:bodyPr>
            <a:normAutofit fontScale="92500" lnSpcReduction="20000"/>
          </a:bodyPr>
          <a:lstStyle/>
          <a:p>
            <a:r>
              <a:rPr lang="en-US" dirty="0"/>
              <a:t>large number of sources and retrieved data from those that offer free APIs and allow web </a:t>
            </a:r>
            <a:r>
              <a:rPr lang="en-US" dirty="0" smtClean="0"/>
              <a:t>scraping</a:t>
            </a:r>
          </a:p>
          <a:p>
            <a:r>
              <a:rPr lang="en-US" dirty="0" smtClean="0"/>
              <a:t>Sources e.g. Reuters Financial, Yahoo Finance </a:t>
            </a:r>
            <a:r>
              <a:rPr lang="en-US" dirty="0" err="1" smtClean="0"/>
              <a:t>etc</a:t>
            </a:r>
            <a:r>
              <a:rPr lang="en-US" dirty="0" smtClean="0"/>
              <a:t> for financial data upon agreement of collaboration </a:t>
            </a:r>
          </a:p>
          <a:p>
            <a:r>
              <a:rPr lang="en-US" dirty="0"/>
              <a:t>data sources might be used, to some extent, as a source to update the </a:t>
            </a:r>
            <a:r>
              <a:rPr lang="en-US" dirty="0" err="1"/>
              <a:t>EuroGroup</a:t>
            </a:r>
            <a:r>
              <a:rPr lang="en-US" dirty="0"/>
              <a:t> </a:t>
            </a:r>
            <a:r>
              <a:rPr lang="en-US" dirty="0" smtClean="0"/>
              <a:t>Register</a:t>
            </a:r>
          </a:p>
          <a:p>
            <a:r>
              <a:rPr lang="en-US" dirty="0"/>
              <a:t>any web scraping activity/code script or APIs will be accurate as long as the original data source keeps the format of the webpage/data environment or API process </a:t>
            </a:r>
            <a:r>
              <a:rPr lang="en-US" dirty="0" smtClean="0"/>
              <a:t>unchanged</a:t>
            </a:r>
          </a:p>
          <a:p>
            <a:r>
              <a:rPr lang="en-US" dirty="0"/>
              <a:t>Concerning the EGR economic variables (turnover, assets) and </a:t>
            </a:r>
            <a:r>
              <a:rPr lang="en-US" dirty="0" smtClean="0"/>
              <a:t>employment</a:t>
            </a:r>
            <a:r>
              <a:rPr lang="en-US" dirty="0"/>
              <a:t>, the most extensive data source are the annual </a:t>
            </a:r>
            <a:r>
              <a:rPr lang="en-US" dirty="0" smtClean="0"/>
              <a:t>reports</a:t>
            </a:r>
          </a:p>
          <a:p>
            <a:r>
              <a:rPr lang="en-US" dirty="0" smtClean="0"/>
              <a:t>Assessment of the quality of the results is still needed</a:t>
            </a:r>
            <a:endParaRPr lang="de-DE" dirty="0"/>
          </a:p>
        </p:txBody>
      </p:sp>
      <p:sp>
        <p:nvSpPr>
          <p:cNvPr id="4" name="Slide Number Placeholder 3"/>
          <p:cNvSpPr>
            <a:spLocks noGrp="1"/>
          </p:cNvSpPr>
          <p:nvPr>
            <p:ph type="sldNum" sz="quarter" idx="12"/>
          </p:nvPr>
        </p:nvSpPr>
        <p:spPr/>
        <p:txBody>
          <a:bodyPr/>
          <a:lstStyle/>
          <a:p>
            <a:fld id="{730883E3-A23A-46E2-9586-A25B00C0FB7B}" type="slidenum">
              <a:rPr lang="en-US" smtClean="0"/>
              <a:t>18</a:t>
            </a:fld>
            <a:endParaRPr lang="en-US"/>
          </a:p>
        </p:txBody>
      </p:sp>
    </p:spTree>
    <p:extLst>
      <p:ext uri="{BB962C8B-B14F-4D97-AF65-F5344CB8AC3E}">
        <p14:creationId xmlns:p14="http://schemas.microsoft.com/office/powerpoint/2010/main" val="355348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82679" y="62132"/>
            <a:ext cx="972355" cy="485650"/>
          </a:xfrm>
          <a:prstGeom prst="rect">
            <a:avLst/>
          </a:prstGeom>
        </p:spPr>
      </p:pic>
      <p:sp>
        <p:nvSpPr>
          <p:cNvPr id="6" name="Title 3"/>
          <p:cNvSpPr txBox="1">
            <a:spLocks/>
          </p:cNvSpPr>
          <p:nvPr/>
        </p:nvSpPr>
        <p:spPr>
          <a:xfrm>
            <a:off x="838200" y="477670"/>
            <a:ext cx="10515600" cy="65230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fr-FR" sz="3000" b="1" dirty="0" smtClean="0">
                <a:solidFill>
                  <a:srgbClr val="FF9900"/>
                </a:solidFill>
              </a:rPr>
              <a:t>Agenda</a:t>
            </a:r>
            <a:endParaRPr lang="fr-FR" sz="3000" b="1" dirty="0">
              <a:solidFill>
                <a:srgbClr val="FF9900"/>
              </a:solidFill>
            </a:endParaRPr>
          </a:p>
        </p:txBody>
      </p:sp>
      <p:cxnSp>
        <p:nvCxnSpPr>
          <p:cNvPr id="7" name="Straight Connector 6"/>
          <p:cNvCxnSpPr/>
          <p:nvPr/>
        </p:nvCxnSpPr>
        <p:spPr>
          <a:xfrm>
            <a:off x="309093" y="461762"/>
            <a:ext cx="1148795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73077" y="149520"/>
            <a:ext cx="761446" cy="259357"/>
          </a:xfrm>
          <a:prstGeom prst="rect">
            <a:avLst/>
          </a:prstGeom>
        </p:spPr>
      </p:pic>
      <p:sp>
        <p:nvSpPr>
          <p:cNvPr id="12" name="Content Placeholder 4"/>
          <p:cNvSpPr txBox="1">
            <a:spLocks/>
          </p:cNvSpPr>
          <p:nvPr/>
        </p:nvSpPr>
        <p:spPr>
          <a:xfrm>
            <a:off x="592428" y="1260162"/>
            <a:ext cx="10998558" cy="50961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mj-lt"/>
              <a:buAutoNum type="arabicPeriod"/>
              <a:defRPr/>
            </a:pPr>
            <a:r>
              <a:rPr lang="en-US" sz="2800" dirty="0" smtClean="0"/>
              <a:t>Introduction</a:t>
            </a:r>
          </a:p>
          <a:p>
            <a:pPr marL="457200" indent="-457200" algn="just">
              <a:buFont typeface="+mj-lt"/>
              <a:buAutoNum type="arabicPeriod"/>
              <a:defRPr/>
            </a:pPr>
            <a:r>
              <a:rPr lang="de-DE" sz="2800" dirty="0" err="1" smtClean="0"/>
              <a:t>Project‘s</a:t>
            </a:r>
            <a:r>
              <a:rPr lang="de-DE" sz="2800" dirty="0" smtClean="0"/>
              <a:t> </a:t>
            </a:r>
            <a:r>
              <a:rPr lang="de-DE" sz="2800" dirty="0" err="1" smtClean="0"/>
              <a:t>aim</a:t>
            </a:r>
            <a:r>
              <a:rPr lang="de-DE" sz="2800" dirty="0" smtClean="0"/>
              <a:t> </a:t>
            </a:r>
            <a:r>
              <a:rPr lang="de-DE" sz="2800" dirty="0" err="1" smtClean="0"/>
              <a:t>and</a:t>
            </a:r>
            <a:r>
              <a:rPr lang="de-DE" sz="2800" dirty="0" smtClean="0"/>
              <a:t> </a:t>
            </a:r>
            <a:r>
              <a:rPr lang="de-DE" sz="2800" dirty="0" err="1" smtClean="0"/>
              <a:t>scope</a:t>
            </a:r>
            <a:r>
              <a:rPr lang="de-DE" sz="2800" dirty="0" smtClean="0"/>
              <a:t> </a:t>
            </a:r>
            <a:endParaRPr lang="en-US" sz="2800" dirty="0" smtClean="0"/>
          </a:p>
          <a:p>
            <a:pPr marL="457200" indent="-457200" algn="just">
              <a:buFont typeface="+mj-lt"/>
              <a:buAutoNum type="arabicPeriod"/>
              <a:defRPr/>
            </a:pPr>
            <a:r>
              <a:rPr lang="en-US" sz="2800" dirty="0" smtClean="0"/>
              <a:t>Advantages and Disadvantages of open data sources </a:t>
            </a:r>
          </a:p>
          <a:p>
            <a:pPr marL="457200" indent="-457200" algn="just">
              <a:buFont typeface="+mj-lt"/>
              <a:buAutoNum type="arabicPeriod"/>
              <a:defRPr/>
            </a:pPr>
            <a:r>
              <a:rPr lang="es-MX" sz="2800" dirty="0" err="1" smtClean="0"/>
              <a:t>Methods</a:t>
            </a:r>
            <a:r>
              <a:rPr lang="es-MX" sz="2800" dirty="0" smtClean="0"/>
              <a:t> </a:t>
            </a:r>
            <a:r>
              <a:rPr lang="es-MX" sz="2800" dirty="0" err="1" smtClean="0"/>
              <a:t>used</a:t>
            </a:r>
            <a:r>
              <a:rPr lang="es-MX" sz="2800" dirty="0" smtClean="0"/>
              <a:t> </a:t>
            </a:r>
          </a:p>
          <a:p>
            <a:pPr marL="457200" indent="-457200" algn="just">
              <a:buFont typeface="+mj-lt"/>
              <a:buAutoNum type="arabicPeriod"/>
              <a:defRPr/>
            </a:pPr>
            <a:r>
              <a:rPr lang="es-MX" sz="2800" dirty="0" err="1" smtClean="0"/>
              <a:t>Results</a:t>
            </a:r>
            <a:r>
              <a:rPr lang="es-MX" sz="2800" dirty="0" smtClean="0"/>
              <a:t> </a:t>
            </a:r>
          </a:p>
          <a:p>
            <a:pPr marL="457200" indent="-457200" algn="just">
              <a:buFont typeface="+mj-lt"/>
              <a:buAutoNum type="arabicPeriod"/>
              <a:defRPr/>
            </a:pPr>
            <a:r>
              <a:rPr lang="es-MX" sz="2800" dirty="0" err="1" smtClean="0"/>
              <a:t>Way</a:t>
            </a:r>
            <a:r>
              <a:rPr lang="es-MX" sz="2800" dirty="0" smtClean="0"/>
              <a:t> forward </a:t>
            </a:r>
            <a:endParaRPr lang="es-MX" sz="2800" dirty="0"/>
          </a:p>
          <a:p>
            <a:pPr algn="just">
              <a:defRPr/>
            </a:pPr>
            <a:endParaRPr lang="fr-FR" sz="2200" dirty="0"/>
          </a:p>
        </p:txBody>
      </p:sp>
      <p:sp>
        <p:nvSpPr>
          <p:cNvPr id="10" name="Footer Placeholder 6"/>
          <p:cNvSpPr txBox="1">
            <a:spLocks/>
          </p:cNvSpPr>
          <p:nvPr/>
        </p:nvSpPr>
        <p:spPr>
          <a:xfrm>
            <a:off x="1355034" y="96637"/>
            <a:ext cx="10576168"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smtClean="0"/>
              <a:t>New </a:t>
            </a:r>
            <a:r>
              <a:rPr lang="en-US" dirty="0"/>
              <a:t>Techniques and Technologies for Statistics </a:t>
            </a:r>
            <a:r>
              <a:rPr lang="en-US" dirty="0" smtClean="0"/>
              <a:t>(NTTS) Conference 2021</a:t>
            </a:r>
            <a:endParaRPr lang="en-GB" dirty="0"/>
          </a:p>
        </p:txBody>
      </p:sp>
    </p:spTree>
    <p:extLst>
      <p:ext uri="{BB962C8B-B14F-4D97-AF65-F5344CB8AC3E}">
        <p14:creationId xmlns:p14="http://schemas.microsoft.com/office/powerpoint/2010/main" val="2196794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r>
              <a:rPr lang="de-DE" dirty="0" smtClean="0"/>
              <a:t>(I)</a:t>
            </a:r>
            <a:endParaRPr lang="en-US" dirty="0"/>
          </a:p>
        </p:txBody>
      </p:sp>
      <p:sp>
        <p:nvSpPr>
          <p:cNvPr id="3" name="Content Placeholder 2"/>
          <p:cNvSpPr>
            <a:spLocks noGrp="1"/>
          </p:cNvSpPr>
          <p:nvPr>
            <p:ph idx="1"/>
          </p:nvPr>
        </p:nvSpPr>
        <p:spPr/>
        <p:txBody>
          <a:bodyPr>
            <a:normAutofit/>
          </a:bodyPr>
          <a:lstStyle/>
          <a:p>
            <a:r>
              <a:rPr lang="en-US" dirty="0"/>
              <a:t>The big picture behind smart data for MNEs</a:t>
            </a:r>
          </a:p>
          <a:p>
            <a:pPr lvl="1"/>
            <a:r>
              <a:rPr lang="en-US" dirty="0"/>
              <a:t>Traditionally, NSIs responsible for Business Register for statistical purposes </a:t>
            </a:r>
          </a:p>
          <a:p>
            <a:pPr lvl="1"/>
            <a:r>
              <a:rPr lang="en-US" dirty="0" err="1"/>
              <a:t>EuroGroup</a:t>
            </a:r>
            <a:r>
              <a:rPr lang="en-US" dirty="0"/>
              <a:t> Register (EGR) – facilitates the cooperation in the ESS for producing statistics on </a:t>
            </a:r>
            <a:r>
              <a:rPr lang="en-US" dirty="0" err="1"/>
              <a:t>globalisation</a:t>
            </a:r>
            <a:r>
              <a:rPr lang="en-US" dirty="0"/>
              <a:t> related business </a:t>
            </a:r>
            <a:r>
              <a:rPr lang="en-US" dirty="0" err="1"/>
              <a:t>activties</a:t>
            </a:r>
            <a:endParaRPr lang="en-US" dirty="0"/>
          </a:p>
          <a:p>
            <a:pPr lvl="1"/>
            <a:r>
              <a:rPr lang="en-US" dirty="0"/>
              <a:t>MNEs located outside the EU and active in </a:t>
            </a:r>
            <a:r>
              <a:rPr lang="en-US" dirty="0" smtClean="0"/>
              <a:t>the </a:t>
            </a:r>
            <a:r>
              <a:rPr lang="en-US" dirty="0"/>
              <a:t>common market</a:t>
            </a:r>
          </a:p>
          <a:p>
            <a:pPr lvl="1"/>
            <a:r>
              <a:rPr lang="en-US" dirty="0"/>
              <a:t>retrieving information about MNEs and enterprise groups operating in EU and EFTA countries</a:t>
            </a:r>
          </a:p>
          <a:p>
            <a:pPr lvl="1"/>
            <a:r>
              <a:rPr lang="en-US" dirty="0"/>
              <a:t>Enrichment of the EGR </a:t>
            </a:r>
          </a:p>
          <a:p>
            <a:r>
              <a:rPr lang="en-US" dirty="0"/>
              <a:t>Why is it important for Eurostat?</a:t>
            </a:r>
          </a:p>
          <a:p>
            <a:pPr lvl="1"/>
            <a:r>
              <a:rPr lang="en-US" dirty="0"/>
              <a:t>future developments within the Trusted Smart Statistics framework and the Web Intelligence Hub (WIH)</a:t>
            </a:r>
          </a:p>
          <a:p>
            <a:pPr lvl="1"/>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3</a:t>
            </a:fld>
            <a:endParaRPr lang="en-US"/>
          </a:p>
        </p:txBody>
      </p:sp>
    </p:spTree>
    <p:extLst>
      <p:ext uri="{BB962C8B-B14F-4D97-AF65-F5344CB8AC3E}">
        <p14:creationId xmlns:p14="http://schemas.microsoft.com/office/powerpoint/2010/main" val="1916052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de-DE" dirty="0" smtClean="0"/>
              <a:t>(</a:t>
            </a:r>
            <a:r>
              <a:rPr lang="de-DE" dirty="0"/>
              <a:t>I)</a:t>
            </a:r>
            <a:endParaRPr lang="en-US" dirty="0"/>
          </a:p>
        </p:txBody>
      </p:sp>
      <p:sp>
        <p:nvSpPr>
          <p:cNvPr id="3" name="Content Placeholder 2"/>
          <p:cNvSpPr>
            <a:spLocks noGrp="1"/>
          </p:cNvSpPr>
          <p:nvPr>
            <p:ph idx="1"/>
          </p:nvPr>
        </p:nvSpPr>
        <p:spPr/>
        <p:txBody>
          <a:bodyPr>
            <a:normAutofit lnSpcReduction="10000"/>
          </a:bodyPr>
          <a:lstStyle/>
          <a:p>
            <a:r>
              <a:rPr lang="de-DE" dirty="0" smtClean="0"/>
              <a:t>Smart </a:t>
            </a:r>
            <a:r>
              <a:rPr lang="de-DE" dirty="0" err="1" smtClean="0"/>
              <a:t>statistics</a:t>
            </a:r>
            <a:r>
              <a:rPr lang="de-DE" dirty="0" smtClean="0"/>
              <a:t>: </a:t>
            </a:r>
          </a:p>
          <a:p>
            <a:r>
              <a:rPr lang="en-US" dirty="0"/>
              <a:t>future extended role of official statistics in a world impregnated with smart technologies. </a:t>
            </a:r>
            <a:endParaRPr lang="en-US" dirty="0" smtClean="0"/>
          </a:p>
          <a:p>
            <a:pPr lvl="1"/>
            <a:r>
              <a:rPr lang="en-US" dirty="0" smtClean="0"/>
              <a:t>real-time</a:t>
            </a:r>
            <a:r>
              <a:rPr lang="en-US" dirty="0"/>
              <a:t>, automated, interactive technologies </a:t>
            </a:r>
            <a:endParaRPr lang="en-US" dirty="0" smtClean="0"/>
          </a:p>
          <a:p>
            <a:pPr lvl="1"/>
            <a:r>
              <a:rPr lang="en-US" dirty="0"/>
              <a:t>o</a:t>
            </a:r>
            <a:r>
              <a:rPr lang="en-US" dirty="0" smtClean="0"/>
              <a:t>ptimize </a:t>
            </a:r>
            <a:r>
              <a:rPr lang="en-US" dirty="0"/>
              <a:t>the physical operation of appliances and consumer </a:t>
            </a:r>
            <a:r>
              <a:rPr lang="en-US" dirty="0" smtClean="0"/>
              <a:t>devices</a:t>
            </a:r>
          </a:p>
          <a:p>
            <a:pPr lvl="1"/>
            <a:r>
              <a:rPr lang="en-US" dirty="0" smtClean="0"/>
              <a:t>smart </a:t>
            </a:r>
            <a:r>
              <a:rPr lang="en-US" dirty="0"/>
              <a:t>technology embedded in smart systems that would transform "data" to "information</a:t>
            </a:r>
            <a:r>
              <a:rPr lang="en-US" dirty="0" smtClean="0"/>
              <a:t>".</a:t>
            </a:r>
          </a:p>
          <a:p>
            <a:r>
              <a:rPr lang="de-DE" dirty="0" err="1" smtClean="0"/>
              <a:t>Trusted</a:t>
            </a:r>
            <a:r>
              <a:rPr lang="de-DE" dirty="0" smtClean="0"/>
              <a:t> Smart </a:t>
            </a:r>
            <a:r>
              <a:rPr lang="de-DE" dirty="0" err="1"/>
              <a:t>statistics</a:t>
            </a:r>
            <a:r>
              <a:rPr lang="de-DE" dirty="0"/>
              <a:t>: </a:t>
            </a:r>
            <a:endParaRPr lang="de-DE" dirty="0" smtClean="0"/>
          </a:p>
          <a:p>
            <a:pPr lvl="1"/>
            <a:r>
              <a:rPr lang="en-US" dirty="0"/>
              <a:t>a service provided by smart systems, embedding auditable and transparent data life-cycles, ensuring the validity and accuracy of the outputs, respecting data subjects' privacy and protecting confidentiality.</a:t>
            </a:r>
            <a:endParaRPr lang="de-DE" dirty="0"/>
          </a:p>
          <a:p>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4</a:t>
            </a:fld>
            <a:endParaRPr lang="en-US"/>
          </a:p>
        </p:txBody>
      </p:sp>
    </p:spTree>
    <p:extLst>
      <p:ext uri="{BB962C8B-B14F-4D97-AF65-F5344CB8AC3E}">
        <p14:creationId xmlns:p14="http://schemas.microsoft.com/office/powerpoint/2010/main" val="551630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Project’s objectives and aims </a:t>
            </a:r>
            <a:r>
              <a:rPr lang="en-US" dirty="0" smtClean="0"/>
              <a:t>(I)</a:t>
            </a:r>
            <a:endParaRPr lang="en-US" dirty="0"/>
          </a:p>
        </p:txBody>
      </p:sp>
      <p:sp>
        <p:nvSpPr>
          <p:cNvPr id="3" name="Content Placeholder 2"/>
          <p:cNvSpPr>
            <a:spLocks noGrp="1"/>
          </p:cNvSpPr>
          <p:nvPr>
            <p:ph idx="1"/>
          </p:nvPr>
        </p:nvSpPr>
        <p:spPr/>
        <p:txBody>
          <a:bodyPr/>
          <a:lstStyle/>
          <a:p>
            <a:r>
              <a:rPr lang="en-US" dirty="0"/>
              <a:t>Scope and assess relevant data sources for producing information on MNE.</a:t>
            </a:r>
          </a:p>
          <a:p>
            <a:r>
              <a:rPr lang="en-US" dirty="0"/>
              <a:t>Tools to process, scrape/take raw data and extract the information required for analysis</a:t>
            </a:r>
          </a:p>
          <a:p>
            <a:r>
              <a:rPr lang="en-US" dirty="0"/>
              <a:t>Transformation of data</a:t>
            </a:r>
          </a:p>
          <a:p>
            <a:r>
              <a:rPr lang="en-US" dirty="0"/>
              <a:t>Deliver MNE relevant information that can be further exploited.</a:t>
            </a:r>
          </a:p>
          <a:p>
            <a:r>
              <a:rPr lang="en-US" dirty="0"/>
              <a:t>Developments within the Trusted Smart Statistics framework and the Web Intelligence Hub, for enhancing and extending the availability of information on MNE</a:t>
            </a:r>
          </a:p>
          <a:p>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5</a:t>
            </a:fld>
            <a:endParaRPr lang="en-US"/>
          </a:p>
        </p:txBody>
      </p:sp>
    </p:spTree>
    <p:extLst>
      <p:ext uri="{BB962C8B-B14F-4D97-AF65-F5344CB8AC3E}">
        <p14:creationId xmlns:p14="http://schemas.microsoft.com/office/powerpoint/2010/main" val="4814367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Project’s objectives and aims </a:t>
            </a:r>
            <a:r>
              <a:rPr lang="en-US" dirty="0" smtClean="0"/>
              <a:t>(II)</a:t>
            </a:r>
            <a:endParaRPr lang="en-US" dirty="0"/>
          </a:p>
        </p:txBody>
      </p:sp>
      <p:sp>
        <p:nvSpPr>
          <p:cNvPr id="3" name="Content Placeholder 2"/>
          <p:cNvSpPr>
            <a:spLocks noGrp="1"/>
          </p:cNvSpPr>
          <p:nvPr>
            <p:ph idx="1"/>
          </p:nvPr>
        </p:nvSpPr>
        <p:spPr>
          <a:xfrm>
            <a:off x="838200" y="1384194"/>
            <a:ext cx="10515600" cy="4351338"/>
          </a:xfrm>
        </p:spPr>
        <p:txBody>
          <a:bodyPr>
            <a:noAutofit/>
          </a:bodyPr>
          <a:lstStyle/>
          <a:p>
            <a:pPr marL="0" indent="0">
              <a:buNone/>
            </a:pPr>
            <a:r>
              <a:rPr lang="en-US" sz="1800" b="1" dirty="0" smtClean="0"/>
              <a:t>1 Scoping  </a:t>
            </a:r>
            <a:endParaRPr lang="en-US" sz="1800" b="1" dirty="0"/>
          </a:p>
          <a:p>
            <a:pPr marL="0" indent="0">
              <a:buNone/>
            </a:pPr>
            <a:r>
              <a:rPr lang="en-US" sz="1800" dirty="0"/>
              <a:t>List of the data sources, a detailed description of the data sources and the data, a detailed report on the conditions and difficulties to use the data sources in a sustainable way, their potential and their limitations.</a:t>
            </a:r>
          </a:p>
          <a:p>
            <a:pPr>
              <a:buAutoNum type="arabicPlain" startAt="2"/>
            </a:pPr>
            <a:r>
              <a:rPr lang="en-US" sz="1800" b="1" dirty="0"/>
              <a:t>Data retrieval </a:t>
            </a:r>
          </a:p>
          <a:p>
            <a:pPr marL="0" indent="0">
              <a:buNone/>
            </a:pPr>
            <a:r>
              <a:rPr lang="en-US" sz="1800" dirty="0"/>
              <a:t>Retrieved data and fully documented free and open source software routines, suitable to retrieve and keep up to date all the data from the sources identified while performing Task 1.</a:t>
            </a:r>
          </a:p>
          <a:p>
            <a:pPr>
              <a:buAutoNum type="arabicPlain" startAt="3"/>
            </a:pPr>
            <a:r>
              <a:rPr lang="en-US" sz="1800" b="1" dirty="0"/>
              <a:t>Pre-processing </a:t>
            </a:r>
          </a:p>
          <a:p>
            <a:pPr marL="0" indent="0">
              <a:buNone/>
            </a:pPr>
            <a:r>
              <a:rPr lang="en-US" sz="1800" dirty="0"/>
              <a:t>Fully documented free and open source software routines, written in R, suitable to transform raw data into tabular data containing information about enterprise groups operating in the EU and EFTA countries. Information about enterprises and enterprise groups stamped with extraction reference date and source.</a:t>
            </a:r>
          </a:p>
          <a:p>
            <a:pPr>
              <a:buAutoNum type="arabicPlain" startAt="4"/>
            </a:pPr>
            <a:r>
              <a:rPr lang="en-US" sz="1800" b="1" dirty="0"/>
              <a:t>Transformation </a:t>
            </a:r>
          </a:p>
          <a:p>
            <a:pPr marL="0" indent="0">
              <a:buNone/>
            </a:pPr>
            <a:r>
              <a:rPr lang="en-US" sz="1800" dirty="0"/>
              <a:t>Operational and interactive dashboard </a:t>
            </a:r>
            <a:r>
              <a:rPr lang="en-US" sz="1800" dirty="0" err="1"/>
              <a:t>sto</a:t>
            </a:r>
            <a:r>
              <a:rPr lang="en-US" sz="1800" dirty="0"/>
              <a:t> run in the most popular web browsers, display aggregate statistics extracted from the tabular data containing enterprise information, Functional documentation of the application, to be displayed as web pages.</a:t>
            </a:r>
          </a:p>
          <a:p>
            <a:pPr>
              <a:buAutoNum type="arabicPlain" startAt="5"/>
            </a:pPr>
            <a:r>
              <a:rPr lang="en-US" sz="1800" b="1" dirty="0"/>
              <a:t>Documentation </a:t>
            </a:r>
          </a:p>
          <a:p>
            <a:pPr marL="0" indent="0">
              <a:buNone/>
            </a:pPr>
            <a:r>
              <a:rPr lang="en-US" sz="1800" dirty="0"/>
              <a:t>Abstract and scientific paper in publishable format, presentation. Documentation of statistical programs, source code in R on the </a:t>
            </a:r>
            <a:r>
              <a:rPr lang="en-US" sz="1800" dirty="0" err="1"/>
              <a:t>Github</a:t>
            </a:r>
            <a:r>
              <a:rPr lang="en-US" sz="1800" dirty="0"/>
              <a:t> repository of </a:t>
            </a:r>
            <a:r>
              <a:rPr lang="en-US" sz="1800" dirty="0" smtClean="0"/>
              <a:t>Eurostat</a:t>
            </a:r>
            <a:endParaRPr lang="en-US" sz="1800" dirty="0"/>
          </a:p>
        </p:txBody>
      </p:sp>
      <p:sp>
        <p:nvSpPr>
          <p:cNvPr id="4" name="Slide Number Placeholder 3"/>
          <p:cNvSpPr>
            <a:spLocks noGrp="1"/>
          </p:cNvSpPr>
          <p:nvPr>
            <p:ph type="sldNum" sz="quarter" idx="12"/>
          </p:nvPr>
        </p:nvSpPr>
        <p:spPr/>
        <p:txBody>
          <a:bodyPr/>
          <a:lstStyle/>
          <a:p>
            <a:fld id="{730883E3-A23A-46E2-9586-A25B00C0FB7B}" type="slidenum">
              <a:rPr lang="en-US" smtClean="0"/>
              <a:t>6</a:t>
            </a:fld>
            <a:endParaRPr lang="en-US"/>
          </a:p>
        </p:txBody>
      </p:sp>
    </p:spTree>
    <p:extLst>
      <p:ext uri="{BB962C8B-B14F-4D97-AF65-F5344CB8AC3E}">
        <p14:creationId xmlns:p14="http://schemas.microsoft.com/office/powerpoint/2010/main" val="40497835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770895" cy="1325563"/>
          </a:xfrm>
        </p:spPr>
        <p:txBody>
          <a:bodyPr/>
          <a:lstStyle/>
          <a:p>
            <a:r>
              <a:rPr lang="de-DE" dirty="0" smtClean="0"/>
              <a:t>Advantages </a:t>
            </a:r>
            <a:r>
              <a:rPr lang="de-DE" dirty="0" err="1" smtClean="0"/>
              <a:t>and</a:t>
            </a:r>
            <a:r>
              <a:rPr lang="de-DE" dirty="0" smtClean="0"/>
              <a:t> </a:t>
            </a:r>
            <a:r>
              <a:rPr lang="de-DE" dirty="0" err="1" smtClean="0"/>
              <a:t>disadvantages</a:t>
            </a:r>
            <a:r>
              <a:rPr lang="de-DE" dirty="0" smtClean="0"/>
              <a:t> </a:t>
            </a:r>
            <a:r>
              <a:rPr lang="de-DE" dirty="0" err="1" smtClean="0"/>
              <a:t>of</a:t>
            </a:r>
            <a:r>
              <a:rPr lang="de-DE" dirty="0" smtClean="0"/>
              <a:t> open </a:t>
            </a:r>
            <a:r>
              <a:rPr lang="de-DE" dirty="0" err="1" smtClean="0"/>
              <a:t>sources</a:t>
            </a:r>
            <a:r>
              <a:rPr lang="de-DE" dirty="0" smtClean="0"/>
              <a:t> </a:t>
            </a:r>
            <a:endParaRPr lang="en-US" dirty="0"/>
          </a:p>
        </p:txBody>
      </p:sp>
      <p:sp>
        <p:nvSpPr>
          <p:cNvPr id="3" name="Content Placeholder 2"/>
          <p:cNvSpPr>
            <a:spLocks noGrp="1"/>
          </p:cNvSpPr>
          <p:nvPr>
            <p:ph idx="1"/>
          </p:nvPr>
        </p:nvSpPr>
        <p:spPr/>
        <p:txBody>
          <a:bodyPr/>
          <a:lstStyle/>
          <a:p>
            <a:pPr marL="0" indent="0">
              <a:buNone/>
            </a:pPr>
            <a:r>
              <a:rPr lang="de-DE" dirty="0" smtClean="0"/>
              <a:t>(+) </a:t>
            </a:r>
            <a:r>
              <a:rPr lang="de-DE" dirty="0" err="1" smtClean="0"/>
              <a:t>Reduced</a:t>
            </a:r>
            <a:r>
              <a:rPr lang="de-DE" dirty="0" smtClean="0"/>
              <a:t> </a:t>
            </a:r>
            <a:r>
              <a:rPr lang="de-DE" dirty="0" err="1" smtClean="0"/>
              <a:t>costs</a:t>
            </a:r>
            <a:r>
              <a:rPr lang="de-DE" dirty="0" smtClean="0"/>
              <a:t> </a:t>
            </a:r>
          </a:p>
          <a:p>
            <a:pPr marL="0" indent="0">
              <a:buNone/>
            </a:pPr>
            <a:r>
              <a:rPr lang="de-DE" dirty="0" smtClean="0"/>
              <a:t>(+) </a:t>
            </a:r>
            <a:r>
              <a:rPr lang="de-DE" dirty="0" err="1" smtClean="0"/>
              <a:t>timeliness</a:t>
            </a:r>
            <a:r>
              <a:rPr lang="de-DE" dirty="0" smtClean="0"/>
              <a:t> </a:t>
            </a:r>
            <a:r>
              <a:rPr lang="de-DE" dirty="0" err="1" smtClean="0"/>
              <a:t>of</a:t>
            </a:r>
            <a:r>
              <a:rPr lang="de-DE" dirty="0" smtClean="0"/>
              <a:t> </a:t>
            </a:r>
            <a:r>
              <a:rPr lang="de-DE" dirty="0" err="1" smtClean="0"/>
              <a:t>information</a:t>
            </a:r>
            <a:endParaRPr lang="de-DE" dirty="0" smtClean="0"/>
          </a:p>
          <a:p>
            <a:pPr marL="0" indent="0">
              <a:buNone/>
            </a:pPr>
            <a:r>
              <a:rPr lang="de-DE" dirty="0" smtClean="0"/>
              <a:t>(+) </a:t>
            </a:r>
            <a:r>
              <a:rPr lang="en-US" dirty="0"/>
              <a:t>Smart Data could be updated on the </a:t>
            </a:r>
            <a:r>
              <a:rPr lang="en-US" dirty="0" smtClean="0"/>
              <a:t>spot</a:t>
            </a:r>
          </a:p>
          <a:p>
            <a:pPr marL="0" indent="0">
              <a:buNone/>
            </a:pPr>
            <a:r>
              <a:rPr lang="en-US" dirty="0" smtClean="0"/>
              <a:t>(+) infra-annual information and trends</a:t>
            </a:r>
          </a:p>
          <a:p>
            <a:pPr marL="0" indent="0">
              <a:buNone/>
            </a:pPr>
            <a:r>
              <a:rPr lang="de-DE" dirty="0" smtClean="0"/>
              <a:t>(-) </a:t>
            </a:r>
            <a:r>
              <a:rPr lang="de-DE" dirty="0" err="1" smtClean="0"/>
              <a:t>quality</a:t>
            </a:r>
            <a:r>
              <a:rPr lang="de-DE" dirty="0" smtClean="0"/>
              <a:t> </a:t>
            </a:r>
            <a:r>
              <a:rPr lang="de-DE" dirty="0" err="1" smtClean="0"/>
              <a:t>of</a:t>
            </a:r>
            <a:r>
              <a:rPr lang="de-DE" dirty="0" smtClean="0"/>
              <a:t> </a:t>
            </a:r>
            <a:r>
              <a:rPr lang="de-DE" dirty="0" err="1" smtClean="0"/>
              <a:t>information</a:t>
            </a:r>
            <a:r>
              <a:rPr lang="de-DE" dirty="0" smtClean="0"/>
              <a:t> </a:t>
            </a:r>
            <a:r>
              <a:rPr lang="de-DE" dirty="0" err="1" smtClean="0"/>
              <a:t>to</a:t>
            </a:r>
            <a:r>
              <a:rPr lang="de-DE" dirty="0" smtClean="0"/>
              <a:t> </a:t>
            </a:r>
            <a:r>
              <a:rPr lang="de-DE" dirty="0" err="1" smtClean="0"/>
              <a:t>be</a:t>
            </a:r>
            <a:r>
              <a:rPr lang="de-DE" dirty="0" smtClean="0"/>
              <a:t> </a:t>
            </a:r>
            <a:r>
              <a:rPr lang="de-DE" dirty="0" err="1" smtClean="0"/>
              <a:t>validated</a:t>
            </a:r>
            <a:r>
              <a:rPr lang="de-DE" dirty="0" smtClean="0"/>
              <a:t> </a:t>
            </a:r>
          </a:p>
          <a:p>
            <a:pPr marL="0" indent="0">
              <a:buNone/>
            </a:pPr>
            <a:r>
              <a:rPr lang="de-DE" dirty="0" smtClean="0"/>
              <a:t>(-) </a:t>
            </a:r>
            <a:r>
              <a:rPr lang="de-DE" dirty="0" err="1" smtClean="0"/>
              <a:t>financial</a:t>
            </a:r>
            <a:r>
              <a:rPr lang="de-DE" dirty="0" smtClean="0"/>
              <a:t> </a:t>
            </a:r>
            <a:r>
              <a:rPr lang="de-DE" dirty="0" err="1" smtClean="0"/>
              <a:t>information</a:t>
            </a:r>
            <a:r>
              <a:rPr lang="de-DE" dirty="0" smtClean="0"/>
              <a:t> not </a:t>
            </a:r>
            <a:r>
              <a:rPr lang="de-DE" dirty="0" err="1" smtClean="0"/>
              <a:t>available</a:t>
            </a:r>
            <a:r>
              <a:rPr lang="de-DE" dirty="0" smtClean="0"/>
              <a:t> </a:t>
            </a:r>
          </a:p>
          <a:p>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7</a:t>
            </a:fld>
            <a:endParaRPr lang="en-US"/>
          </a:p>
        </p:txBody>
      </p:sp>
    </p:spTree>
    <p:extLst>
      <p:ext uri="{BB962C8B-B14F-4D97-AF65-F5344CB8AC3E}">
        <p14:creationId xmlns:p14="http://schemas.microsoft.com/office/powerpoint/2010/main" val="31100578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a:t>Overview</a:t>
            </a:r>
            <a:r>
              <a:rPr lang="de-DE" dirty="0"/>
              <a:t> </a:t>
            </a:r>
            <a:r>
              <a:rPr lang="de-DE" dirty="0" err="1"/>
              <a:t>and</a:t>
            </a:r>
            <a:r>
              <a:rPr lang="de-DE" dirty="0"/>
              <a:t> Assessment </a:t>
            </a:r>
            <a:r>
              <a:rPr lang="de-DE" dirty="0" err="1"/>
              <a:t>of</a:t>
            </a:r>
            <a:r>
              <a:rPr lang="de-DE" dirty="0"/>
              <a:t> </a:t>
            </a:r>
            <a:r>
              <a:rPr lang="de-DE" dirty="0" err="1"/>
              <a:t>Sources</a:t>
            </a:r>
            <a:r>
              <a:rPr lang="de-DE" dirty="0"/>
              <a:t> </a:t>
            </a:r>
            <a:endParaRPr lang="en-US" dirty="0"/>
          </a:p>
        </p:txBody>
      </p:sp>
      <p:sp>
        <p:nvSpPr>
          <p:cNvPr id="4" name="Slide Number Placeholder 3"/>
          <p:cNvSpPr>
            <a:spLocks noGrp="1"/>
          </p:cNvSpPr>
          <p:nvPr>
            <p:ph type="sldNum" sz="quarter" idx="12"/>
          </p:nvPr>
        </p:nvSpPr>
        <p:spPr/>
        <p:txBody>
          <a:bodyPr/>
          <a:lstStyle/>
          <a:p>
            <a:fld id="{730883E3-A23A-46E2-9586-A25B00C0FB7B}" type="slidenum">
              <a:rPr lang="en-US" smtClean="0"/>
              <a:t>8</a:t>
            </a:fld>
            <a:endParaRPr lang="en-US"/>
          </a:p>
        </p:txBody>
      </p:sp>
      <p:graphicFrame>
        <p:nvGraphicFramePr>
          <p:cNvPr id="6" name="Content Placeholder 5">
            <a:extLst>
              <a:ext uri="{FF2B5EF4-FFF2-40B4-BE49-F238E27FC236}">
                <a16:creationId xmlns:a16="http://schemas.microsoft.com/office/drawing/2014/main" id="{63DB5C08-3B6A-4115-8623-03431EBC7C85}"/>
              </a:ext>
            </a:extLst>
          </p:cNvPr>
          <p:cNvGraphicFramePr>
            <a:graphicFrameLocks noGrp="1" noChangeAspect="1"/>
          </p:cNvGraphicFramePr>
          <p:nvPr>
            <p:ph idx="1"/>
            <p:extLst/>
          </p:nvPr>
        </p:nvGraphicFramePr>
        <p:xfrm>
          <a:off x="1008993" y="1273193"/>
          <a:ext cx="9480331" cy="5265719"/>
        </p:xfrm>
        <a:graphic>
          <a:graphicData uri="http://schemas.openxmlformats.org/presentationml/2006/ole">
            <mc:AlternateContent xmlns:mc="http://schemas.openxmlformats.org/markup-compatibility/2006">
              <mc:Choice xmlns:v="urn:schemas-microsoft-com:vml" Requires="v">
                <p:oleObj spid="_x0000_s1038" name="Worksheet" r:id="rId3" imgW="5913120" imgH="3284220" progId="Excel.Sheet.12">
                  <p:embed/>
                </p:oleObj>
              </mc:Choice>
              <mc:Fallback>
                <p:oleObj name="Worksheet" r:id="rId3" imgW="5913120" imgH="3284220" progId="Excel.Sheet.12">
                  <p:embed/>
                  <p:pic>
                    <p:nvPicPr>
                      <p:cNvPr id="6" name="Content Placeholder 5">
                        <a:extLst>
                          <a:ext uri="{FF2B5EF4-FFF2-40B4-BE49-F238E27FC236}">
                            <a16:creationId xmlns:a16="http://schemas.microsoft.com/office/drawing/2014/main" id="{63DB5C08-3B6A-4115-8623-03431EBC7C85}"/>
                          </a:ext>
                        </a:extLst>
                      </p:cNvPr>
                      <p:cNvPicPr/>
                      <p:nvPr/>
                    </p:nvPicPr>
                    <p:blipFill>
                      <a:blip r:embed="rId4"/>
                      <a:stretch>
                        <a:fillRect/>
                      </a:stretch>
                    </p:blipFill>
                    <p:spPr>
                      <a:xfrm>
                        <a:off x="1008993" y="1273193"/>
                        <a:ext cx="9480331" cy="5265719"/>
                      </a:xfrm>
                      <a:prstGeom prst="rect">
                        <a:avLst/>
                      </a:prstGeom>
                    </p:spPr>
                  </p:pic>
                </p:oleObj>
              </mc:Fallback>
            </mc:AlternateContent>
          </a:graphicData>
        </a:graphic>
      </p:graphicFrame>
    </p:spTree>
    <p:extLst>
      <p:ext uri="{BB962C8B-B14F-4D97-AF65-F5344CB8AC3E}">
        <p14:creationId xmlns:p14="http://schemas.microsoft.com/office/powerpoint/2010/main" val="24818509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used </a:t>
            </a:r>
            <a:endParaRPr lang="de-DE" dirty="0"/>
          </a:p>
        </p:txBody>
      </p:sp>
      <p:sp>
        <p:nvSpPr>
          <p:cNvPr id="3" name="Content Placeholder 2"/>
          <p:cNvSpPr>
            <a:spLocks noGrp="1"/>
          </p:cNvSpPr>
          <p:nvPr>
            <p:ph idx="1"/>
          </p:nvPr>
        </p:nvSpPr>
        <p:spPr/>
        <p:txBody>
          <a:bodyPr/>
          <a:lstStyle/>
          <a:p>
            <a:r>
              <a:rPr lang="en-US" dirty="0"/>
              <a:t>data collection via the use of APIs and web </a:t>
            </a:r>
            <a:r>
              <a:rPr lang="en-US" dirty="0" smtClean="0"/>
              <a:t>scraping</a:t>
            </a:r>
          </a:p>
          <a:p>
            <a:r>
              <a:rPr lang="en-US" dirty="0"/>
              <a:t>programs scripts </a:t>
            </a:r>
            <a:r>
              <a:rPr lang="en-US" dirty="0" smtClean="0"/>
              <a:t>- download </a:t>
            </a:r>
            <a:r>
              <a:rPr lang="en-US" dirty="0"/>
              <a:t>the datasets are written in the R and Python </a:t>
            </a:r>
            <a:endParaRPr lang="de-DE" dirty="0" smtClean="0"/>
          </a:p>
          <a:p>
            <a:r>
              <a:rPr lang="en-US" dirty="0"/>
              <a:t>smaller bits of codes </a:t>
            </a:r>
            <a:r>
              <a:rPr lang="en-US" dirty="0" smtClean="0"/>
              <a:t>scripts</a:t>
            </a:r>
          </a:p>
          <a:p>
            <a:r>
              <a:rPr lang="en-US" dirty="0"/>
              <a:t>final formatted overview in the form of an “interactive dashboard”, are written in </a:t>
            </a:r>
            <a:r>
              <a:rPr lang="en-US" dirty="0" smtClean="0"/>
              <a:t>R</a:t>
            </a:r>
            <a:endParaRPr lang="en-US" dirty="0"/>
          </a:p>
          <a:p>
            <a:r>
              <a:rPr lang="en-US" dirty="0"/>
              <a:t>program scripts map variables and information obtained against current EGR </a:t>
            </a:r>
            <a:endParaRPr lang="en-US" dirty="0" smtClean="0"/>
          </a:p>
          <a:p>
            <a:r>
              <a:rPr lang="en-US" dirty="0" smtClean="0"/>
              <a:t>List of 199 companies provided by Eurostat and EGR variables </a:t>
            </a:r>
            <a:endParaRPr lang="de-DE" dirty="0"/>
          </a:p>
        </p:txBody>
      </p:sp>
      <p:sp>
        <p:nvSpPr>
          <p:cNvPr id="4" name="Slide Number Placeholder 3"/>
          <p:cNvSpPr>
            <a:spLocks noGrp="1"/>
          </p:cNvSpPr>
          <p:nvPr>
            <p:ph type="sldNum" sz="quarter" idx="12"/>
          </p:nvPr>
        </p:nvSpPr>
        <p:spPr/>
        <p:txBody>
          <a:bodyPr/>
          <a:lstStyle/>
          <a:p>
            <a:fld id="{730883E3-A23A-46E2-9586-A25B00C0FB7B}" type="slidenum">
              <a:rPr lang="en-US" smtClean="0"/>
              <a:t>9</a:t>
            </a:fld>
            <a:endParaRPr lang="en-US"/>
          </a:p>
        </p:txBody>
      </p:sp>
    </p:spTree>
    <p:extLst>
      <p:ext uri="{BB962C8B-B14F-4D97-AF65-F5344CB8AC3E}">
        <p14:creationId xmlns:p14="http://schemas.microsoft.com/office/powerpoint/2010/main" val="3419306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Widescreen</PresentationFormat>
  <Paragraphs>106</Paragraphs>
  <Slides>18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Calibri Light</vt:lpstr>
      <vt:lpstr>Office Theme</vt:lpstr>
      <vt:lpstr>Worksheet</vt:lpstr>
      <vt:lpstr>PowerPoint Presentation</vt:lpstr>
      <vt:lpstr>PowerPoint Presentation</vt:lpstr>
      <vt:lpstr>Introduction (I)</vt:lpstr>
      <vt:lpstr>Introduction (I)</vt:lpstr>
      <vt:lpstr>Project’s objectives and aims (I)</vt:lpstr>
      <vt:lpstr>Project’s objectives and aims (II)</vt:lpstr>
      <vt:lpstr>Advantages and disadvantages of open sources </vt:lpstr>
      <vt:lpstr>Overview and Assessment of Sources </vt:lpstr>
      <vt:lpstr>Methods used </vt:lpstr>
      <vt:lpstr>Results – Data retrieval (I)</vt:lpstr>
      <vt:lpstr>Results – Data retrieval (II)</vt:lpstr>
      <vt:lpstr>Results – Data retrieval (III)</vt:lpstr>
      <vt:lpstr>Results – Data pre-processing (I)</vt:lpstr>
      <vt:lpstr>Results – Data pre-processing (II)</vt:lpstr>
      <vt:lpstr>Results – Data transformation</vt:lpstr>
      <vt:lpstr>Results– Output (I)</vt:lpstr>
      <vt:lpstr>Results – Data visualization </vt:lpstr>
      <vt:lpstr>Conclusions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Leonardinho81</dc:creator>
  <cp:lastModifiedBy>Vlachou, Hionia</cp:lastModifiedBy>
  <cp:revision>84</cp:revision>
  <dcterms:created xsi:type="dcterms:W3CDTF">2020-11-23T00:14:42Z</dcterms:created>
  <dcterms:modified xsi:type="dcterms:W3CDTF">2021-02-23T11:15:40Z</dcterms:modified>
</cp:coreProperties>
</file>