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BEC66-5A5C-4E83-9FDB-BADB4F6834D0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147B-931C-4B7E-A97F-2AA3BA9698B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647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B147B-931C-4B7E-A97F-2AA3BA9698B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2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279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11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24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142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60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09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93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38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543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25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1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BC9B-DED1-40CA-B472-FAD8C59B6BB7}" type="datetimeFigureOut">
              <a:rPr lang="hu-HU" smtClean="0"/>
              <a:t>2021.02.19.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5F73-647B-4228-87E2-1956D8447C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7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hyperlink" Target="mailto:ferenc.mujdricza@ksh.hu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ferenc.mujdricza@ksh.h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erenc.mujdricza@ksh.hu" TargetMode="External"/><Relationship Id="rId2" Type="http://schemas.openxmlformats.org/officeDocument/2006/relationships/hyperlink" Target="https://doi.org/10.5708/EJMH.14.2019.1.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42" y="1457992"/>
            <a:ext cx="3982148" cy="2239958"/>
          </a:xfrm>
          <a:prstGeom prst="rect">
            <a:avLst/>
          </a:prstGeom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494526"/>
          </a:xfrm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800" b="1" dirty="0" err="1">
                <a:solidFill>
                  <a:schemeClr val="bg1"/>
                </a:solidFill>
              </a:rPr>
              <a:t>Survey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Incentives</a:t>
            </a:r>
            <a:r>
              <a:rPr lang="hu-HU" sz="2800" b="1" dirty="0">
                <a:solidFill>
                  <a:schemeClr val="bg1"/>
                </a:solidFill>
              </a:rPr>
              <a:t> and </a:t>
            </a:r>
            <a:r>
              <a:rPr lang="hu-HU" sz="2800" b="1" dirty="0" err="1">
                <a:solidFill>
                  <a:schemeClr val="bg1"/>
                </a:solidFill>
              </a:rPr>
              <a:t>Recent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Advances</a:t>
            </a:r>
            <a:r>
              <a:rPr lang="hu-HU" sz="2800" b="1" dirty="0">
                <a:solidFill>
                  <a:schemeClr val="bg1"/>
                </a:solidFill>
              </a:rPr>
              <a:t> in </a:t>
            </a:r>
            <a:r>
              <a:rPr lang="hu-HU" sz="2800" b="1" dirty="0" err="1">
                <a:solidFill>
                  <a:schemeClr val="bg1"/>
                </a:solidFill>
              </a:rPr>
              <a:t>Trust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Theory</a:t>
            </a:r>
            <a:endParaRPr lang="hu-HU" sz="2800" b="1" dirty="0">
              <a:solidFill>
                <a:schemeClr val="bg1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0" y="523019"/>
            <a:ext cx="12192000" cy="797781"/>
            <a:chOff x="0" y="421419"/>
            <a:chExt cx="12192000" cy="797781"/>
          </a:xfrm>
        </p:grpSpPr>
        <p:sp>
          <p:nvSpPr>
            <p:cNvPr id="9" name="Téglalap 8"/>
            <p:cNvSpPr/>
            <p:nvPr/>
          </p:nvSpPr>
          <p:spPr>
            <a:xfrm>
              <a:off x="0" y="421419"/>
              <a:ext cx="12192000" cy="79778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388" y="535719"/>
              <a:ext cx="1365222" cy="540689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381000" y="621397"/>
              <a:ext cx="441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/>
                <a:t>Ferenc Mújdricza</a:t>
              </a:r>
              <a:r>
                <a:rPr lang="hu-HU" dirty="0" smtClean="0"/>
                <a:t>, </a:t>
              </a:r>
              <a:r>
                <a:rPr lang="hu-HU" dirty="0" err="1" smtClean="0"/>
                <a:t>Methodology</a:t>
              </a:r>
              <a:r>
                <a:rPr lang="hu-HU" dirty="0" smtClean="0"/>
                <a:t> </a:t>
              </a:r>
              <a:r>
                <a:rPr lang="hu-HU" dirty="0" err="1" smtClean="0"/>
                <a:t>Department</a:t>
              </a:r>
              <a:endParaRPr lang="hu-HU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6819898" y="621397"/>
              <a:ext cx="433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hlinkClick r:id="rId4"/>
                </a:rPr>
                <a:t>ferenc.mujdricza@ksh.hu</a:t>
              </a:r>
              <a:endParaRPr lang="hu-HU" dirty="0"/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454534"/>
            <a:ext cx="3994442" cy="224687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890" y="1447919"/>
            <a:ext cx="3991953" cy="224547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3975099"/>
            <a:ext cx="4988071" cy="280579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772" y="3975099"/>
            <a:ext cx="4988071" cy="2805790"/>
          </a:xfrm>
          <a:prstGeom prst="rect">
            <a:avLst/>
          </a:prstGeom>
        </p:spPr>
      </p:pic>
      <p:cxnSp>
        <p:nvCxnSpPr>
          <p:cNvPr id="22" name="Egyenes összekötő 21"/>
          <p:cNvCxnSpPr/>
          <p:nvPr/>
        </p:nvCxnSpPr>
        <p:spPr>
          <a:xfrm>
            <a:off x="-2" y="1333500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1" t="3727" r="1899" b="65954"/>
          <a:stretch/>
        </p:blipFill>
        <p:spPr>
          <a:xfrm>
            <a:off x="10864850" y="-2906"/>
            <a:ext cx="1327149" cy="1312484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9" r="19187" b="72075"/>
          <a:stretch/>
        </p:blipFill>
        <p:spPr>
          <a:xfrm>
            <a:off x="4953806" y="5236370"/>
            <a:ext cx="2288190" cy="1415954"/>
          </a:xfrm>
          <a:prstGeom prst="rect">
            <a:avLst/>
          </a:prstGeom>
        </p:spPr>
      </p:pic>
      <p:pic>
        <p:nvPicPr>
          <p:cNvPr id="16" name="Tartalom helye 4" descr="co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10269" y="3693393"/>
            <a:ext cx="1880808" cy="1871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84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1999" cy="494526"/>
          </a:xfrm>
          <a:solidFill>
            <a:srgbClr val="0070C0"/>
          </a:solidFill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800" b="1" dirty="0" err="1">
                <a:solidFill>
                  <a:schemeClr val="bg1"/>
                </a:solidFill>
              </a:rPr>
              <a:t>Survey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Incentives</a:t>
            </a:r>
            <a:r>
              <a:rPr lang="hu-HU" sz="2800" b="1" dirty="0">
                <a:solidFill>
                  <a:schemeClr val="bg1"/>
                </a:solidFill>
              </a:rPr>
              <a:t> and </a:t>
            </a:r>
            <a:r>
              <a:rPr lang="hu-HU" sz="2800" b="1" dirty="0" err="1">
                <a:solidFill>
                  <a:schemeClr val="bg1"/>
                </a:solidFill>
              </a:rPr>
              <a:t>Recent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Advances</a:t>
            </a:r>
            <a:r>
              <a:rPr lang="hu-HU" sz="2800" b="1" dirty="0">
                <a:solidFill>
                  <a:schemeClr val="bg1"/>
                </a:solidFill>
              </a:rPr>
              <a:t> in </a:t>
            </a:r>
            <a:r>
              <a:rPr lang="hu-HU" sz="2800" b="1" dirty="0" err="1">
                <a:solidFill>
                  <a:schemeClr val="bg1"/>
                </a:solidFill>
              </a:rPr>
              <a:t>Trust</a:t>
            </a:r>
            <a:r>
              <a:rPr lang="hu-HU" sz="2800" b="1" dirty="0">
                <a:solidFill>
                  <a:schemeClr val="bg1"/>
                </a:solidFill>
              </a:rPr>
              <a:t> </a:t>
            </a:r>
            <a:r>
              <a:rPr lang="hu-HU" sz="2800" b="1" dirty="0" err="1">
                <a:solidFill>
                  <a:schemeClr val="bg1"/>
                </a:solidFill>
              </a:rPr>
              <a:t>Theory</a:t>
            </a:r>
            <a:endParaRPr lang="hu-HU" sz="2800" b="1" dirty="0">
              <a:solidFill>
                <a:schemeClr val="bg1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0" y="523019"/>
            <a:ext cx="12192000" cy="797781"/>
            <a:chOff x="0" y="421419"/>
            <a:chExt cx="12192000" cy="797781"/>
          </a:xfrm>
        </p:grpSpPr>
        <p:sp>
          <p:nvSpPr>
            <p:cNvPr id="9" name="Téglalap 8"/>
            <p:cNvSpPr/>
            <p:nvPr/>
          </p:nvSpPr>
          <p:spPr>
            <a:xfrm>
              <a:off x="0" y="421419"/>
              <a:ext cx="12192000" cy="797781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388" y="535719"/>
              <a:ext cx="1365222" cy="540689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381000" y="621397"/>
              <a:ext cx="441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b="1" dirty="0" smtClean="0"/>
                <a:t>Ferenc Mújdricza</a:t>
              </a:r>
              <a:r>
                <a:rPr lang="hu-HU" dirty="0" smtClean="0"/>
                <a:t>, </a:t>
              </a:r>
              <a:r>
                <a:rPr lang="hu-HU" dirty="0" err="1" smtClean="0"/>
                <a:t>Methodology</a:t>
              </a:r>
              <a:r>
                <a:rPr lang="hu-HU" dirty="0" smtClean="0"/>
                <a:t> </a:t>
              </a:r>
              <a:r>
                <a:rPr lang="hu-HU" dirty="0" err="1" smtClean="0"/>
                <a:t>Department</a:t>
              </a:r>
              <a:endParaRPr lang="hu-HU" dirty="0"/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6819898" y="621397"/>
              <a:ext cx="4330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hlinkClick r:id="rId3"/>
                </a:rPr>
                <a:t>ferenc.mujdricza@ksh.hu</a:t>
              </a:r>
              <a:endParaRPr lang="hu-HU" dirty="0"/>
            </a:p>
          </p:txBody>
        </p:sp>
      </p:grp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454534"/>
            <a:ext cx="3994442" cy="224687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106" y="1449139"/>
            <a:ext cx="3989784" cy="224425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0890" y="1447919"/>
            <a:ext cx="3991953" cy="224547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3975099"/>
            <a:ext cx="4988071" cy="280579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772" y="3975099"/>
            <a:ext cx="4988071" cy="2805790"/>
          </a:xfrm>
          <a:prstGeom prst="rect">
            <a:avLst/>
          </a:prstGeom>
        </p:spPr>
      </p:pic>
      <p:cxnSp>
        <p:nvCxnSpPr>
          <p:cNvPr id="22" name="Egyenes összekötő 21"/>
          <p:cNvCxnSpPr/>
          <p:nvPr/>
        </p:nvCxnSpPr>
        <p:spPr>
          <a:xfrm>
            <a:off x="-2" y="1333500"/>
            <a:ext cx="12192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1" t="3727" r="1899" b="65954"/>
          <a:stretch/>
        </p:blipFill>
        <p:spPr>
          <a:xfrm>
            <a:off x="10864850" y="-2906"/>
            <a:ext cx="1327149" cy="1312484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9" r="19187" b="72075"/>
          <a:stretch/>
        </p:blipFill>
        <p:spPr>
          <a:xfrm>
            <a:off x="4953806" y="5236370"/>
            <a:ext cx="2288190" cy="1415954"/>
          </a:xfrm>
          <a:prstGeom prst="rect">
            <a:avLst/>
          </a:prstGeom>
        </p:spPr>
      </p:pic>
      <p:pic>
        <p:nvPicPr>
          <p:cNvPr id="16" name="Tartalom helye 4" descr="cor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10269" y="3693393"/>
            <a:ext cx="1880808" cy="1871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465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dirty="0" err="1" smtClean="0">
                <a:solidFill>
                  <a:srgbClr val="0070C0"/>
                </a:solidFill>
              </a:rPr>
              <a:t>Rationale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 smtClean="0"/>
              <a:t>Eleanor</a:t>
            </a:r>
            <a:r>
              <a:rPr lang="hu-HU" dirty="0" smtClean="0"/>
              <a:t> </a:t>
            </a:r>
            <a:r>
              <a:rPr lang="hu-HU" dirty="0" err="1" smtClean="0"/>
              <a:t>Singer</a:t>
            </a:r>
            <a:r>
              <a:rPr lang="hu-HU" dirty="0" smtClean="0"/>
              <a:t> (2018) </a:t>
            </a:r>
          </a:p>
          <a:p>
            <a:r>
              <a:rPr lang="hu-HU" dirty="0" err="1" smtClean="0"/>
              <a:t>Declining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 </a:t>
            </a:r>
            <a:r>
              <a:rPr lang="hu-HU" dirty="0" err="1" smtClean="0"/>
              <a:t>rates</a:t>
            </a:r>
            <a:r>
              <a:rPr lang="hu-HU" dirty="0" smtClean="0"/>
              <a:t> in </a:t>
            </a:r>
            <a:r>
              <a:rPr lang="hu-HU" dirty="0" err="1" smtClean="0"/>
              <a:t>spite</a:t>
            </a:r>
            <a:r>
              <a:rPr lang="hu-HU" dirty="0" smtClean="0"/>
              <a:t> (</a:t>
            </a:r>
            <a:r>
              <a:rPr lang="hu-HU" dirty="0" err="1" smtClean="0"/>
              <a:t>because</a:t>
            </a:r>
            <a:r>
              <a:rPr lang="hu-HU" dirty="0" smtClean="0"/>
              <a:t>?) of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incentives</a:t>
            </a:r>
            <a:r>
              <a:rPr lang="hu-HU" dirty="0" smtClean="0"/>
              <a:t>!</a:t>
            </a:r>
          </a:p>
          <a:p>
            <a:r>
              <a:rPr lang="en-GB" dirty="0"/>
              <a:t>we need </a:t>
            </a:r>
            <a:r>
              <a:rPr lang="en-GB" b="1" dirty="0"/>
              <a:t>‘</a:t>
            </a:r>
            <a:r>
              <a:rPr lang="en-GB" b="1" i="1" dirty="0"/>
              <a:t>more theory </a:t>
            </a:r>
            <a:r>
              <a:rPr lang="en-GB" b="1" dirty="0"/>
              <a:t>instead of basing practice on </a:t>
            </a:r>
            <a:r>
              <a:rPr lang="en-GB" b="1" i="1" dirty="0"/>
              <a:t>past practice. </a:t>
            </a:r>
            <a:r>
              <a:rPr lang="en-GB" b="1" dirty="0"/>
              <a:t>(…) Because otherwise you are sort of flying by the seat of your pants. (…) [W]e can’t rely on hunches anymore</a:t>
            </a:r>
            <a:r>
              <a:rPr lang="en-GB" b="1" dirty="0" smtClean="0"/>
              <a:t>.’</a:t>
            </a:r>
            <a:endParaRPr lang="hu-HU" b="1" dirty="0"/>
          </a:p>
          <a:p>
            <a:pPr marL="0" indent="0">
              <a:buNone/>
            </a:pPr>
            <a:r>
              <a:rPr lang="hu-HU" dirty="0" err="1" smtClean="0"/>
              <a:t>Trust</a:t>
            </a:r>
            <a:r>
              <a:rPr lang="hu-HU" dirty="0" smtClean="0"/>
              <a:t>: </a:t>
            </a:r>
            <a:r>
              <a:rPr lang="hu-HU" dirty="0" err="1" smtClean="0"/>
              <a:t>crucial</a:t>
            </a:r>
            <a:r>
              <a:rPr lang="hu-HU" dirty="0" smtClean="0"/>
              <a:t> in </a:t>
            </a:r>
            <a:r>
              <a:rPr lang="hu-HU" dirty="0" err="1" smtClean="0"/>
              <a:t>survey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 </a:t>
            </a:r>
            <a:r>
              <a:rPr lang="hu-HU" sz="2200" dirty="0" smtClean="0"/>
              <a:t>(Dillman 1978, 2007, 2014)</a:t>
            </a:r>
          </a:p>
          <a:p>
            <a:r>
              <a:rPr lang="hu-HU" dirty="0" err="1" smtClean="0"/>
              <a:t>Obsolete</a:t>
            </a:r>
            <a:r>
              <a:rPr lang="hu-HU" dirty="0" smtClean="0"/>
              <a:t> </a:t>
            </a:r>
            <a:r>
              <a:rPr lang="hu-HU" dirty="0" err="1" smtClean="0"/>
              <a:t>trust</a:t>
            </a:r>
            <a:r>
              <a:rPr lang="hu-HU" dirty="0" smtClean="0"/>
              <a:t> </a:t>
            </a:r>
            <a:r>
              <a:rPr lang="hu-HU" dirty="0" err="1" smtClean="0"/>
              <a:t>concepts</a:t>
            </a:r>
            <a:r>
              <a:rPr lang="hu-HU" dirty="0" smtClean="0"/>
              <a:t> of </a:t>
            </a:r>
            <a:r>
              <a:rPr lang="hu-HU" dirty="0" err="1" smtClean="0"/>
              <a:t>survey</a:t>
            </a:r>
            <a:r>
              <a:rPr lang="hu-HU" dirty="0" smtClean="0"/>
              <a:t> (non)</a:t>
            </a:r>
            <a:r>
              <a:rPr lang="hu-HU" dirty="0" err="1" smtClean="0"/>
              <a:t>response</a:t>
            </a:r>
            <a:r>
              <a:rPr lang="hu-HU" dirty="0" smtClean="0"/>
              <a:t> </a:t>
            </a:r>
            <a:r>
              <a:rPr lang="hu-HU" dirty="0" err="1" smtClean="0"/>
              <a:t>theory</a:t>
            </a:r>
            <a:r>
              <a:rPr lang="hu-HU" dirty="0" smtClean="0"/>
              <a:t> </a:t>
            </a:r>
            <a:r>
              <a:rPr lang="hu-HU" sz="2200" dirty="0" smtClean="0"/>
              <a:t>(Dillman 1978, 2007, 2014, </a:t>
            </a:r>
            <a:r>
              <a:rPr lang="hu-HU" sz="2200" dirty="0" err="1" smtClean="0"/>
              <a:t>Groves</a:t>
            </a:r>
            <a:r>
              <a:rPr lang="hu-HU" sz="2200" dirty="0" smtClean="0"/>
              <a:t> &amp; </a:t>
            </a:r>
            <a:r>
              <a:rPr lang="hu-HU" sz="2200" dirty="0" err="1" smtClean="0"/>
              <a:t>Couper</a:t>
            </a:r>
            <a:r>
              <a:rPr lang="hu-HU" sz="2200" dirty="0" smtClean="0"/>
              <a:t> 1998, </a:t>
            </a:r>
            <a:r>
              <a:rPr lang="hu-HU" sz="2200" dirty="0" err="1" smtClean="0"/>
              <a:t>Saßenroth</a:t>
            </a:r>
            <a:r>
              <a:rPr lang="hu-HU" sz="2200" dirty="0" smtClean="0"/>
              <a:t> 2013)</a:t>
            </a:r>
            <a:endParaRPr lang="hu-HU" dirty="0" smtClean="0"/>
          </a:p>
          <a:p>
            <a:r>
              <a:rPr lang="hu-HU" dirty="0" err="1" smtClean="0"/>
              <a:t>Better</a:t>
            </a:r>
            <a:r>
              <a:rPr lang="hu-HU" dirty="0" smtClean="0"/>
              <a:t> </a:t>
            </a:r>
            <a:r>
              <a:rPr lang="hu-HU" dirty="0" err="1" smtClean="0"/>
              <a:t>conceptual</a:t>
            </a:r>
            <a:r>
              <a:rPr lang="hu-HU" dirty="0" smtClean="0"/>
              <a:t> </a:t>
            </a:r>
            <a:r>
              <a:rPr lang="hu-HU" dirty="0" err="1" smtClean="0"/>
              <a:t>understanding</a:t>
            </a:r>
            <a:r>
              <a:rPr lang="hu-HU" dirty="0" smtClean="0"/>
              <a:t> is </a:t>
            </a:r>
            <a:r>
              <a:rPr lang="hu-HU" dirty="0" err="1" smtClean="0"/>
              <a:t>needed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avoid</a:t>
            </a:r>
            <a:r>
              <a:rPr lang="hu-HU" dirty="0" smtClean="0"/>
              <a:t>  </a:t>
            </a:r>
            <a:r>
              <a:rPr lang="hu-HU" dirty="0" err="1" smtClean="0"/>
              <a:t>ineffective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counterproductive</a:t>
            </a:r>
            <a:r>
              <a:rPr lang="hu-HU" dirty="0" smtClean="0"/>
              <a:t> </a:t>
            </a:r>
            <a:r>
              <a:rPr lang="hu-HU" dirty="0" err="1" smtClean="0"/>
              <a:t>practices</a:t>
            </a:r>
            <a:r>
              <a:rPr lang="hu-HU" dirty="0" smtClean="0"/>
              <a:t> of </a:t>
            </a:r>
            <a:r>
              <a:rPr lang="hu-HU" dirty="0" err="1" smtClean="0"/>
              <a:t>enhancing</a:t>
            </a:r>
            <a:r>
              <a:rPr lang="hu-HU" dirty="0" smtClean="0"/>
              <a:t> </a:t>
            </a:r>
            <a:r>
              <a:rPr lang="hu-HU" dirty="0" err="1" smtClean="0"/>
              <a:t>willingess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respond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Conceptual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93700" y="347663"/>
            <a:ext cx="11404600" cy="61626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2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err="1" smtClean="0">
                <a:solidFill>
                  <a:srgbClr val="0070C0"/>
                </a:solidFill>
              </a:rPr>
              <a:t>Trust</a:t>
            </a:r>
            <a:r>
              <a:rPr lang="hu-HU" sz="5400" b="1" dirty="0" smtClean="0">
                <a:solidFill>
                  <a:srgbClr val="0070C0"/>
                </a:solidFill>
              </a:rPr>
              <a:t>: </a:t>
            </a:r>
            <a:r>
              <a:rPr lang="hu-HU" sz="5400" b="1" dirty="0" err="1" smtClean="0">
                <a:solidFill>
                  <a:srgbClr val="0070C0"/>
                </a:solidFill>
              </a:rPr>
              <a:t>the</a:t>
            </a:r>
            <a:r>
              <a:rPr lang="hu-HU" sz="5400" b="1" dirty="0" smtClean="0">
                <a:solidFill>
                  <a:srgbClr val="0070C0"/>
                </a:solidFill>
              </a:rPr>
              <a:t> </a:t>
            </a:r>
            <a:r>
              <a:rPr lang="hu-HU" sz="5400" b="1" dirty="0" err="1" smtClean="0">
                <a:solidFill>
                  <a:srgbClr val="0070C0"/>
                </a:solidFill>
              </a:rPr>
              <a:t>elusive</a:t>
            </a:r>
            <a:r>
              <a:rPr lang="hu-HU" sz="5400" b="1" dirty="0" smtClean="0">
                <a:solidFill>
                  <a:srgbClr val="0070C0"/>
                </a:solidFill>
              </a:rPr>
              <a:t> </a:t>
            </a:r>
            <a:r>
              <a:rPr lang="hu-HU" sz="5400" b="1" dirty="0" err="1" smtClean="0">
                <a:solidFill>
                  <a:srgbClr val="0070C0"/>
                </a:solidFill>
              </a:rPr>
              <a:t>concept</a:t>
            </a:r>
            <a:endParaRPr lang="hu-HU" sz="5400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Survey</a:t>
            </a:r>
            <a:r>
              <a:rPr lang="hu-HU" dirty="0" smtClean="0"/>
              <a:t> (non)</a:t>
            </a:r>
            <a:r>
              <a:rPr lang="hu-HU" dirty="0" err="1" smtClean="0"/>
              <a:t>response</a:t>
            </a:r>
            <a:r>
              <a:rPr lang="hu-HU" dirty="0" smtClean="0"/>
              <a:t> </a:t>
            </a:r>
            <a:r>
              <a:rPr lang="hu-HU" dirty="0" err="1" smtClean="0"/>
              <a:t>trust</a:t>
            </a:r>
            <a:r>
              <a:rPr lang="hu-HU" dirty="0" smtClean="0"/>
              <a:t> </a:t>
            </a:r>
            <a:r>
              <a:rPr lang="hu-HU" dirty="0" err="1" smtClean="0"/>
              <a:t>concept</a:t>
            </a:r>
            <a:r>
              <a:rPr lang="hu-HU" dirty="0" smtClean="0"/>
              <a:t>: </a:t>
            </a:r>
            <a:r>
              <a:rPr lang="hu-HU" dirty="0" err="1" smtClean="0"/>
              <a:t>Blau’s</a:t>
            </a:r>
            <a:r>
              <a:rPr lang="hu-HU" dirty="0" smtClean="0"/>
              <a:t> </a:t>
            </a:r>
            <a:r>
              <a:rPr lang="hu-HU" sz="2200" dirty="0" smtClean="0"/>
              <a:t>(1964)</a:t>
            </a:r>
            <a:r>
              <a:rPr lang="hu-HU" dirty="0" smtClean="0"/>
              <a:t> </a:t>
            </a:r>
            <a:r>
              <a:rPr lang="hu-HU" dirty="0" err="1" smtClean="0"/>
              <a:t>outdated</a:t>
            </a:r>
            <a:r>
              <a:rPr lang="hu-HU" dirty="0" smtClean="0"/>
              <a:t> </a:t>
            </a:r>
            <a:r>
              <a:rPr lang="hu-HU" dirty="0" err="1" smtClean="0"/>
              <a:t>Social</a:t>
            </a:r>
            <a:r>
              <a:rPr lang="hu-HU" dirty="0" smtClean="0"/>
              <a:t> Exchange </a:t>
            </a:r>
            <a:r>
              <a:rPr lang="hu-HU" dirty="0" err="1" smtClean="0"/>
              <a:t>Theory</a:t>
            </a:r>
            <a:r>
              <a:rPr lang="hu-HU" dirty="0" smtClean="0"/>
              <a:t> (SET) </a:t>
            </a:r>
            <a:r>
              <a:rPr lang="hu-HU" dirty="0" err="1" smtClean="0"/>
              <a:t>approach</a:t>
            </a:r>
            <a:r>
              <a:rPr lang="hu-HU" dirty="0" smtClean="0"/>
              <a:t> </a:t>
            </a:r>
            <a:r>
              <a:rPr lang="hu-HU" sz="2200" dirty="0" smtClean="0"/>
              <a:t>(Dillman 1978, 2007, 2014, etc.)</a:t>
            </a:r>
            <a:endParaRPr lang="hu-HU" sz="2200" dirty="0"/>
          </a:p>
          <a:p>
            <a:pPr marL="0" indent="0">
              <a:buNone/>
            </a:pPr>
            <a:r>
              <a:rPr lang="en-GB" dirty="0"/>
              <a:t>Trust is assumed to be learnt in the course of recurring cost–benefit calculations in social exchange </a:t>
            </a:r>
            <a:r>
              <a:rPr lang="en-GB" dirty="0" smtClean="0"/>
              <a:t>situations</a:t>
            </a:r>
            <a:r>
              <a:rPr lang="hu-HU" dirty="0" smtClean="0"/>
              <a:t>.</a:t>
            </a:r>
            <a:endParaRPr lang="hu-HU" sz="2200" dirty="0" smtClean="0"/>
          </a:p>
          <a:p>
            <a:r>
              <a:rPr lang="hu-HU" dirty="0" err="1" smtClean="0"/>
              <a:t>Calculative</a:t>
            </a:r>
            <a:r>
              <a:rPr lang="hu-HU" dirty="0" smtClean="0"/>
              <a:t> and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self</a:t>
            </a:r>
            <a:r>
              <a:rPr lang="hu-HU" dirty="0" smtClean="0"/>
              <a:t>-interest: </a:t>
            </a:r>
            <a:r>
              <a:rPr lang="hu-HU" dirty="0" err="1" smtClean="0"/>
              <a:t>cannot</a:t>
            </a:r>
            <a:r>
              <a:rPr lang="hu-HU" dirty="0" smtClean="0"/>
              <a:t> be </a:t>
            </a:r>
            <a:r>
              <a:rPr lang="hu-HU" dirty="0" err="1" smtClean="0"/>
              <a:t>genuine</a:t>
            </a:r>
            <a:r>
              <a:rPr lang="hu-HU" dirty="0" smtClean="0"/>
              <a:t> </a:t>
            </a:r>
            <a:r>
              <a:rPr lang="hu-HU" dirty="0" err="1" smtClean="0"/>
              <a:t>trust</a:t>
            </a:r>
            <a:r>
              <a:rPr lang="hu-HU" dirty="0" smtClean="0"/>
              <a:t> </a:t>
            </a:r>
            <a:r>
              <a:rPr lang="hu-HU" sz="2200" dirty="0" smtClean="0"/>
              <a:t>(Luhmann 1979)</a:t>
            </a:r>
            <a:r>
              <a:rPr lang="hu-HU" dirty="0" smtClean="0"/>
              <a:t>!</a:t>
            </a:r>
          </a:p>
          <a:p>
            <a:r>
              <a:rPr lang="hu-HU" dirty="0" err="1" smtClean="0"/>
              <a:t>Belongs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cognitive</a:t>
            </a:r>
            <a:r>
              <a:rPr lang="hu-HU" dirty="0" smtClean="0"/>
              <a:t> </a:t>
            </a:r>
            <a:r>
              <a:rPr lang="hu-HU" dirty="0" err="1" smtClean="0"/>
              <a:t>branch</a:t>
            </a:r>
            <a:r>
              <a:rPr lang="hu-HU" dirty="0" smtClean="0"/>
              <a:t> of </a:t>
            </a:r>
            <a:r>
              <a:rPr lang="hu-HU" dirty="0" err="1" smtClean="0"/>
              <a:t>trust</a:t>
            </a:r>
            <a:r>
              <a:rPr lang="hu-HU" dirty="0" smtClean="0"/>
              <a:t> </a:t>
            </a:r>
            <a:r>
              <a:rPr lang="hu-HU" dirty="0" err="1" smtClean="0"/>
              <a:t>concepts</a:t>
            </a:r>
            <a:r>
              <a:rPr lang="hu-HU" dirty="0" smtClean="0"/>
              <a:t>.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mistake</a:t>
            </a:r>
            <a:r>
              <a:rPr lang="hu-HU" dirty="0" smtClean="0"/>
              <a:t> </a:t>
            </a:r>
            <a:r>
              <a:rPr lang="hu-HU" dirty="0" err="1" smtClean="0"/>
              <a:t>trust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Reliance</a:t>
            </a:r>
            <a:r>
              <a:rPr lang="hu-HU" dirty="0" smtClean="0"/>
              <a:t>: </a:t>
            </a:r>
            <a:r>
              <a:rPr lang="hu-HU" dirty="0" err="1" smtClean="0"/>
              <a:t>calculative</a:t>
            </a:r>
            <a:r>
              <a:rPr lang="hu-HU" dirty="0" smtClean="0"/>
              <a:t>, </a:t>
            </a:r>
            <a:r>
              <a:rPr lang="hu-HU" dirty="0" err="1" smtClean="0"/>
              <a:t>strategic</a:t>
            </a:r>
            <a:r>
              <a:rPr lang="hu-HU" dirty="0" smtClean="0"/>
              <a:t>, interest-</a:t>
            </a:r>
            <a:r>
              <a:rPr lang="hu-HU" dirty="0" err="1" smtClean="0"/>
              <a:t>based</a:t>
            </a:r>
            <a:r>
              <a:rPr lang="hu-HU" dirty="0" smtClean="0"/>
              <a:t>, </a:t>
            </a:r>
            <a:r>
              <a:rPr lang="hu-HU" dirty="0" err="1" smtClean="0"/>
              <a:t>purposive</a:t>
            </a:r>
            <a:r>
              <a:rPr lang="hu-HU" dirty="0" smtClean="0"/>
              <a:t>, </a:t>
            </a:r>
            <a:r>
              <a:rPr lang="hu-HU" dirty="0" err="1" smtClean="0"/>
              <a:t>fragile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 a </a:t>
            </a:r>
            <a:r>
              <a:rPr lang="hu-HU" dirty="0" err="1" smtClean="0">
                <a:sym typeface="Wingdings" panose="05000000000000000000" pitchFamily="2" charset="2"/>
              </a:rPr>
              <a:t>lack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trust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sz="1900" dirty="0" smtClean="0"/>
              <a:t>(</a:t>
            </a:r>
            <a:r>
              <a:rPr lang="hu-HU" sz="1900" dirty="0" err="1" smtClean="0"/>
              <a:t>Blau</a:t>
            </a:r>
            <a:r>
              <a:rPr lang="hu-HU" sz="1900" dirty="0" smtClean="0"/>
              <a:t> 1964, </a:t>
            </a:r>
            <a:r>
              <a:rPr lang="hu-HU" sz="1900" dirty="0" err="1" smtClean="0"/>
              <a:t>Dasgupta</a:t>
            </a:r>
            <a:r>
              <a:rPr lang="hu-HU" sz="1900" dirty="0" smtClean="0"/>
              <a:t> 1988, Coleman 1990, </a:t>
            </a:r>
            <a:r>
              <a:rPr lang="hu-HU" sz="1900" dirty="0" err="1" smtClean="0"/>
              <a:t>Sztompka</a:t>
            </a:r>
            <a:r>
              <a:rPr lang="hu-HU" sz="1900" dirty="0" smtClean="0"/>
              <a:t> 1999, </a:t>
            </a:r>
            <a:r>
              <a:rPr lang="hu-HU" sz="1900" dirty="0" err="1" smtClean="0"/>
              <a:t>Putnam</a:t>
            </a:r>
            <a:r>
              <a:rPr lang="hu-HU" sz="1900" dirty="0" smtClean="0"/>
              <a:t> 2000, etc.)</a:t>
            </a:r>
          </a:p>
          <a:p>
            <a:pPr lvl="1"/>
            <a:r>
              <a:rPr lang="en-GB" dirty="0" smtClean="0"/>
              <a:t>‘</a:t>
            </a:r>
            <a:r>
              <a:rPr lang="hu-HU" dirty="0" err="1" smtClean="0"/>
              <a:t>Encapsulated</a:t>
            </a:r>
            <a:r>
              <a:rPr lang="hu-HU" dirty="0" smtClean="0"/>
              <a:t> interest’:</a:t>
            </a:r>
            <a:r>
              <a:rPr lang="en-GB" dirty="0" smtClean="0"/>
              <a:t> cunning</a:t>
            </a:r>
            <a:r>
              <a:rPr lang="en-GB" dirty="0"/>
              <a:t>, shrewd, manipulative, selfish </a:t>
            </a:r>
            <a:r>
              <a:rPr lang="en-GB" dirty="0" smtClean="0"/>
              <a:t>relationship</a:t>
            </a:r>
            <a:r>
              <a:rPr lang="hu-HU" dirty="0" smtClean="0"/>
              <a:t> </a:t>
            </a:r>
            <a:r>
              <a:rPr lang="hu-HU" sz="1900" dirty="0" smtClean="0"/>
              <a:t>(Hardin 2006)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direct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opposite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trust</a:t>
            </a:r>
            <a:endParaRPr lang="hu-HU" dirty="0" smtClean="0"/>
          </a:p>
          <a:p>
            <a:pPr lvl="1"/>
            <a:r>
              <a:rPr lang="hu-HU" dirty="0" smtClean="0"/>
              <a:t>N</a:t>
            </a:r>
            <a:r>
              <a:rPr lang="en-GB" dirty="0" err="1" smtClean="0"/>
              <a:t>aïveté</a:t>
            </a:r>
            <a:r>
              <a:rPr lang="hu-HU" dirty="0" smtClean="0"/>
              <a:t>: </a:t>
            </a:r>
            <a:r>
              <a:rPr lang="en-GB" dirty="0" smtClean="0"/>
              <a:t>‘</a:t>
            </a:r>
            <a:r>
              <a:rPr lang="hu-HU" dirty="0" err="1" smtClean="0"/>
              <a:t>bracketing</a:t>
            </a:r>
            <a:r>
              <a:rPr lang="hu-HU" dirty="0" smtClean="0"/>
              <a:t>’ </a:t>
            </a:r>
            <a:r>
              <a:rPr lang="hu-HU" dirty="0" err="1" smtClean="0"/>
              <a:t>risks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taking</a:t>
            </a:r>
            <a:r>
              <a:rPr lang="hu-HU" dirty="0" smtClean="0"/>
              <a:t> a </a:t>
            </a:r>
            <a:r>
              <a:rPr lang="en-GB" dirty="0" smtClean="0"/>
              <a:t>‘</a:t>
            </a:r>
            <a:r>
              <a:rPr lang="hu-HU" dirty="0" err="1" smtClean="0"/>
              <a:t>leap</a:t>
            </a:r>
            <a:r>
              <a:rPr lang="hu-HU" dirty="0" smtClean="0"/>
              <a:t> of </a:t>
            </a:r>
            <a:r>
              <a:rPr lang="hu-HU" dirty="0" err="1" smtClean="0"/>
              <a:t>faith</a:t>
            </a:r>
            <a:r>
              <a:rPr lang="hu-HU" dirty="0" smtClean="0"/>
              <a:t>’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/>
              <a:t> </a:t>
            </a:r>
            <a:r>
              <a:rPr lang="hu-HU" dirty="0" err="1" smtClean="0"/>
              <a:t>imitation</a:t>
            </a:r>
            <a:r>
              <a:rPr lang="hu-HU" dirty="0" smtClean="0"/>
              <a:t> of </a:t>
            </a:r>
            <a:r>
              <a:rPr lang="hu-HU" dirty="0" err="1" smtClean="0"/>
              <a:t>trust</a:t>
            </a:r>
            <a:r>
              <a:rPr lang="hu-HU" dirty="0"/>
              <a:t> </a:t>
            </a:r>
            <a:r>
              <a:rPr lang="hu-HU" sz="1900" dirty="0" smtClean="0"/>
              <a:t>(Giddens 1991, </a:t>
            </a:r>
            <a:r>
              <a:rPr lang="hu-HU" sz="1900" dirty="0" err="1" smtClean="0"/>
              <a:t>Sztompka</a:t>
            </a:r>
            <a:r>
              <a:rPr lang="hu-HU" sz="1900" dirty="0" smtClean="0"/>
              <a:t> 1999, Möllering 2006 ,etc.)</a:t>
            </a: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393700" y="347663"/>
            <a:ext cx="11404600" cy="61626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81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err="1" smtClean="0">
                <a:solidFill>
                  <a:srgbClr val="0070C0"/>
                </a:solidFill>
              </a:rPr>
              <a:t>Trust</a:t>
            </a:r>
            <a:r>
              <a:rPr lang="hu-HU" sz="5400" b="1" dirty="0" smtClean="0">
                <a:solidFill>
                  <a:srgbClr val="0070C0"/>
                </a:solidFill>
              </a:rPr>
              <a:t>: a </a:t>
            </a:r>
            <a:r>
              <a:rPr lang="hu-HU" sz="5400" b="1" dirty="0" err="1" smtClean="0">
                <a:solidFill>
                  <a:srgbClr val="0070C0"/>
                </a:solidFill>
              </a:rPr>
              <a:t>noncognitive</a:t>
            </a:r>
            <a:r>
              <a:rPr lang="hu-HU" sz="5400" b="1" dirty="0" smtClean="0">
                <a:solidFill>
                  <a:srgbClr val="0070C0"/>
                </a:solidFill>
              </a:rPr>
              <a:t> </a:t>
            </a:r>
            <a:r>
              <a:rPr lang="hu-HU" sz="5400" b="1" dirty="0" err="1" smtClean="0">
                <a:solidFill>
                  <a:srgbClr val="0070C0"/>
                </a:solidFill>
              </a:rPr>
              <a:t>disposition</a:t>
            </a:r>
            <a:endParaRPr lang="hu-HU" sz="5400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Noncognitive</a:t>
            </a:r>
            <a:r>
              <a:rPr lang="hu-HU" dirty="0" smtClean="0"/>
              <a:t> </a:t>
            </a:r>
            <a:r>
              <a:rPr lang="hu-HU" dirty="0" err="1" smtClean="0"/>
              <a:t>approaches</a:t>
            </a:r>
            <a:r>
              <a:rPr lang="hu-HU" dirty="0" smtClean="0"/>
              <a:t> </a:t>
            </a:r>
            <a:r>
              <a:rPr lang="hu-HU" sz="2200" dirty="0" smtClean="0"/>
              <a:t>(Baier 1986, Becker 1996, Jones 1996, Lagerspetz 2015, etc.)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Expectation</a:t>
            </a:r>
            <a:r>
              <a:rPr lang="hu-HU" dirty="0" smtClean="0"/>
              <a:t> of </a:t>
            </a:r>
            <a:r>
              <a:rPr lang="hu-HU" dirty="0" err="1" smtClean="0"/>
              <a:t>benevolence</a:t>
            </a:r>
            <a:endParaRPr lang="hu-HU" dirty="0"/>
          </a:p>
          <a:p>
            <a:pPr lvl="1"/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purposive</a:t>
            </a:r>
            <a:endParaRPr lang="hu-HU" dirty="0" smtClean="0"/>
          </a:p>
          <a:p>
            <a:pPr lvl="1"/>
            <a:r>
              <a:rPr lang="hu-HU" dirty="0" err="1" smtClean="0"/>
              <a:t>Irreflective</a:t>
            </a:r>
            <a:r>
              <a:rPr lang="hu-HU" dirty="0" smtClean="0"/>
              <a:t>, </a:t>
            </a:r>
            <a:r>
              <a:rPr lang="hu-HU" dirty="0" err="1" smtClean="0"/>
              <a:t>unconscious</a:t>
            </a:r>
            <a:endParaRPr lang="hu-HU" dirty="0" smtClean="0"/>
          </a:p>
          <a:p>
            <a:pPr lvl="1"/>
            <a:r>
              <a:rPr lang="hu-HU" dirty="0" smtClean="0"/>
              <a:t>Robust</a:t>
            </a:r>
          </a:p>
          <a:p>
            <a:pPr lvl="1"/>
            <a:r>
              <a:rPr lang="hu-HU" dirty="0" err="1" smtClean="0"/>
              <a:t>Innate</a:t>
            </a:r>
            <a:r>
              <a:rPr lang="hu-HU" dirty="0" smtClean="0"/>
              <a:t>, </a:t>
            </a:r>
            <a:r>
              <a:rPr lang="hu-HU" dirty="0" err="1" smtClean="0"/>
              <a:t>omnipresent</a:t>
            </a:r>
            <a:r>
              <a:rPr lang="hu-HU" dirty="0" smtClean="0"/>
              <a:t>, a </a:t>
            </a:r>
            <a:r>
              <a:rPr lang="en-GB" dirty="0" smtClean="0"/>
              <a:t>‘</a:t>
            </a:r>
            <a:r>
              <a:rPr lang="hu-HU" dirty="0" err="1" smtClean="0"/>
              <a:t>pattern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weave</a:t>
            </a:r>
            <a:r>
              <a:rPr lang="hu-HU" dirty="0" smtClean="0"/>
              <a:t> of life’ </a:t>
            </a:r>
            <a:r>
              <a:rPr lang="hu-HU" sz="1900" dirty="0" smtClean="0"/>
              <a:t>(Lagerspetz 2015)</a:t>
            </a:r>
          </a:p>
          <a:p>
            <a:r>
              <a:rPr lang="hu-HU" dirty="0" err="1" smtClean="0"/>
              <a:t>Problems</a:t>
            </a:r>
            <a:r>
              <a:rPr lang="hu-HU" dirty="0" smtClean="0"/>
              <a:t>: </a:t>
            </a:r>
            <a:r>
              <a:rPr lang="hu-HU" dirty="0" err="1" smtClean="0"/>
              <a:t>conscious</a:t>
            </a:r>
            <a:r>
              <a:rPr lang="hu-HU" dirty="0" smtClean="0"/>
              <a:t> </a:t>
            </a:r>
            <a:r>
              <a:rPr lang="hu-HU" dirty="0" err="1" smtClean="0"/>
              <a:t>trust</a:t>
            </a:r>
            <a:r>
              <a:rPr lang="hu-HU" dirty="0" smtClean="0"/>
              <a:t>? N</a:t>
            </a:r>
            <a:r>
              <a:rPr lang="en-GB" dirty="0" err="1" smtClean="0"/>
              <a:t>aïveté</a:t>
            </a:r>
            <a:r>
              <a:rPr lang="hu-HU" dirty="0" smtClean="0"/>
              <a:t>?</a:t>
            </a:r>
          </a:p>
          <a:p>
            <a:r>
              <a:rPr lang="hu-HU" dirty="0" err="1" smtClean="0"/>
              <a:t>Reconciliation</a:t>
            </a:r>
            <a:r>
              <a:rPr lang="hu-HU" dirty="0" smtClean="0"/>
              <a:t>: </a:t>
            </a:r>
            <a:r>
              <a:rPr lang="hu-HU" dirty="0" err="1" smtClean="0"/>
              <a:t>essentially</a:t>
            </a:r>
            <a:r>
              <a:rPr lang="hu-HU" dirty="0" smtClean="0"/>
              <a:t> </a:t>
            </a:r>
            <a:r>
              <a:rPr lang="hu-HU" dirty="0" err="1" smtClean="0"/>
              <a:t>noncognitive</a:t>
            </a:r>
            <a:r>
              <a:rPr lang="hu-HU" dirty="0" smtClean="0"/>
              <a:t>,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existential</a:t>
            </a:r>
            <a:r>
              <a:rPr lang="hu-HU" dirty="0" smtClean="0"/>
              <a:t> </a:t>
            </a:r>
            <a:r>
              <a:rPr lang="hu-HU" dirty="0" err="1" smtClean="0"/>
              <a:t>anxiety</a:t>
            </a:r>
            <a:endParaRPr lang="hu-HU" dirty="0"/>
          </a:p>
          <a:p>
            <a:pPr lvl="1"/>
            <a:r>
              <a:rPr lang="hu-HU" dirty="0" err="1" smtClean="0"/>
              <a:t>Trust</a:t>
            </a:r>
            <a:r>
              <a:rPr lang="hu-HU" dirty="0" smtClean="0"/>
              <a:t> is an </a:t>
            </a:r>
            <a:r>
              <a:rPr lang="hu-HU" dirty="0" err="1" smtClean="0"/>
              <a:t>emanation</a:t>
            </a:r>
            <a:r>
              <a:rPr lang="hu-HU" dirty="0" smtClean="0"/>
              <a:t> of </a:t>
            </a:r>
            <a:r>
              <a:rPr lang="hu-HU" dirty="0" err="1" smtClean="0"/>
              <a:t>Tillich’s</a:t>
            </a:r>
            <a:r>
              <a:rPr lang="hu-HU" dirty="0" smtClean="0"/>
              <a:t> </a:t>
            </a:r>
            <a:r>
              <a:rPr lang="hu-HU" sz="1900" dirty="0" smtClean="0"/>
              <a:t>(1952) </a:t>
            </a:r>
            <a:r>
              <a:rPr lang="hu-HU" dirty="0" err="1" smtClean="0"/>
              <a:t>courage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presence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in </a:t>
            </a:r>
            <a:r>
              <a:rPr lang="hu-HU" dirty="0" err="1" smtClean="0"/>
              <a:t>spite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possibility</a:t>
            </a:r>
            <a:r>
              <a:rPr lang="hu-HU" dirty="0" smtClean="0"/>
              <a:t> of </a:t>
            </a:r>
            <a:r>
              <a:rPr lang="hu-HU" dirty="0" err="1" smtClean="0"/>
              <a:t>betrayal</a:t>
            </a:r>
            <a:r>
              <a:rPr lang="hu-HU" dirty="0" smtClean="0"/>
              <a:t>.</a:t>
            </a:r>
          </a:p>
          <a:p>
            <a:pPr lvl="1"/>
            <a:r>
              <a:rPr lang="hu-HU" dirty="0" err="1" smtClean="0"/>
              <a:t>Affirms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enables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their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trust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accumulation</a:t>
            </a:r>
            <a:r>
              <a:rPr lang="hu-HU" dirty="0" smtClean="0">
                <a:sym typeface="Wingdings" panose="05000000000000000000" pitchFamily="2" charset="2"/>
              </a:rPr>
              <a:t> (</a:t>
            </a:r>
            <a:r>
              <a:rPr lang="hu-HU" dirty="0" err="1" smtClean="0">
                <a:sym typeface="Wingdings" panose="05000000000000000000" pitchFamily="2" charset="2"/>
              </a:rPr>
              <a:t>virtuous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circle</a:t>
            </a:r>
            <a:r>
              <a:rPr lang="hu-HU" dirty="0" smtClean="0">
                <a:sym typeface="Wingdings" panose="05000000000000000000" pitchFamily="2" charset="2"/>
              </a:rPr>
              <a:t>) of </a:t>
            </a:r>
            <a:r>
              <a:rPr lang="hu-HU" dirty="0" err="1" smtClean="0">
                <a:sym typeface="Wingdings" panose="05000000000000000000" pitchFamily="2" charset="2"/>
              </a:rPr>
              <a:t>trust</a:t>
            </a:r>
            <a:r>
              <a:rPr lang="hu-HU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hu-HU" dirty="0" err="1" smtClean="0">
                <a:sym typeface="Wingdings" panose="05000000000000000000" pitchFamily="2" charset="2"/>
              </a:rPr>
              <a:t>Emotions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weaken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strengthen</a:t>
            </a:r>
            <a:r>
              <a:rPr lang="hu-HU" dirty="0" smtClean="0">
                <a:sym typeface="Wingdings" panose="05000000000000000000" pitchFamily="2" charset="2"/>
              </a:rPr>
              <a:t>, </a:t>
            </a:r>
            <a:r>
              <a:rPr lang="hu-HU" dirty="0" err="1" smtClean="0">
                <a:sym typeface="Wingdings" panose="05000000000000000000" pitchFamily="2" charset="2"/>
              </a:rPr>
              <a:t>reliance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supports</a:t>
            </a:r>
            <a:r>
              <a:rPr lang="hu-HU" dirty="0" smtClean="0">
                <a:sym typeface="Wingdings" panose="05000000000000000000" pitchFamily="2" charset="2"/>
              </a:rPr>
              <a:t> it.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93700" y="347663"/>
            <a:ext cx="11404600" cy="61626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88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4" descr="co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1883" y="292425"/>
            <a:ext cx="6432604" cy="6400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75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3700" y="347663"/>
            <a:ext cx="11404600" cy="6162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err="1" smtClean="0">
                <a:solidFill>
                  <a:srgbClr val="0070C0"/>
                </a:solidFill>
              </a:rPr>
              <a:t>Implications</a:t>
            </a:r>
            <a:endParaRPr lang="hu-HU" sz="5400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/>
              <a:t>Incentive</a:t>
            </a:r>
            <a:r>
              <a:rPr lang="hu-HU" dirty="0" smtClean="0"/>
              <a:t> </a:t>
            </a:r>
            <a:r>
              <a:rPr lang="hu-HU" dirty="0" err="1" smtClean="0"/>
              <a:t>designs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conceptual</a:t>
            </a:r>
            <a:r>
              <a:rPr lang="hu-HU" dirty="0" smtClean="0"/>
              <a:t> </a:t>
            </a:r>
            <a:r>
              <a:rPr lang="hu-HU" dirty="0" err="1" smtClean="0"/>
              <a:t>dead</a:t>
            </a:r>
            <a:r>
              <a:rPr lang="hu-HU" dirty="0" smtClean="0"/>
              <a:t>-end of SET </a:t>
            </a:r>
            <a:r>
              <a:rPr lang="hu-HU" dirty="0" err="1" smtClean="0"/>
              <a:t>trust</a:t>
            </a:r>
            <a:r>
              <a:rPr lang="hu-HU" dirty="0" smtClean="0"/>
              <a:t> </a:t>
            </a:r>
            <a:r>
              <a:rPr lang="hu-HU" dirty="0" err="1" smtClean="0"/>
              <a:t>concepts</a:t>
            </a:r>
            <a:r>
              <a:rPr lang="hu-HU" dirty="0" smtClean="0"/>
              <a:t> </a:t>
            </a:r>
            <a:r>
              <a:rPr lang="hu-HU" dirty="0" err="1" smtClean="0"/>
              <a:t>cannot</a:t>
            </a:r>
            <a:r>
              <a:rPr lang="hu-HU" dirty="0" smtClean="0"/>
              <a:t> </a:t>
            </a:r>
            <a:r>
              <a:rPr lang="hu-HU" dirty="0" err="1" smtClean="0"/>
              <a:t>evoke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norm</a:t>
            </a:r>
            <a:r>
              <a:rPr lang="hu-HU" dirty="0" smtClean="0"/>
              <a:t> of </a:t>
            </a:r>
            <a:r>
              <a:rPr lang="hu-HU" dirty="0" err="1" smtClean="0"/>
              <a:t>reciprocity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trigger</a:t>
            </a:r>
            <a:r>
              <a:rPr lang="hu-HU" dirty="0" smtClean="0"/>
              <a:t> </a:t>
            </a:r>
            <a:r>
              <a:rPr lang="hu-HU" dirty="0" err="1" smtClean="0"/>
              <a:t>trust</a:t>
            </a:r>
            <a:r>
              <a:rPr lang="hu-HU" dirty="0" smtClean="0"/>
              <a:t> and </a:t>
            </a:r>
            <a:r>
              <a:rPr lang="hu-HU" dirty="0" err="1" smtClean="0"/>
              <a:t>survey</a:t>
            </a:r>
            <a:r>
              <a:rPr lang="hu-HU" dirty="0" smtClean="0"/>
              <a:t> </a:t>
            </a:r>
            <a:r>
              <a:rPr lang="hu-HU" dirty="0" err="1" smtClean="0"/>
              <a:t>cooperation</a:t>
            </a:r>
            <a:r>
              <a:rPr lang="hu-HU" dirty="0" smtClean="0"/>
              <a:t> </a:t>
            </a:r>
            <a:r>
              <a:rPr lang="hu-HU" sz="2100" dirty="0" smtClean="0"/>
              <a:t>(</a:t>
            </a:r>
            <a:r>
              <a:rPr lang="en-GB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Dillman </a:t>
            </a: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1978, 2007, Groves &amp; Couper 1998, </a:t>
            </a:r>
            <a:r>
              <a:rPr lang="en-GB" sz="2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Saßenroth</a:t>
            </a:r>
            <a:r>
              <a:rPr lang="en-GB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2013, Dillman et al. 2014</a:t>
            </a:r>
            <a:r>
              <a:rPr lang="en-GB" sz="2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2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unconditional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incentive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is </a:t>
            </a:r>
          </a:p>
          <a:p>
            <a:pPr lvl="1"/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Manipulative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trusted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respondent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trigger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trust</a:t>
            </a:r>
            <a:endParaRPr lang="hu-HU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symbolic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highly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strategic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manifestation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distrust</a:t>
            </a:r>
            <a:endParaRPr lang="hu-HU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May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trigger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vicious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circle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distrust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instead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hu-HU" i="1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trust</a:t>
            </a:r>
            <a:r>
              <a:rPr lang="hu-HU" i="1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</a:p>
          <a:p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Possible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consequences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Decrease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response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rates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19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hu-HU" sz="19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Church</a:t>
            </a:r>
            <a:r>
              <a:rPr lang="hu-HU" sz="19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1993)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</a:p>
          <a:p>
            <a:pPr lvl="1"/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Reactance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19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hu-HU" sz="19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Biner</a:t>
            </a:r>
            <a:r>
              <a:rPr lang="hu-HU" sz="19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&amp; Barton 1990)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</a:p>
          <a:p>
            <a:pPr lvl="1"/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subjective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isolation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19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hu-HU" sz="19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Saßenroth</a:t>
            </a:r>
            <a:r>
              <a:rPr lang="hu-HU" sz="19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2013)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from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the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perceived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manipulator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r>
              <a:rPr lang="hu-HU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Subliminal</a:t>
            </a:r>
            <a:r>
              <a:rPr lang="hu-HU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dirty="0" smtClean="0"/>
              <a:t>‘</a:t>
            </a:r>
            <a:r>
              <a:rPr lang="hu-HU" dirty="0" err="1" smtClean="0"/>
              <a:t>nudges</a:t>
            </a:r>
            <a:r>
              <a:rPr lang="hu-HU" dirty="0" smtClean="0"/>
              <a:t>’ and </a:t>
            </a:r>
            <a:r>
              <a:rPr lang="en-GB" dirty="0" smtClean="0"/>
              <a:t>‘</a:t>
            </a:r>
            <a:r>
              <a:rPr lang="hu-HU" dirty="0" err="1" smtClean="0"/>
              <a:t>choice</a:t>
            </a:r>
            <a:r>
              <a:rPr lang="hu-HU" dirty="0" smtClean="0"/>
              <a:t> </a:t>
            </a:r>
            <a:r>
              <a:rPr lang="hu-HU" dirty="0" err="1" smtClean="0"/>
              <a:t>architectures</a:t>
            </a:r>
            <a:r>
              <a:rPr lang="hu-HU" dirty="0" smtClean="0"/>
              <a:t>’ of </a:t>
            </a:r>
            <a:r>
              <a:rPr lang="hu-HU" dirty="0" err="1" smtClean="0"/>
              <a:t>behavioural</a:t>
            </a:r>
            <a:r>
              <a:rPr lang="hu-HU" dirty="0" smtClean="0"/>
              <a:t> </a:t>
            </a:r>
            <a:r>
              <a:rPr lang="hu-HU" dirty="0" err="1" smtClean="0"/>
              <a:t>economics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manipulative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decrease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subjective</a:t>
            </a:r>
            <a:r>
              <a:rPr lang="hu-HU" dirty="0" smtClean="0"/>
              <a:t> </a:t>
            </a:r>
            <a:r>
              <a:rPr lang="hu-HU" dirty="0" err="1" smtClean="0"/>
              <a:t>relevance</a:t>
            </a:r>
            <a:r>
              <a:rPr lang="hu-HU" dirty="0" smtClean="0"/>
              <a:t> of </a:t>
            </a:r>
            <a:r>
              <a:rPr lang="hu-HU" dirty="0" err="1" smtClean="0"/>
              <a:t>objective</a:t>
            </a:r>
            <a:r>
              <a:rPr lang="hu-HU" dirty="0" smtClean="0"/>
              <a:t> </a:t>
            </a:r>
            <a:r>
              <a:rPr lang="hu-HU" dirty="0" err="1" smtClean="0"/>
              <a:t>alternatives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harming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autonomy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respondents</a:t>
            </a:r>
            <a:r>
              <a:rPr lang="hu-HU" dirty="0" smtClean="0">
                <a:sym typeface="Wingdings" panose="05000000000000000000" pitchFamily="2" charset="2"/>
              </a:rPr>
              <a:t>.</a:t>
            </a:r>
            <a:endParaRPr lang="hu-HU" dirty="0" smtClean="0"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0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3700" y="347663"/>
            <a:ext cx="11404600" cy="6162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dirty="0" err="1" smtClean="0">
                <a:solidFill>
                  <a:srgbClr val="0070C0"/>
                </a:solidFill>
              </a:rPr>
              <a:t>Conclusions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/>
              <a:t>The </a:t>
            </a:r>
            <a:r>
              <a:rPr lang="hu-HU" dirty="0" err="1" smtClean="0"/>
              <a:t>decades-long</a:t>
            </a:r>
            <a:r>
              <a:rPr lang="hu-HU" dirty="0" smtClean="0"/>
              <a:t>, </a:t>
            </a:r>
            <a:r>
              <a:rPr lang="hu-HU" dirty="0" err="1" smtClean="0"/>
              <a:t>manipulative</a:t>
            </a:r>
            <a:r>
              <a:rPr lang="hu-HU" dirty="0" smtClean="0"/>
              <a:t> </a:t>
            </a:r>
            <a:r>
              <a:rPr lang="hu-HU" dirty="0" err="1" smtClean="0"/>
              <a:t>incentivisation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well</a:t>
            </a:r>
            <a:r>
              <a:rPr lang="hu-HU" dirty="0" smtClean="0"/>
              <a:t> be a </a:t>
            </a:r>
            <a:r>
              <a:rPr lang="hu-HU" dirty="0" err="1" smtClean="0"/>
              <a:t>factor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downward</a:t>
            </a:r>
            <a:r>
              <a:rPr lang="hu-HU" dirty="0" smtClean="0"/>
              <a:t> </a:t>
            </a:r>
            <a:r>
              <a:rPr lang="hu-HU" dirty="0" err="1" smtClean="0"/>
              <a:t>trends</a:t>
            </a:r>
            <a:r>
              <a:rPr lang="hu-HU" dirty="0" smtClean="0"/>
              <a:t> of </a:t>
            </a:r>
            <a:r>
              <a:rPr lang="hu-HU" dirty="0" err="1" smtClean="0"/>
              <a:t>survey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b="1" dirty="0" err="1" smtClean="0"/>
              <a:t>Possible</a:t>
            </a:r>
            <a:r>
              <a:rPr lang="hu-HU" b="1" dirty="0" smtClean="0"/>
              <a:t> </a:t>
            </a:r>
            <a:r>
              <a:rPr lang="hu-HU" b="1" dirty="0" err="1" smtClean="0"/>
              <a:t>solution</a:t>
            </a:r>
            <a:r>
              <a:rPr lang="hu-HU" b="1" dirty="0" smtClean="0"/>
              <a:t>:</a:t>
            </a:r>
          </a:p>
          <a:p>
            <a:pPr marL="0" indent="0">
              <a:buNone/>
            </a:pPr>
            <a:r>
              <a:rPr lang="hu-HU" dirty="0" smtClean="0">
                <a:sym typeface="Wingdings" panose="05000000000000000000" pitchFamily="2" charset="2"/>
              </a:rPr>
              <a:t>1. </a:t>
            </a:r>
            <a:r>
              <a:rPr lang="hu-HU" dirty="0" err="1" smtClean="0">
                <a:sym typeface="Wingdings" panose="05000000000000000000" pitchFamily="2" charset="2"/>
              </a:rPr>
              <a:t>Demonstration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i="1" dirty="0" err="1" smtClean="0">
                <a:sym typeface="Wingdings" panose="05000000000000000000" pitchFamily="2" charset="2"/>
              </a:rPr>
              <a:t>genuine</a:t>
            </a:r>
            <a:r>
              <a:rPr lang="hu-HU" i="1" dirty="0" smtClean="0">
                <a:sym typeface="Wingdings" panose="05000000000000000000" pitchFamily="2" charset="2"/>
              </a:rPr>
              <a:t>, </a:t>
            </a:r>
            <a:r>
              <a:rPr lang="hu-HU" i="1" dirty="0" err="1" smtClean="0">
                <a:sym typeface="Wingdings" panose="05000000000000000000" pitchFamily="2" charset="2"/>
              </a:rPr>
              <a:t>truly</a:t>
            </a:r>
            <a:r>
              <a:rPr lang="hu-HU" i="1" dirty="0" smtClean="0">
                <a:sym typeface="Wingdings" panose="05000000000000000000" pitchFamily="2" charset="2"/>
              </a:rPr>
              <a:t> </a:t>
            </a:r>
            <a:r>
              <a:rPr lang="hu-HU" i="1" dirty="0" err="1" smtClean="0">
                <a:sym typeface="Wingdings" panose="05000000000000000000" pitchFamily="2" charset="2"/>
              </a:rPr>
              <a:t>unconditional</a:t>
            </a:r>
            <a:r>
              <a:rPr lang="hu-HU" i="1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trust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crucial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enable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respondents</a:t>
            </a:r>
            <a:r>
              <a:rPr lang="hu-HU" dirty="0" smtClean="0">
                <a:sym typeface="Wingdings" panose="05000000000000000000" pitchFamily="2" charset="2"/>
              </a:rPr>
              <a:t>’ </a:t>
            </a:r>
            <a:r>
              <a:rPr lang="hu-HU" dirty="0" err="1" smtClean="0">
                <a:sym typeface="Wingdings" panose="05000000000000000000" pitchFamily="2" charset="2"/>
              </a:rPr>
              <a:t>trusting</a:t>
            </a:r>
            <a:r>
              <a:rPr lang="hu-HU" dirty="0" smtClean="0">
                <a:sym typeface="Wingdings" panose="05000000000000000000" pitchFamily="2" charset="2"/>
              </a:rPr>
              <a:t>: </a:t>
            </a:r>
            <a:r>
              <a:rPr lang="hu-HU" dirty="0" err="1" smtClean="0">
                <a:sym typeface="Wingdings" panose="05000000000000000000" pitchFamily="2" charset="2"/>
              </a:rPr>
              <a:t>deal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with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basic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distrust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towards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respondents</a:t>
            </a:r>
            <a:r>
              <a:rPr lang="hu-HU" dirty="0">
                <a:sym typeface="Wingdings" panose="05000000000000000000" pitchFamily="2" charset="2"/>
              </a:rPr>
              <a:t>!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 </a:t>
            </a:r>
            <a:r>
              <a:rPr lang="en-GB" dirty="0" smtClean="0"/>
              <a:t>‘</a:t>
            </a:r>
            <a:r>
              <a:rPr lang="hu-HU" dirty="0" err="1" smtClean="0"/>
              <a:t>Trust-provoking</a:t>
            </a:r>
            <a:r>
              <a:rPr lang="hu-HU" dirty="0" smtClean="0"/>
              <a:t>’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/>
              <a:t>fight</a:t>
            </a:r>
            <a:r>
              <a:rPr lang="hu-HU" dirty="0" smtClean="0"/>
              <a:t> </a:t>
            </a:r>
            <a:r>
              <a:rPr lang="hu-HU" dirty="0" err="1" smtClean="0"/>
              <a:t>learnt</a:t>
            </a:r>
            <a:r>
              <a:rPr lang="hu-HU" dirty="0" smtClean="0"/>
              <a:t> </a:t>
            </a:r>
            <a:r>
              <a:rPr lang="hu-HU" dirty="0" err="1" smtClean="0"/>
              <a:t>distrust</a:t>
            </a:r>
            <a:r>
              <a:rPr lang="hu-HU" dirty="0" smtClean="0"/>
              <a:t>: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new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role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incentives</a:t>
            </a:r>
            <a:r>
              <a:rPr lang="hu-HU" dirty="0" smtClean="0"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r>
              <a:rPr lang="hu-HU" b="1" dirty="0" smtClean="0">
                <a:sym typeface="Wingdings" panose="05000000000000000000" pitchFamily="2" charset="2"/>
              </a:rPr>
              <a:t>Framework: </a:t>
            </a:r>
            <a:r>
              <a:rPr lang="hu-HU" dirty="0" err="1">
                <a:sym typeface="Wingdings" panose="05000000000000000000" pitchFamily="2" charset="2"/>
              </a:rPr>
              <a:t>p</a:t>
            </a:r>
            <a:r>
              <a:rPr lang="hu-HU" dirty="0" err="1" smtClean="0">
                <a:sym typeface="Wingdings" panose="05000000000000000000" pitchFamily="2" charset="2"/>
              </a:rPr>
              <a:t>roperly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tailored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an </a:t>
            </a:r>
            <a:r>
              <a:rPr lang="hu-HU" i="1" dirty="0" smtClean="0">
                <a:sym typeface="Wingdings" panose="05000000000000000000" pitchFamily="2" charset="2"/>
              </a:rPr>
              <a:t>honest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leverage-saliency</a:t>
            </a:r>
            <a:r>
              <a:rPr lang="hu-HU" dirty="0" smtClean="0">
                <a:sym typeface="Wingdings" panose="05000000000000000000" pitchFamily="2" charset="2"/>
              </a:rPr>
              <a:t> design </a:t>
            </a:r>
            <a:r>
              <a:rPr lang="hu-HU" sz="2000" dirty="0" smtClean="0">
                <a:sym typeface="Wingdings" panose="05000000000000000000" pitchFamily="2" charset="2"/>
              </a:rPr>
              <a:t>(</a:t>
            </a:r>
            <a:r>
              <a:rPr lang="hu-HU" sz="2000" dirty="0" err="1" smtClean="0">
                <a:sym typeface="Wingdings" panose="05000000000000000000" pitchFamily="2" charset="2"/>
              </a:rPr>
              <a:t>Groves</a:t>
            </a:r>
            <a:r>
              <a:rPr lang="hu-HU" sz="2000" dirty="0" smtClean="0">
                <a:sym typeface="Wingdings" panose="05000000000000000000" pitchFamily="2" charset="2"/>
              </a:rPr>
              <a:t> et </a:t>
            </a:r>
            <a:r>
              <a:rPr lang="hu-HU" sz="2000" dirty="0" err="1" smtClean="0">
                <a:sym typeface="Wingdings" panose="05000000000000000000" pitchFamily="2" charset="2"/>
              </a:rPr>
              <a:t>al</a:t>
            </a:r>
            <a:r>
              <a:rPr lang="hu-HU" sz="2000" dirty="0" smtClean="0">
                <a:sym typeface="Wingdings" panose="05000000000000000000" pitchFamily="2" charset="2"/>
              </a:rPr>
              <a:t>. 2000)</a:t>
            </a:r>
          </a:p>
          <a:p>
            <a:pPr marL="0" indent="0">
              <a:buNone/>
            </a:pPr>
            <a:r>
              <a:rPr lang="hu-HU" b="1" dirty="0" err="1" smtClean="0">
                <a:sym typeface="Wingdings" panose="05000000000000000000" pitchFamily="2" charset="2"/>
              </a:rPr>
              <a:t>Contents</a:t>
            </a:r>
            <a:r>
              <a:rPr lang="hu-HU" b="1" dirty="0" smtClean="0">
                <a:sym typeface="Wingdings" panose="05000000000000000000" pitchFamily="2" charset="2"/>
              </a:rPr>
              <a:t>: </a:t>
            </a:r>
            <a:r>
              <a:rPr lang="en-GB" dirty="0"/>
              <a:t>the attitude and actions of the survey institute throughout the entire lifetime of a </a:t>
            </a:r>
            <a:r>
              <a:rPr lang="en-GB" dirty="0" smtClean="0"/>
              <a:t>survey</a:t>
            </a:r>
            <a:r>
              <a:rPr lang="hu-HU" dirty="0" smtClean="0"/>
              <a:t>.</a:t>
            </a:r>
            <a:endParaRPr lang="hu-HU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8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393700" y="347663"/>
            <a:ext cx="11404600" cy="6162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0070C0"/>
                </a:solidFill>
              </a:rPr>
              <a:t>Read and </a:t>
            </a:r>
            <a:r>
              <a:rPr lang="hu-HU" sz="5400" b="1" dirty="0" err="1" smtClean="0">
                <a:solidFill>
                  <a:srgbClr val="0070C0"/>
                </a:solidFill>
              </a:rPr>
              <a:t>reach</a:t>
            </a:r>
            <a:r>
              <a:rPr lang="hu-HU" sz="5400" b="1" dirty="0" smtClean="0">
                <a:solidFill>
                  <a:srgbClr val="0070C0"/>
                </a:solidFill>
              </a:rPr>
              <a:t> out</a:t>
            </a:r>
            <a:endParaRPr lang="hu-HU" sz="5400" b="1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09949"/>
            <a:ext cx="10515600" cy="2249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			</a:t>
            </a:r>
            <a:r>
              <a:rPr lang="en-GB" sz="3200" dirty="0" smtClean="0"/>
              <a:t>Mújdricza F</a:t>
            </a:r>
            <a:r>
              <a:rPr lang="hu-HU" sz="3200" dirty="0" smtClean="0"/>
              <a:t>. (2019)</a:t>
            </a:r>
            <a:r>
              <a:rPr lang="en-GB" sz="3200" dirty="0" smtClean="0"/>
              <a:t> </a:t>
            </a:r>
            <a:r>
              <a:rPr lang="en-GB" sz="3200" dirty="0"/>
              <a:t>The Roots of </a:t>
            </a:r>
            <a:r>
              <a:rPr lang="en-GB" sz="3200" dirty="0" smtClean="0"/>
              <a:t>Trust</a:t>
            </a:r>
            <a:r>
              <a:rPr lang="hu-HU" sz="3200" dirty="0" smtClean="0"/>
              <a:t> 					</a:t>
            </a:r>
            <a:r>
              <a:rPr lang="hu-HU" sz="3200" dirty="0" smtClean="0">
                <a:hlinkClick r:id="rId2"/>
              </a:rPr>
              <a:t>https</a:t>
            </a:r>
            <a:r>
              <a:rPr lang="hu-HU" sz="3200" dirty="0">
                <a:hlinkClick r:id="rId2"/>
              </a:rPr>
              <a:t>://</a:t>
            </a:r>
            <a:r>
              <a:rPr lang="hu-HU" sz="3200" dirty="0" smtClean="0">
                <a:hlinkClick r:id="rId2"/>
              </a:rPr>
              <a:t>doi.org/10.5708/EJMH.14.2019.1.6</a:t>
            </a:r>
            <a:r>
              <a:rPr lang="hu-HU" sz="3200" dirty="0" smtClean="0"/>
              <a:t> </a:t>
            </a:r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3200" dirty="0" smtClean="0"/>
              <a:t>			</a:t>
            </a:r>
            <a:r>
              <a:rPr lang="hu-HU" sz="3200" dirty="0" smtClean="0">
                <a:hlinkClick r:id="rId3"/>
              </a:rPr>
              <a:t>ferenc.mujdricza@ksh.hu</a:t>
            </a:r>
            <a:endParaRPr lang="hu-HU" sz="32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66" y="2448734"/>
            <a:ext cx="479547" cy="74929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97" y="3600820"/>
            <a:ext cx="555686" cy="5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2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6200000">
            <a:off x="-928989" y="2766219"/>
            <a:ext cx="31835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 err="1" smtClean="0">
                <a:solidFill>
                  <a:srgbClr val="0070C0"/>
                </a:solidFill>
              </a:rPr>
              <a:t>References</a:t>
            </a:r>
            <a:endParaRPr lang="hu-HU" sz="6600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85850" y="266700"/>
            <a:ext cx="10521950" cy="649408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1600" dirty="0"/>
              <a:t>E. Singer, Survey Incentives. In D. L. </a:t>
            </a:r>
            <a:r>
              <a:rPr lang="en-GB" sz="1600" dirty="0" err="1"/>
              <a:t>Vannette</a:t>
            </a:r>
            <a:r>
              <a:rPr lang="en-GB" sz="1600" dirty="0"/>
              <a:t> and J. A. </a:t>
            </a:r>
            <a:r>
              <a:rPr lang="en-GB" sz="1600" dirty="0" err="1"/>
              <a:t>Krosnick</a:t>
            </a:r>
            <a:r>
              <a:rPr lang="en-GB" sz="1600" dirty="0"/>
              <a:t> (eds.): The Palgrave Handbook of Survey Research. Cham: </a:t>
            </a:r>
            <a:r>
              <a:rPr lang="en-GB" sz="1600" dirty="0" err="1"/>
              <a:t>Plagrave</a:t>
            </a:r>
            <a:r>
              <a:rPr lang="en-GB" sz="1600" dirty="0"/>
              <a:t> Macmillan (2018), 405-415.</a:t>
            </a:r>
            <a:endParaRPr lang="hu-HU" sz="1600" dirty="0"/>
          </a:p>
          <a:p>
            <a:r>
              <a:rPr lang="en-GB" sz="1600" dirty="0"/>
              <a:t>P. M. </a:t>
            </a:r>
            <a:r>
              <a:rPr lang="en-GB" sz="1600" dirty="0" err="1"/>
              <a:t>Blau</a:t>
            </a:r>
            <a:r>
              <a:rPr lang="en-GB" sz="1600" dirty="0"/>
              <a:t>, Exchange and Power in Social Life. New York: Wiley (1964).</a:t>
            </a:r>
            <a:endParaRPr lang="hu-HU" sz="1600" dirty="0"/>
          </a:p>
          <a:p>
            <a:r>
              <a:rPr lang="en-GB" sz="1600" dirty="0"/>
              <a:t>D. A. Dillman, Mail and Telephone Surveys. The Total Design Method. New York: John Wiley &amp; Sons (1978).</a:t>
            </a:r>
            <a:endParaRPr lang="hu-HU" sz="1600" dirty="0"/>
          </a:p>
          <a:p>
            <a:r>
              <a:rPr lang="en-GB" sz="1600" dirty="0"/>
              <a:t>D. A. Dillman, Mail and Internet Surveys. The Tailored Design Method. Second Edition. 2007 Update with New Internet, Visual, and Mixed-Mode Guide. Hoboken, NJ: John Wiley &amp; Sons (2007).</a:t>
            </a:r>
            <a:endParaRPr lang="hu-HU" sz="1600" dirty="0"/>
          </a:p>
          <a:p>
            <a:r>
              <a:rPr lang="en-GB" sz="1600" dirty="0"/>
              <a:t>D. A. Dillman, J. D. Smyth and L. M. Christian, Internet, Phone, Mail, and Mixed-Mode Surveys. The Tailored Design Method. Hoboken, NJ: John Wiley &amp; Sons (2014).</a:t>
            </a:r>
            <a:endParaRPr lang="hu-HU" sz="1600" dirty="0"/>
          </a:p>
          <a:p>
            <a:r>
              <a:rPr lang="en-GB" sz="1600" dirty="0"/>
              <a:t>D. </a:t>
            </a:r>
            <a:r>
              <a:rPr lang="en-GB" sz="1600" dirty="0" err="1"/>
              <a:t>Saßenroth</a:t>
            </a:r>
            <a:r>
              <a:rPr lang="en-GB" sz="1600" dirty="0"/>
              <a:t>, The Impact of Personality on Participation Decisions in Surveys. A Contribution to the Discussion on Unit Nonresponse. Wiesbaden: Springer VS (2013).</a:t>
            </a:r>
            <a:endParaRPr lang="hu-HU" sz="1600" dirty="0"/>
          </a:p>
          <a:p>
            <a:r>
              <a:rPr lang="en-GB" sz="1600" dirty="0"/>
              <a:t>R. M. Groves and M. P. Couper, Nonresponse in Household Interview Surveys. New York: John Wiley &amp; Sons (1998).</a:t>
            </a:r>
            <a:endParaRPr lang="hu-HU" sz="1600" dirty="0"/>
          </a:p>
          <a:p>
            <a:r>
              <a:rPr lang="en-GB" sz="1600" dirty="0"/>
              <a:t>N. Luhmann, Trust and Power. Chichester: John Wiley and Sons (1979).</a:t>
            </a:r>
            <a:endParaRPr lang="hu-HU" sz="1600" dirty="0"/>
          </a:p>
          <a:p>
            <a:r>
              <a:rPr lang="en-GB" sz="1600" dirty="0"/>
              <a:t>P. </a:t>
            </a:r>
            <a:r>
              <a:rPr lang="en-GB" sz="1600" dirty="0" err="1"/>
              <a:t>Dasgupta</a:t>
            </a:r>
            <a:r>
              <a:rPr lang="en-GB" sz="1600" dirty="0"/>
              <a:t>, Trust as a Commodity. In D. Gambetta (ed.), Trust. Making and Breaking Cooperative Relations. Oxford: Basil Blackwell (1988), 49-72.</a:t>
            </a:r>
            <a:endParaRPr lang="hu-HU" sz="1600" dirty="0"/>
          </a:p>
          <a:p>
            <a:r>
              <a:rPr lang="en-GB" sz="1600" dirty="0"/>
              <a:t>J. S. Coleman, Foundations of Social Theory. Cambridge, MA &amp; London: Harvard University Press (1990).</a:t>
            </a:r>
            <a:endParaRPr lang="hu-HU" sz="1600" dirty="0"/>
          </a:p>
          <a:p>
            <a:r>
              <a:rPr lang="en-GB" sz="1600" dirty="0"/>
              <a:t>P. </a:t>
            </a:r>
            <a:r>
              <a:rPr lang="en-GB" sz="1600" dirty="0" err="1"/>
              <a:t>Sztompka</a:t>
            </a:r>
            <a:r>
              <a:rPr lang="en-GB" sz="1600" dirty="0"/>
              <a:t>, Trust. A Sociological Theory. New York: Cambridge University Press (1999).</a:t>
            </a:r>
            <a:endParaRPr lang="hu-HU" sz="1600" dirty="0"/>
          </a:p>
          <a:p>
            <a:r>
              <a:rPr lang="en-GB" sz="1600" dirty="0"/>
              <a:t>R. Hardin, Trust. Cambridge: Polity Press (2006).</a:t>
            </a:r>
            <a:endParaRPr lang="hu-HU" sz="1600" dirty="0"/>
          </a:p>
          <a:p>
            <a:r>
              <a:rPr lang="en-GB" sz="1600" dirty="0"/>
              <a:t>O. Lagerspetz, Trust, Ethics and Human Reason. London: Bloomsbury Academic (2015)</a:t>
            </a:r>
            <a:endParaRPr lang="hu-HU" sz="1600" dirty="0"/>
          </a:p>
          <a:p>
            <a:r>
              <a:rPr lang="en-GB" sz="1600" dirty="0"/>
              <a:t>R. D. Putnam, Bowling Alone. The Collapse and Revival of American Community. New York: Simon &amp; Schuster (2000).</a:t>
            </a:r>
            <a:endParaRPr lang="hu-HU" sz="1600" dirty="0"/>
          </a:p>
          <a:p>
            <a:r>
              <a:rPr lang="en-GB" sz="1600" dirty="0"/>
              <a:t>A. Giddens, Modernity and Self-Identity. Self and Society in the Late Modern Age. Cambridge: Polity Press (1991).</a:t>
            </a:r>
            <a:endParaRPr lang="hu-HU" sz="1600" dirty="0"/>
          </a:p>
          <a:p>
            <a:r>
              <a:rPr lang="en-GB" sz="1600" dirty="0"/>
              <a:t>G. Möllering, Trust: Reason, Routine, Reflexivity. Oxford: Elsevier (2006).</a:t>
            </a:r>
            <a:endParaRPr lang="hu-HU" sz="1600" dirty="0"/>
          </a:p>
          <a:p>
            <a:r>
              <a:rPr lang="en-GB" sz="1600" dirty="0"/>
              <a:t>A. Baier, Trust and Antitrust, Ethics, 96(2) (1986), 231-260.</a:t>
            </a:r>
            <a:endParaRPr lang="hu-HU" sz="1600" dirty="0"/>
          </a:p>
          <a:p>
            <a:r>
              <a:rPr lang="en-GB" sz="1600" dirty="0"/>
              <a:t>L. C. Becker, Trust as </a:t>
            </a:r>
            <a:r>
              <a:rPr lang="en-GB" sz="1600" dirty="0" err="1"/>
              <a:t>Noncognitive</a:t>
            </a:r>
            <a:r>
              <a:rPr lang="en-GB" sz="1600" dirty="0"/>
              <a:t> Security about Motives, Ethics, 107(1) (1996), 43-61.</a:t>
            </a:r>
            <a:endParaRPr lang="hu-HU" sz="1600" dirty="0"/>
          </a:p>
          <a:p>
            <a:r>
              <a:rPr lang="en-GB" sz="1600" dirty="0"/>
              <a:t>K. Jones, Trust as an Affective Attitude, Ethics, 107(1) (1996), 4-25.</a:t>
            </a:r>
            <a:endParaRPr lang="hu-HU" sz="1600" dirty="0"/>
          </a:p>
          <a:p>
            <a:r>
              <a:rPr lang="en-GB" sz="1600" dirty="0"/>
              <a:t>P. Tillich, The Courage to Be. New Haven &amp; London: Yale University Press (1952).</a:t>
            </a:r>
            <a:endParaRPr lang="hu-HU" sz="1600" dirty="0"/>
          </a:p>
          <a:p>
            <a:r>
              <a:rPr lang="en-GB" sz="1600" dirty="0"/>
              <a:t>A. H. Church, Estimating the Effect of Incentives on Mail Survey Response Rates: A Meta-Analysis, Public Opinion Quarterly, 57 (1993), 62-79.</a:t>
            </a:r>
            <a:endParaRPr lang="hu-HU" sz="1600" dirty="0"/>
          </a:p>
          <a:p>
            <a:r>
              <a:rPr lang="en-GB" sz="1600" dirty="0"/>
              <a:t>P. M. </a:t>
            </a:r>
            <a:r>
              <a:rPr lang="en-GB" sz="1600" dirty="0" err="1"/>
              <a:t>Biner</a:t>
            </a:r>
            <a:r>
              <a:rPr lang="en-GB" sz="1600" dirty="0"/>
              <a:t> and D. L. Barton, Justifying the Enclosure of Monetary Incentives in Mail Survey Cover Letters, Psychology &amp; Marketing, 7(3) (1990), 153-162.</a:t>
            </a:r>
            <a:endParaRPr lang="hu-HU" sz="1600" dirty="0"/>
          </a:p>
          <a:p>
            <a:r>
              <a:rPr lang="en-GB" sz="1600" dirty="0"/>
              <a:t>R. M. Groves, E. Singer and A. Corning, Leverage-Saliency Theory of Survey Participation. Description and an Illustration, Public Opinion Quarterly, 64 (2000), 299-308</a:t>
            </a:r>
            <a:r>
              <a:rPr lang="en-GB" sz="1600" dirty="0" smtClean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92669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0.1|4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7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9.5|5.4|4.2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1269</Words>
  <Application>Microsoft Office PowerPoint</Application>
  <PresentationFormat>Szélesvásznú</PresentationFormat>
  <Paragraphs>81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Office-téma</vt:lpstr>
      <vt:lpstr>PowerPoint-bemutató</vt:lpstr>
      <vt:lpstr>Rationale</vt:lpstr>
      <vt:lpstr>Trust: the elusive concept</vt:lpstr>
      <vt:lpstr>Trust: a noncognitive disposition</vt:lpstr>
      <vt:lpstr>PowerPoint-bemutató</vt:lpstr>
      <vt:lpstr>Implications</vt:lpstr>
      <vt:lpstr>Conclusions</vt:lpstr>
      <vt:lpstr>Read and reach out</vt:lpstr>
      <vt:lpstr>References</vt:lpstr>
      <vt:lpstr>PowerPoint-bemutató</vt:lpstr>
    </vt:vector>
  </TitlesOfParts>
  <Company>KSH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Mújdricza Ferenc</dc:creator>
  <cp:lastModifiedBy>Mújdricza Ferenc</cp:lastModifiedBy>
  <cp:revision>25</cp:revision>
  <dcterms:created xsi:type="dcterms:W3CDTF">2021-02-17T15:02:55Z</dcterms:created>
  <dcterms:modified xsi:type="dcterms:W3CDTF">2021-02-19T13:11:39Z</dcterms:modified>
</cp:coreProperties>
</file>