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8" r:id="rId2"/>
    <p:sldId id="285" r:id="rId3"/>
    <p:sldId id="287" r:id="rId4"/>
    <p:sldId id="281" r:id="rId5"/>
    <p:sldId id="286" r:id="rId6"/>
    <p:sldId id="289" r:id="rId7"/>
    <p:sldId id="278" r:id="rId8"/>
    <p:sldId id="288" r:id="rId9"/>
    <p:sldId id="28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56B1"/>
    <a:srgbClr val="024EA2"/>
    <a:srgbClr val="024B9C"/>
    <a:srgbClr val="035DC1"/>
    <a:srgbClr val="004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4419" autoAdjust="0"/>
  </p:normalViewPr>
  <p:slideViewPr>
    <p:cSldViewPr snapToGrid="0">
      <p:cViewPr varScale="1">
        <p:scale>
          <a:sx n="82" d="100"/>
          <a:sy n="82" d="100"/>
        </p:scale>
        <p:origin x="1572" y="84"/>
      </p:cViewPr>
      <p:guideLst>
        <p:guide orient="horz" pos="209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mailto:ESTAT-F4-INNOVATIVE-TOOLS@ec.europa.eu" TargetMode="External"/><Relationship Id="rId2" Type="http://schemas.openxmlformats.org/officeDocument/2006/relationships/hyperlink" Target="https://webgate.ec.europa.eu/fpfis/wikis/display/ISTLCS/" TargetMode="External"/><Relationship Id="rId1" Type="http://schemas.openxmlformats.org/officeDocument/2006/relationships/hyperlink" Target="https://webgate.ec.europa.eu/cas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mailto:ESTAT-F4-INNOVATIVE-TOOLS@ec.europa.eu" TargetMode="External"/><Relationship Id="rId2" Type="http://schemas.openxmlformats.org/officeDocument/2006/relationships/hyperlink" Target="https://webgate.ec.europa.eu/fpfis/wikis/display/ISTLCS/" TargetMode="External"/><Relationship Id="rId1" Type="http://schemas.openxmlformats.org/officeDocument/2006/relationships/hyperlink" Target="https://webgate.ec.europa.eu/cas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81DB86-8B22-4D11-A61D-1B0796C0E616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55A6277A-5A18-405D-AD50-62AB42BFFCFE}">
      <dgm:prSet/>
      <dgm:spPr>
        <a:solidFill>
          <a:srgbClr val="FFFF00"/>
        </a:solidFill>
      </dgm:spPr>
      <dgm:t>
        <a:bodyPr/>
        <a:lstStyle/>
        <a:p>
          <a:pPr rtl="0"/>
          <a:r>
            <a:rPr lang="en-GB" i="0" dirty="0" smtClean="0"/>
            <a:t>1. </a:t>
          </a:r>
          <a:r>
            <a:rPr lang="en-GB" b="1" i="0" dirty="0" smtClean="0"/>
            <a:t>Obtain your EU Login </a:t>
          </a:r>
          <a:r>
            <a:rPr lang="en-GB" i="0" dirty="0" smtClean="0"/>
            <a:t>(if you do not have it) </a:t>
          </a:r>
          <a:r>
            <a:rPr lang="en-GB" i="0" u="sng" dirty="0" smtClean="0">
              <a:hlinkClick xmlns:r="http://schemas.openxmlformats.org/officeDocument/2006/relationships" r:id="rId1"/>
            </a:rPr>
            <a:t>https://webgate.ec.europa.eu/cas</a:t>
          </a:r>
          <a:endParaRPr lang="en-GB" dirty="0"/>
        </a:p>
      </dgm:t>
    </dgm:pt>
    <dgm:pt modelId="{3795C9BD-308A-4D5D-B3D6-43F2ED444C10}" type="parTrans" cxnId="{5903689C-8C1C-41CB-9A88-EAF3A767AE12}">
      <dgm:prSet/>
      <dgm:spPr/>
      <dgm:t>
        <a:bodyPr/>
        <a:lstStyle/>
        <a:p>
          <a:endParaRPr lang="en-US"/>
        </a:p>
      </dgm:t>
    </dgm:pt>
    <dgm:pt modelId="{84E0554A-5825-4762-802C-E971A7F74566}" type="sibTrans" cxnId="{5903689C-8C1C-41CB-9A88-EAF3A767AE12}">
      <dgm:prSet/>
      <dgm:spPr/>
      <dgm:t>
        <a:bodyPr/>
        <a:lstStyle/>
        <a:p>
          <a:endParaRPr lang="en-US"/>
        </a:p>
      </dgm:t>
    </dgm:pt>
    <dgm:pt modelId="{71A74DC4-690E-4C6E-89D7-B9BAB49CEDB6}">
      <dgm:prSet/>
      <dgm:spPr>
        <a:solidFill>
          <a:srgbClr val="FFC000"/>
        </a:solidFill>
      </dgm:spPr>
      <dgm:t>
        <a:bodyPr/>
        <a:lstStyle/>
        <a:p>
          <a:pPr rtl="0"/>
          <a:r>
            <a:rPr lang="en-GB" i="0" dirty="0" smtClean="0"/>
            <a:t>2. </a:t>
          </a:r>
          <a:r>
            <a:rPr lang="en-GB" b="1" i="0" dirty="0" smtClean="0"/>
            <a:t>Login in </a:t>
          </a:r>
          <a:r>
            <a:rPr lang="en-GB" i="0" dirty="0" smtClean="0"/>
            <a:t>to the wiki </a:t>
          </a:r>
          <a:r>
            <a:rPr lang="en-GB" dirty="0" smtClean="0">
              <a:hlinkClick xmlns:r="http://schemas.openxmlformats.org/officeDocument/2006/relationships" r:id="rId2"/>
            </a:rPr>
            <a:t>https://webgate.ec.europa.eu/fpfis/wikis/display/ISTLCS/</a:t>
          </a:r>
          <a:endParaRPr lang="en-GB" dirty="0" smtClean="0"/>
        </a:p>
      </dgm:t>
    </dgm:pt>
    <dgm:pt modelId="{69B54674-93C3-4E25-8141-C44C1E6AF01A}" type="parTrans" cxnId="{5E5FED40-5A1A-4875-876E-27BA7EAA86AB}">
      <dgm:prSet/>
      <dgm:spPr/>
      <dgm:t>
        <a:bodyPr/>
        <a:lstStyle/>
        <a:p>
          <a:endParaRPr lang="en-US"/>
        </a:p>
      </dgm:t>
    </dgm:pt>
    <dgm:pt modelId="{DC91EE62-190F-4827-85FF-42562C6A4044}" type="sibTrans" cxnId="{5E5FED40-5A1A-4875-876E-27BA7EAA86AB}">
      <dgm:prSet/>
      <dgm:spPr/>
      <dgm:t>
        <a:bodyPr/>
        <a:lstStyle/>
        <a:p>
          <a:endParaRPr lang="en-US"/>
        </a:p>
      </dgm:t>
    </dgm:pt>
    <dgm:pt modelId="{2C0B09DC-C0EF-4C54-98D7-942A3768A1A7}">
      <dgm:prSet/>
      <dgm:spPr>
        <a:solidFill>
          <a:srgbClr val="92D050"/>
        </a:solidFill>
      </dgm:spPr>
      <dgm:t>
        <a:bodyPr/>
        <a:lstStyle/>
        <a:p>
          <a:pPr rtl="0"/>
          <a:r>
            <a:rPr lang="en-GB" i="0" dirty="0" smtClean="0"/>
            <a:t>3. </a:t>
          </a:r>
          <a:r>
            <a:rPr lang="en-GB" b="1" i="0" dirty="0" smtClean="0"/>
            <a:t>Contact us</a:t>
          </a:r>
          <a:endParaRPr lang="en-GB" i="0" dirty="0" smtClean="0"/>
        </a:p>
        <a:p>
          <a:pPr rtl="0"/>
          <a:r>
            <a:rPr lang="en-US" dirty="0" smtClean="0">
              <a:hlinkClick xmlns:r="http://schemas.openxmlformats.org/officeDocument/2006/relationships" r:id="rId3"/>
            </a:rPr>
            <a:t>ESTAT-F4-INNOVATIVE-TOOLS@ec.europa.eu</a:t>
          </a:r>
          <a:endParaRPr lang="en-GB" dirty="0"/>
        </a:p>
      </dgm:t>
    </dgm:pt>
    <dgm:pt modelId="{559BA75C-E5A9-4B2D-A1E6-46D9B7BB25A0}" type="parTrans" cxnId="{D429BE08-A03E-4655-81DD-A393CCE13C34}">
      <dgm:prSet/>
      <dgm:spPr/>
      <dgm:t>
        <a:bodyPr/>
        <a:lstStyle/>
        <a:p>
          <a:endParaRPr lang="en-US"/>
        </a:p>
      </dgm:t>
    </dgm:pt>
    <dgm:pt modelId="{47867EC8-FF19-49B1-AAC6-A8BE433B79A0}" type="sibTrans" cxnId="{D429BE08-A03E-4655-81DD-A393CCE13C34}">
      <dgm:prSet/>
      <dgm:spPr/>
      <dgm:t>
        <a:bodyPr/>
        <a:lstStyle/>
        <a:p>
          <a:endParaRPr lang="en-US"/>
        </a:p>
      </dgm:t>
    </dgm:pt>
    <dgm:pt modelId="{2F3A60CB-A874-4137-A996-11590CD641EA}" type="pres">
      <dgm:prSet presAssocID="{B581DB86-8B22-4D11-A61D-1B0796C0E61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11982EF-3821-4914-A033-4EA865BB7980}" type="pres">
      <dgm:prSet presAssocID="{55A6277A-5A18-405D-AD50-62AB42BFFCF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068F5D-4D1A-4B96-A217-9030F038950A}" type="pres">
      <dgm:prSet presAssocID="{84E0554A-5825-4762-802C-E971A7F74566}" presName="spacer" presStyleCnt="0"/>
      <dgm:spPr/>
    </dgm:pt>
    <dgm:pt modelId="{F7843169-727C-44CB-B067-30A354ACFDAA}" type="pres">
      <dgm:prSet presAssocID="{71A74DC4-690E-4C6E-89D7-B9BAB49CEDB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66ADA2-3707-434D-BF93-1BC6EDB8C501}" type="pres">
      <dgm:prSet presAssocID="{DC91EE62-190F-4827-85FF-42562C6A4044}" presName="spacer" presStyleCnt="0"/>
      <dgm:spPr/>
    </dgm:pt>
    <dgm:pt modelId="{39A3658F-095B-4AA6-BDC9-D47DBCB2E1E2}" type="pres">
      <dgm:prSet presAssocID="{2C0B09DC-C0EF-4C54-98D7-942A3768A1A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E5FED40-5A1A-4875-876E-27BA7EAA86AB}" srcId="{B581DB86-8B22-4D11-A61D-1B0796C0E616}" destId="{71A74DC4-690E-4C6E-89D7-B9BAB49CEDB6}" srcOrd="1" destOrd="0" parTransId="{69B54674-93C3-4E25-8141-C44C1E6AF01A}" sibTransId="{DC91EE62-190F-4827-85FF-42562C6A4044}"/>
    <dgm:cxn modelId="{D429BE08-A03E-4655-81DD-A393CCE13C34}" srcId="{B581DB86-8B22-4D11-A61D-1B0796C0E616}" destId="{2C0B09DC-C0EF-4C54-98D7-942A3768A1A7}" srcOrd="2" destOrd="0" parTransId="{559BA75C-E5A9-4B2D-A1E6-46D9B7BB25A0}" sibTransId="{47867EC8-FF19-49B1-AAC6-A8BE433B79A0}"/>
    <dgm:cxn modelId="{3FCDCB1D-6CD1-4046-AD0F-314FF5B49CCE}" type="presOf" srcId="{55A6277A-5A18-405D-AD50-62AB42BFFCFE}" destId="{811982EF-3821-4914-A033-4EA865BB7980}" srcOrd="0" destOrd="0" presId="urn:microsoft.com/office/officeart/2005/8/layout/vList2"/>
    <dgm:cxn modelId="{5903689C-8C1C-41CB-9A88-EAF3A767AE12}" srcId="{B581DB86-8B22-4D11-A61D-1B0796C0E616}" destId="{55A6277A-5A18-405D-AD50-62AB42BFFCFE}" srcOrd="0" destOrd="0" parTransId="{3795C9BD-308A-4D5D-B3D6-43F2ED444C10}" sibTransId="{84E0554A-5825-4762-802C-E971A7F74566}"/>
    <dgm:cxn modelId="{7E4AFB02-CFC5-42A6-B05C-3ABDAF198ED6}" type="presOf" srcId="{B581DB86-8B22-4D11-A61D-1B0796C0E616}" destId="{2F3A60CB-A874-4137-A996-11590CD641EA}" srcOrd="0" destOrd="0" presId="urn:microsoft.com/office/officeart/2005/8/layout/vList2"/>
    <dgm:cxn modelId="{AA454843-C564-4668-9282-5C457D639D43}" type="presOf" srcId="{71A74DC4-690E-4C6E-89D7-B9BAB49CEDB6}" destId="{F7843169-727C-44CB-B067-30A354ACFDAA}" srcOrd="0" destOrd="0" presId="urn:microsoft.com/office/officeart/2005/8/layout/vList2"/>
    <dgm:cxn modelId="{6DAE9547-0CDD-4FC4-80F0-C6A90801B258}" type="presOf" srcId="{2C0B09DC-C0EF-4C54-98D7-942A3768A1A7}" destId="{39A3658F-095B-4AA6-BDC9-D47DBCB2E1E2}" srcOrd="0" destOrd="0" presId="urn:microsoft.com/office/officeart/2005/8/layout/vList2"/>
    <dgm:cxn modelId="{7E250935-82BF-412A-916C-48DD3198DCC5}" type="presParOf" srcId="{2F3A60CB-A874-4137-A996-11590CD641EA}" destId="{811982EF-3821-4914-A033-4EA865BB7980}" srcOrd="0" destOrd="0" presId="urn:microsoft.com/office/officeart/2005/8/layout/vList2"/>
    <dgm:cxn modelId="{1B180DB1-886A-4F96-9B32-E9A37B32EF50}" type="presParOf" srcId="{2F3A60CB-A874-4137-A996-11590CD641EA}" destId="{CC068F5D-4D1A-4B96-A217-9030F038950A}" srcOrd="1" destOrd="0" presId="urn:microsoft.com/office/officeart/2005/8/layout/vList2"/>
    <dgm:cxn modelId="{5641BC20-A8FA-4737-865F-B1BCB2AC7D10}" type="presParOf" srcId="{2F3A60CB-A874-4137-A996-11590CD641EA}" destId="{F7843169-727C-44CB-B067-30A354ACFDAA}" srcOrd="2" destOrd="0" presId="urn:microsoft.com/office/officeart/2005/8/layout/vList2"/>
    <dgm:cxn modelId="{2223AC5D-E8C1-47E7-983C-152159F73531}" type="presParOf" srcId="{2F3A60CB-A874-4137-A996-11590CD641EA}" destId="{3E66ADA2-3707-434D-BF93-1BC6EDB8C501}" srcOrd="3" destOrd="0" presId="urn:microsoft.com/office/officeart/2005/8/layout/vList2"/>
    <dgm:cxn modelId="{CF5AFE7A-F613-431C-83D0-8E0F0BA080E1}" type="presParOf" srcId="{2F3A60CB-A874-4137-A996-11590CD641EA}" destId="{39A3658F-095B-4AA6-BDC9-D47DBCB2E1E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1982EF-3821-4914-A033-4EA865BB7980}">
      <dsp:nvSpPr>
        <dsp:cNvPr id="0" name=""/>
        <dsp:cNvSpPr/>
      </dsp:nvSpPr>
      <dsp:spPr>
        <a:xfrm>
          <a:off x="0" y="51415"/>
          <a:ext cx="8229600" cy="955597"/>
        </a:xfrm>
        <a:prstGeom prst="roundRect">
          <a:avLst/>
        </a:prstGeom>
        <a:solidFill>
          <a:srgbClr val="FFFF00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i="0" kern="1200" dirty="0" smtClean="0"/>
            <a:t>1. </a:t>
          </a:r>
          <a:r>
            <a:rPr lang="en-GB" sz="2200" b="1" i="0" kern="1200" dirty="0" smtClean="0"/>
            <a:t>Obtain your EU Login </a:t>
          </a:r>
          <a:r>
            <a:rPr lang="en-GB" sz="2200" i="0" kern="1200" dirty="0" smtClean="0"/>
            <a:t>(if you do not have it) </a:t>
          </a:r>
          <a:r>
            <a:rPr lang="en-GB" sz="2200" i="0" u="sng" kern="1200" dirty="0" smtClean="0">
              <a:hlinkClick xmlns:r="http://schemas.openxmlformats.org/officeDocument/2006/relationships" r:id="rId1"/>
            </a:rPr>
            <a:t>https://webgate.ec.europa.eu/cas</a:t>
          </a:r>
          <a:endParaRPr lang="en-GB" sz="2200" kern="1200" dirty="0"/>
        </a:p>
      </dsp:txBody>
      <dsp:txXfrm>
        <a:off x="46648" y="98063"/>
        <a:ext cx="8136304" cy="862301"/>
      </dsp:txXfrm>
    </dsp:sp>
    <dsp:sp modelId="{F7843169-727C-44CB-B067-30A354ACFDAA}">
      <dsp:nvSpPr>
        <dsp:cNvPr id="0" name=""/>
        <dsp:cNvSpPr/>
      </dsp:nvSpPr>
      <dsp:spPr>
        <a:xfrm>
          <a:off x="0" y="1070373"/>
          <a:ext cx="8229600" cy="955597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i="0" kern="1200" dirty="0" smtClean="0"/>
            <a:t>2. </a:t>
          </a:r>
          <a:r>
            <a:rPr lang="en-GB" sz="2200" b="1" i="0" kern="1200" dirty="0" smtClean="0"/>
            <a:t>Login in </a:t>
          </a:r>
          <a:r>
            <a:rPr lang="en-GB" sz="2200" i="0" kern="1200" dirty="0" smtClean="0"/>
            <a:t>to the wiki </a:t>
          </a:r>
          <a:r>
            <a:rPr lang="en-GB" sz="2200" kern="1200" dirty="0" smtClean="0">
              <a:hlinkClick xmlns:r="http://schemas.openxmlformats.org/officeDocument/2006/relationships" r:id="rId2"/>
            </a:rPr>
            <a:t>https://webgate.ec.europa.eu/fpfis/wikis/display/ISTLCS/</a:t>
          </a:r>
          <a:endParaRPr lang="en-GB" sz="2200" kern="1200" dirty="0" smtClean="0"/>
        </a:p>
      </dsp:txBody>
      <dsp:txXfrm>
        <a:off x="46648" y="1117021"/>
        <a:ext cx="8136304" cy="862301"/>
      </dsp:txXfrm>
    </dsp:sp>
    <dsp:sp modelId="{39A3658F-095B-4AA6-BDC9-D47DBCB2E1E2}">
      <dsp:nvSpPr>
        <dsp:cNvPr id="0" name=""/>
        <dsp:cNvSpPr/>
      </dsp:nvSpPr>
      <dsp:spPr>
        <a:xfrm>
          <a:off x="0" y="2089330"/>
          <a:ext cx="8229600" cy="955597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i="0" kern="1200" dirty="0" smtClean="0"/>
            <a:t>3. </a:t>
          </a:r>
          <a:r>
            <a:rPr lang="en-GB" sz="2200" b="1" i="0" kern="1200" dirty="0" smtClean="0"/>
            <a:t>Contact us</a:t>
          </a:r>
          <a:endParaRPr lang="en-GB" sz="2200" i="0" kern="1200" dirty="0" smtClean="0"/>
        </a:p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hlinkClick xmlns:r="http://schemas.openxmlformats.org/officeDocument/2006/relationships" r:id="rId3"/>
            </a:rPr>
            <a:t>ESTAT-F4-INNOVATIVE-TOOLS@ec.europa.eu</a:t>
          </a:r>
          <a:endParaRPr lang="en-GB" sz="2200" kern="1200" dirty="0"/>
        </a:p>
      </dsp:txBody>
      <dsp:txXfrm>
        <a:off x="46648" y="2135978"/>
        <a:ext cx="8136304" cy="8623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Hello!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My aim today is to introduce you to the Inventory of innovative tools and sources for the Household Budget Survey and the Time Use Survey.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216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inventory exists since 2018. Information about new tools is added and updated on a regular basis.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Eurostat actively maintains it in collaboration with two Task Forces.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purpose of the Inventory is to inform National Statistical Institutions about existing, innovative, smart solutions to collect data, as well as about projects in development.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Inventory contains a wealth of information about tools that are being developed or used in collecting survey data.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addition, the Inventory contains information on sources of data being investigated, or planned for adoption by National Statistical Institutions in a number of European countries.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798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Inventory is structured in two main blocs: one for the tools and one for the sources. 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 are divided according to the survey they are used for.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However, the information on tools is the same for both surveys. It has been grouped into eight main categories, following a logical order: from non-technical to technical.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July 2020 a completely redesigned version of the Inventory was released.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new version contains new features and enhanced user and content management. 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Moreover, its usability has been improved with a user-friendly design in mind.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538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the Main Page of the new Inventory.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Users can navigate it using a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tree menu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or the clickable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buttons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user guide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explains the use of its features. A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glossary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explains the terminology.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2956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Users can: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rank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tools according to their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maturity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perform a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quick search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based on a given set of functionalities, or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compare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two or more tools.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2379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content about tools is displayed in individual pages: one for each listed tool.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Within a page, information is shown in distinct tabs.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8610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Currently the inventory contains information on 26 innovative tools.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number of tools have already been used in large-scale surveys or in smaller-scale pilots.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achieve a minimum of standardization, we adopt the recommendations of the Common Statistical Production Architecture in tools’ description. 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CSPA compliant descriptions are currently available at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definition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level.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9918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Inventory is hosted in a wiki page within European Commission's external wiki platform.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Follow the steps to gain access.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EUROSTAT - An inventory of Innovative Tools and Sources for Time Use data collection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41st IATUR Conference - Washington DC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5743A-3A52-4793-AD74-7BEBB3C2FFEC}" type="slidenum">
              <a:rPr lang="en-GB" altLang="en-US" smtClean="0"/>
              <a:pPr/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03855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Thanks for watching!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519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21833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6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04979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8371761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97331"/>
          </a:xfrm>
        </p:spPr>
        <p:txBody>
          <a:bodyPr wrap="square"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97331"/>
          </a:xfrm>
        </p:spPr>
        <p:txBody>
          <a:bodyPr wrap="square"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992573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447" y="743802"/>
            <a:ext cx="544923" cy="54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331" y="1992572"/>
            <a:ext cx="8226040" cy="3616657"/>
          </a:xfr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056" y="1825625"/>
            <a:ext cx="4926841" cy="3769957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817056" y="482860"/>
            <a:ext cx="4669266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70722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01451" y="2284668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436086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206774" y="403868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72139" y="404194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137503" y="4037437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0107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713869" y="2159957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13868" y="3968881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324547" y="2159956"/>
            <a:ext cx="2461593" cy="1638159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935227" y="3968880"/>
            <a:ext cx="2520000" cy="1638158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1033617" y="2159957"/>
            <a:ext cx="2520000" cy="1638159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324549" y="3968880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1033617" y="3968881"/>
            <a:ext cx="2520000" cy="1638158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8966322" y="2159956"/>
            <a:ext cx="2520000" cy="1638159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8556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46643"/>
            <a:ext cx="10515600" cy="782357"/>
          </a:xfrm>
          <a:solidFill>
            <a:schemeClr val="bg1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8200" y="3630613"/>
            <a:ext cx="10515600" cy="20351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77460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850288"/>
            <a:ext cx="12192000" cy="501834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4"/>
            <a:ext cx="12192000" cy="28908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872647"/>
          </a:xfrm>
        </p:spPr>
        <p:txBody>
          <a:bodyPr anchor="t">
            <a:norm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3067468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783535"/>
            <a:ext cx="5040313" cy="528998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998582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02219"/>
            <a:ext cx="12192000" cy="605919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5289" y="1078173"/>
            <a:ext cx="12197346" cy="5783239"/>
          </a:xfrm>
          <a:prstGeom prst="rect">
            <a:avLst/>
          </a:prstGeom>
          <a:solidFill>
            <a:srgbClr val="024EA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 wrap="none"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16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 wrap="none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42872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67603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676038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865"/>
            <a:ext cx="1716200" cy="450546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156297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509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04818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339774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1pPr>
              <a:spcAft>
                <a:spcPts val="1800"/>
              </a:spcAft>
              <a:defRPr/>
            </a:lvl1pPr>
            <a:lvl2pPr>
              <a:spcAft>
                <a:spcPts val="1800"/>
              </a:spcAft>
              <a:defRPr/>
            </a:lvl2pPr>
            <a:lvl3pPr>
              <a:spcAft>
                <a:spcPts val="1800"/>
              </a:spcAft>
              <a:defRPr/>
            </a:lvl3pPr>
            <a:lvl4pPr>
              <a:spcAft>
                <a:spcPts val="1800"/>
              </a:spcAft>
              <a:defRPr/>
            </a:lvl4pPr>
            <a:lvl5pPr>
              <a:spcAft>
                <a:spcPts val="1800"/>
              </a:spcAft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  <a:noFill/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2" r:id="rId2"/>
    <p:sldLayoutId id="2147483657" r:id="rId3"/>
    <p:sldLayoutId id="2147483649" r:id="rId4"/>
    <p:sldLayoutId id="2147483651" r:id="rId5"/>
    <p:sldLayoutId id="2147483669" r:id="rId6"/>
    <p:sldLayoutId id="2147483670" r:id="rId7"/>
    <p:sldLayoutId id="2147483650" r:id="rId8"/>
    <p:sldLayoutId id="2147483660" r:id="rId9"/>
    <p:sldLayoutId id="2147483652" r:id="rId10"/>
    <p:sldLayoutId id="2147483661" r:id="rId11"/>
    <p:sldLayoutId id="2147483653" r:id="rId12"/>
    <p:sldLayoutId id="2147483654" r:id="rId13"/>
    <p:sldLayoutId id="2147483659" r:id="rId14"/>
    <p:sldLayoutId id="2147483658" r:id="rId15"/>
    <p:sldLayoutId id="2147483666" r:id="rId16"/>
    <p:sldLayoutId id="2147483667" r:id="rId17"/>
    <p:sldLayoutId id="2147483668" r:id="rId18"/>
    <p:sldLayoutId id="2147483655" r:id="rId19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An inventory of innovative </a:t>
            </a:r>
            <a:r>
              <a:rPr lang="en-US" sz="4400" dirty="0" smtClean="0"/>
              <a:t>tools</a:t>
            </a:r>
            <a:br>
              <a:rPr lang="en-US" sz="4400" dirty="0" smtClean="0"/>
            </a:br>
            <a:r>
              <a:rPr lang="en-US" sz="4400" dirty="0" smtClean="0"/>
              <a:t>and </a:t>
            </a:r>
            <a:r>
              <a:rPr lang="en-US" sz="4400" dirty="0"/>
              <a:t>sources </a:t>
            </a:r>
            <a:r>
              <a:rPr lang="en-US" sz="4400" dirty="0" smtClean="0"/>
              <a:t>for </a:t>
            </a:r>
            <a:r>
              <a:rPr lang="en-US" sz="4400" dirty="0"/>
              <a:t>smart 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Time Use &amp; Household </a:t>
            </a:r>
            <a:r>
              <a:rPr lang="en-US" sz="4400" dirty="0"/>
              <a:t>Budget </a:t>
            </a:r>
            <a:r>
              <a:rPr lang="en-US" sz="4400" dirty="0" smtClean="0"/>
              <a:t>Survey</a:t>
            </a:r>
            <a:endParaRPr lang="en-GB" sz="44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GB" dirty="0" smtClean="0"/>
              <a:t>Eniel.Ninka@ext.ec.europa.eu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Eurostat Unit F4</a:t>
            </a:r>
          </a:p>
          <a:p>
            <a:endParaRPr lang="en-GB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NTTS 2021 Conference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1371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99"/>
    </mc:Choice>
    <mc:Fallback xmlns="">
      <p:transition spd="slow" advTm="11699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Since 2018</a:t>
            </a:r>
          </a:p>
          <a:p>
            <a:r>
              <a:rPr lang="en-GB" dirty="0"/>
              <a:t>Completely redesigned in 2020</a:t>
            </a:r>
          </a:p>
          <a:p>
            <a:r>
              <a:rPr lang="en-GB" dirty="0" smtClean="0"/>
              <a:t>Eurostat* and two Task Forces** maintain it</a:t>
            </a:r>
          </a:p>
          <a:p>
            <a:r>
              <a:rPr lang="en-US" dirty="0" smtClean="0"/>
              <a:t>Info </a:t>
            </a:r>
            <a:r>
              <a:rPr lang="en-US" dirty="0"/>
              <a:t>about </a:t>
            </a:r>
            <a:r>
              <a:rPr lang="en-US" dirty="0" smtClean="0"/>
              <a:t>innovative smart tools </a:t>
            </a:r>
            <a:r>
              <a:rPr lang="en-US" dirty="0"/>
              <a:t>and </a:t>
            </a:r>
            <a:r>
              <a:rPr lang="en-US" dirty="0" smtClean="0"/>
              <a:t>sources </a:t>
            </a:r>
            <a:r>
              <a:rPr lang="en-US" dirty="0"/>
              <a:t>being </a:t>
            </a:r>
            <a:r>
              <a:rPr lang="en-US" dirty="0" smtClean="0"/>
              <a:t>developed or used </a:t>
            </a:r>
            <a:r>
              <a:rPr lang="en-US" dirty="0"/>
              <a:t>in the data </a:t>
            </a:r>
            <a:r>
              <a:rPr lang="en-US" dirty="0" smtClean="0"/>
              <a:t>collection for HBS or TUS</a:t>
            </a:r>
            <a:endParaRPr lang="en-GB" dirty="0" smtClean="0"/>
          </a:p>
          <a:p>
            <a:pPr marL="0" indent="0">
              <a:spcAft>
                <a:spcPts val="0"/>
              </a:spcAft>
              <a:buNone/>
            </a:pPr>
            <a:r>
              <a:rPr lang="en-GB" sz="1800" dirty="0" smtClean="0"/>
              <a:t>* Eurostat Unit F4 – Income and living conditions; Quality of life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sz="1800" dirty="0" smtClean="0"/>
              <a:t>** Task Forces on Innovative tools and sources for HBS/TUS respectively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955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521"/>
    </mc:Choice>
    <mc:Fallback xmlns="">
      <p:transition spd="slow" advTm="4452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68163" y="0"/>
            <a:ext cx="7452000" cy="682774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Structure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3588589" y="4011283"/>
            <a:ext cx="1052422" cy="388189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 rot="10800000">
            <a:off x="7920202" y="1748077"/>
            <a:ext cx="1052422" cy="388189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0444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056"/>
    </mc:Choice>
    <mc:Fallback xmlns="">
      <p:transition spd="slow" advTm="4205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77087" y="299410"/>
            <a:ext cx="5760000" cy="720000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en-GB" sz="4400" dirty="0" smtClean="0"/>
              <a:t>Main page</a:t>
            </a:r>
            <a:endParaRPr lang="en-GB" sz="4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887" y="1303401"/>
            <a:ext cx="10058400" cy="4687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45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12"/>
    </mc:Choice>
    <mc:Fallback xmlns="">
      <p:transition spd="slow" advTm="17312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85975" y="168664"/>
            <a:ext cx="5886450" cy="72000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n-GB" sz="4400" dirty="0"/>
              <a:t>TUS Tools Menu page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8664"/>
            <a:ext cx="10058400" cy="5880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930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183"/>
    </mc:Choice>
    <mc:Fallback xmlns="">
      <p:transition spd="slow" advTm="14183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/>
          </p:cNvSpPr>
          <p:nvPr/>
        </p:nvSpPr>
        <p:spPr>
          <a:xfrm>
            <a:off x="2594934" y="97083"/>
            <a:ext cx="5886450" cy="720000"/>
          </a:xfrm>
          <a:prstGeom prst="rect">
            <a:avLst/>
          </a:prstGeom>
          <a:solidFill>
            <a:srgbClr val="FFC000"/>
          </a:solidFill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 smtClean="0"/>
              <a:t>A tool’s page</a:t>
            </a:r>
            <a:endParaRPr lang="en-GB" sz="4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598" y="817083"/>
            <a:ext cx="10287000" cy="517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096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32"/>
    </mc:Choice>
    <mc:Fallback xmlns="">
      <p:transition spd="slow" advTm="11832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26 tools listed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18 tools in production or pilot phase</a:t>
            </a:r>
          </a:p>
          <a:p>
            <a:pPr lvl="1">
              <a:spcAft>
                <a:spcPts val="600"/>
              </a:spcAft>
            </a:pPr>
            <a:r>
              <a:rPr lang="en-GB" dirty="0" smtClean="0"/>
              <a:t>TUS*: 11</a:t>
            </a:r>
          </a:p>
          <a:p>
            <a:pPr lvl="1">
              <a:spcAft>
                <a:spcPts val="600"/>
              </a:spcAft>
            </a:pPr>
            <a:r>
              <a:rPr lang="en-GB" dirty="0" smtClean="0"/>
              <a:t>HBS*: 7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Sources</a:t>
            </a:r>
            <a:endParaRPr lang="en-GB" dirty="0"/>
          </a:p>
          <a:p>
            <a:pPr>
              <a:spcAft>
                <a:spcPts val="600"/>
              </a:spcAft>
            </a:pPr>
            <a:endParaRPr lang="en-GB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en-GB" sz="1200" dirty="0" smtClean="0"/>
              <a:t>*HBS = Household Budget Survey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sz="1200" dirty="0" smtClean="0"/>
              <a:t>*TUS = Time Use Survey</a:t>
            </a:r>
            <a:endParaRPr lang="en-GB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r>
              <a:rPr lang="en-GB" dirty="0" smtClean="0"/>
              <a:t>User Guide</a:t>
            </a:r>
          </a:p>
          <a:p>
            <a:r>
              <a:rPr lang="en-GB" dirty="0" smtClean="0"/>
              <a:t>Glossary</a:t>
            </a:r>
          </a:p>
          <a:p>
            <a:r>
              <a:rPr lang="en-GB" dirty="0" smtClean="0"/>
              <a:t>Release notes</a:t>
            </a:r>
          </a:p>
          <a:p>
            <a:r>
              <a:rPr lang="en-GB" dirty="0"/>
              <a:t>CSPA* compliant </a:t>
            </a:r>
            <a:r>
              <a:rPr lang="en-GB" dirty="0" smtClean="0"/>
              <a:t>descriptions of tools</a:t>
            </a:r>
            <a:endParaRPr lang="en-GB" dirty="0"/>
          </a:p>
          <a:p>
            <a:endParaRPr lang="en-GB" dirty="0"/>
          </a:p>
          <a:p>
            <a:pPr marL="0" lvl="0" indent="0">
              <a:buClr>
                <a:srgbClr val="034EA2"/>
              </a:buClr>
              <a:buNone/>
            </a:pPr>
            <a:r>
              <a:rPr lang="en-GB" sz="1200" dirty="0">
                <a:solidFill>
                  <a:srgbClr val="4D4D4D"/>
                </a:solidFill>
              </a:rPr>
              <a:t>*Common Statistical Production </a:t>
            </a:r>
            <a:r>
              <a:rPr lang="en-GB" sz="1200" dirty="0" smtClean="0">
                <a:solidFill>
                  <a:srgbClr val="4D4D4D"/>
                </a:solidFill>
              </a:rPr>
              <a:t>Architecture</a:t>
            </a:r>
            <a:endParaRPr lang="en-GB" sz="1200" dirty="0">
              <a:solidFill>
                <a:srgbClr val="4D4D4D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r>
              <a:rPr lang="en-GB" dirty="0" smtClean="0"/>
              <a:t>Quick search</a:t>
            </a:r>
          </a:p>
          <a:p>
            <a:r>
              <a:rPr lang="en-GB" dirty="0" smtClean="0"/>
              <a:t>Compare tools</a:t>
            </a:r>
          </a:p>
          <a:p>
            <a:r>
              <a:rPr lang="en-GB" dirty="0" smtClean="0"/>
              <a:t>Maturity Model (experimental)</a:t>
            </a:r>
          </a:p>
          <a:p>
            <a:r>
              <a:rPr lang="en-GB" dirty="0" smtClean="0"/>
              <a:t>TUS/HBS research documents (forthcoming)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Features and content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893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185"/>
    </mc:Choice>
    <mc:Fallback xmlns="">
      <p:transition spd="slow" advTm="26185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4366" y="1643722"/>
            <a:ext cx="10172701" cy="974725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The Inventory is hosted in a wiki page within the European Commission's external wiki platform. Follow the steps to gain access.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How to access the inventory?</a:t>
            </a:r>
            <a:endParaRPr lang="en-GB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4135648"/>
              </p:ext>
            </p:extLst>
          </p:nvPr>
        </p:nvGraphicFramePr>
        <p:xfrm>
          <a:off x="1975916" y="2873127"/>
          <a:ext cx="8229600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66779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27"/>
    </mc:Choice>
    <mc:Fallback xmlns="">
      <p:transition spd="slow" advTm="8327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Thank you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9575" y="4646435"/>
            <a:ext cx="8941016" cy="1853519"/>
          </a:xfrm>
        </p:spPr>
        <p:txBody>
          <a:bodyPr wrap="square" anchor="b" anchorCtr="0"/>
          <a:lstStyle/>
          <a:p>
            <a:r>
              <a:rPr lang="en-US" sz="1050" b="1" dirty="0"/>
              <a:t>© European Union 2020</a:t>
            </a:r>
          </a:p>
          <a:p>
            <a:r>
              <a:rPr lang="en-US" sz="1050" dirty="0" smtClean="0"/>
              <a:t>Unless otherwise noted the reuse of this presentation is </a:t>
            </a:r>
            <a:r>
              <a:rPr lang="en-US" sz="1050" dirty="0" err="1" smtClean="0"/>
              <a:t>authorised</a:t>
            </a:r>
            <a:r>
              <a:rPr lang="en-US" sz="1050" dirty="0" smtClean="0"/>
              <a:t> under the </a:t>
            </a:r>
            <a:r>
              <a:rPr lang="en-US" sz="1050" dirty="0" smtClean="0">
                <a:hlinkClick r:id="rId3"/>
              </a:rPr>
              <a:t>CC BY 4.0 </a:t>
            </a:r>
            <a:r>
              <a:rPr lang="en-US" sz="1050" dirty="0"/>
              <a:t>license. For any use or reproduction of elements that are not owned by the EU, permission may need to be sought directly from the respective </a:t>
            </a:r>
            <a:r>
              <a:rPr lang="en-US" sz="1050" dirty="0" smtClean="0"/>
              <a:t>right holders.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24" y="4858246"/>
            <a:ext cx="1023496" cy="358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619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09"/>
    </mc:Choice>
    <mc:Fallback xmlns="">
      <p:transition spd="slow" advTm="2809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11.8"/>
</p:tagLst>
</file>

<file path=ppt/theme/theme1.xml><?xml version="1.0" encoding="utf-8"?>
<a:theme xmlns:a="http://schemas.openxmlformats.org/drawingml/2006/main" name="Office Theme">
  <a:themeElements>
    <a:clrScheme name="EC colour scheme">
      <a:dk1>
        <a:srgbClr val="4D4D4D"/>
      </a:dk1>
      <a:lt1>
        <a:srgbClr val="FFFFFF"/>
      </a:lt1>
      <a:dk2>
        <a:srgbClr val="034EA2"/>
      </a:dk2>
      <a:lt2>
        <a:srgbClr val="D3E8F9"/>
      </a:lt2>
      <a:accent1>
        <a:srgbClr val="1E858B"/>
      </a:accent1>
      <a:accent2>
        <a:srgbClr val="4BC5DE"/>
      </a:accent2>
      <a:accent3>
        <a:srgbClr val="1EC08A"/>
      </a:accent3>
      <a:accent4>
        <a:srgbClr val="ED8D2F"/>
      </a:accent4>
      <a:accent5>
        <a:srgbClr val="FFC000"/>
      </a:accent5>
      <a:accent6>
        <a:srgbClr val="E76C53"/>
      </a:accent6>
      <a:hlink>
        <a:srgbClr val="0563C1"/>
      </a:hlink>
      <a:folHlink>
        <a:srgbClr val="24337E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_Corporate_PPT_Template" id="{9E25CBC4-264C-4E5F-8DDF-C73C2B944108}" vid="{63966CC3-CC63-46CF-BE8C-07ABBDCD622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729</TotalTime>
  <Words>719</Words>
  <Application>Microsoft Office PowerPoint</Application>
  <PresentationFormat>Widescreen</PresentationFormat>
  <Paragraphs>85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An inventory of innovative tools and sources for smart  Time Use &amp; Household Budget Survey</vt:lpstr>
      <vt:lpstr>Background</vt:lpstr>
      <vt:lpstr>Structure</vt:lpstr>
      <vt:lpstr>Main page</vt:lpstr>
      <vt:lpstr>TUS Tools Menu page</vt:lpstr>
      <vt:lpstr>PowerPoint Presentation</vt:lpstr>
      <vt:lpstr>Features and content</vt:lpstr>
      <vt:lpstr>How to access the inventory?</vt:lpstr>
      <vt:lpstr>Thank you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NINKA Eniel (ESTAT-EXT)</dc:creator>
  <cp:lastModifiedBy>NINKA Eniel (ESTAT-EXT)</cp:lastModifiedBy>
  <cp:revision>50</cp:revision>
  <dcterms:created xsi:type="dcterms:W3CDTF">2021-02-15T13:59:24Z</dcterms:created>
  <dcterms:modified xsi:type="dcterms:W3CDTF">2021-02-18T11:34:08Z</dcterms:modified>
</cp:coreProperties>
</file>