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85" r:id="rId3"/>
    <p:sldId id="302" r:id="rId4"/>
    <p:sldId id="920" r:id="rId5"/>
    <p:sldId id="935" r:id="rId6"/>
    <p:sldId id="927" r:id="rId7"/>
    <p:sldId id="934" r:id="rId8"/>
    <p:sldId id="936" r:id="rId9"/>
    <p:sldId id="926" r:id="rId10"/>
    <p:sldId id="937" r:id="rId11"/>
    <p:sldId id="938" r:id="rId12"/>
    <p:sldId id="939" r:id="rId13"/>
    <p:sldId id="940" r:id="rId14"/>
    <p:sldId id="923" r:id="rId15"/>
    <p:sldId id="925" r:id="rId16"/>
    <p:sldId id="948" r:id="rId17"/>
    <p:sldId id="947" r:id="rId18"/>
    <p:sldId id="929" r:id="rId19"/>
    <p:sldId id="928" r:id="rId20"/>
    <p:sldId id="941" r:id="rId21"/>
    <p:sldId id="942" r:id="rId22"/>
    <p:sldId id="932" r:id="rId23"/>
    <p:sldId id="949" r:id="rId24"/>
    <p:sldId id="944" r:id="rId25"/>
    <p:sldId id="878" r:id="rId26"/>
  </p:sldIdLst>
  <p:sldSz cx="6858000" cy="51435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Dineen" initials="KD" lastIdx="1" clrIdx="0"/>
  <p:cmAuthor id="2" name="Timothy Linehan" initials="T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1BB"/>
    <a:srgbClr val="52A6BA"/>
    <a:srgbClr val="40A7CC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90" d="100"/>
          <a:sy n="90" d="100"/>
        </p:scale>
        <p:origin x="1476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17/02/2021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17/02/2021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40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432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6812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6938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4556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49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7968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20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486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194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673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3523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8810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614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2514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2240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5291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336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479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701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481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2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53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598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64" y="1597824"/>
            <a:ext cx="3024336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3450"/>
              </a:lnSpc>
              <a:defRPr sz="33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664" y="3795886"/>
            <a:ext cx="3024336" cy="1098426"/>
          </a:xfrm>
        </p:spPr>
        <p:txBody>
          <a:bodyPr>
            <a:normAutofit/>
          </a:bodyPr>
          <a:lstStyle>
            <a:lvl1pPr marL="0" indent="0" algn="l">
              <a:lnSpc>
                <a:spcPts val="1650"/>
              </a:lnSpc>
              <a:buNone/>
              <a:defRPr sz="15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9" y="195486"/>
            <a:ext cx="2125805" cy="871538"/>
          </a:xfrm>
        </p:spPr>
        <p:txBody>
          <a:bodyPr anchor="t" anchorCtr="0"/>
          <a:lstStyle>
            <a:lvl1pPr algn="l">
              <a:defRPr sz="15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3879128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45C1C0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659" y="1067030"/>
            <a:ext cx="2125805" cy="3007589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64" y="1597821"/>
            <a:ext cx="3024336" cy="3350193"/>
          </a:xfrm>
        </p:spPr>
        <p:txBody>
          <a:bodyPr tIns="0" bIns="0" anchor="t" anchorCtr="0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64" y="1597821"/>
            <a:ext cx="3024336" cy="3350193"/>
          </a:xfrm>
        </p:spPr>
        <p:txBody>
          <a:bodyPr tIns="0" bIns="0" anchor="t" anchorCtr="0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64" y="1597821"/>
            <a:ext cx="3024336" cy="3350193"/>
          </a:xfrm>
        </p:spPr>
        <p:txBody>
          <a:bodyPr tIns="0" bIns="0" anchor="t" anchorCtr="0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31591"/>
            <a:ext cx="3028950" cy="28803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131591"/>
            <a:ext cx="3028950" cy="28803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>
                <a:solidFill>
                  <a:schemeClr val="accent5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45276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4" y="1151335"/>
            <a:ext cx="3031331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>
                <a:solidFill>
                  <a:srgbClr val="639FA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4" y="1631156"/>
            <a:ext cx="3031331" cy="245276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1236" y="1276353"/>
            <a:ext cx="6155531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4"/>
            <a:ext cx="61722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697252" y="4767266"/>
            <a:ext cx="7560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685783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257168" indent="-257168" algn="l" defTabSz="685783" rtl="0" eaLnBrk="1" latinLnBrk="0" hangingPunct="1">
        <a:spcBef>
          <a:spcPts val="750"/>
        </a:spcBef>
        <a:buClr>
          <a:schemeClr val="accent2"/>
        </a:buClr>
        <a:buSzPct val="100000"/>
        <a:buFont typeface="Arial"/>
        <a:buChar char="•"/>
        <a:defRPr lang="en-US" sz="18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557199" indent="-214308" algn="l" defTabSz="685783" rtl="0" eaLnBrk="1" latinLnBrk="0" hangingPunct="1">
        <a:spcBef>
          <a:spcPts val="750"/>
        </a:spcBef>
        <a:buClr>
          <a:schemeClr val="accent2"/>
        </a:buClr>
        <a:buSzPct val="100000"/>
        <a:buFont typeface="Arial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ts val="750"/>
        </a:spcBef>
        <a:buClr>
          <a:schemeClr val="accent2"/>
        </a:buClr>
        <a:buSzPct val="100000"/>
        <a:buFont typeface="Arial"/>
        <a:buChar char="•"/>
        <a:defRPr sz="15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ts val="75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ts val="750"/>
        </a:spcBef>
        <a:buClr>
          <a:schemeClr val="accent2"/>
        </a:buClr>
        <a:buSzPct val="100000"/>
        <a:buFont typeface="Arial"/>
        <a:buChar char="•"/>
        <a:defRPr sz="9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im.linehan@cso.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64" y="1977684"/>
            <a:ext cx="6048672" cy="1890210"/>
          </a:xfrm>
        </p:spPr>
        <p:txBody>
          <a:bodyPr>
            <a:normAutofit/>
          </a:bodyPr>
          <a:lstStyle/>
          <a:p>
            <a:r>
              <a:rPr lang="en-IE" dirty="0"/>
              <a:t>Official Statistics From Satellite Data – The example of Artificial Light Emissions in Ireland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664" y="3435846"/>
            <a:ext cx="3348372" cy="1440160"/>
          </a:xfrm>
        </p:spPr>
        <p:txBody>
          <a:bodyPr>
            <a:normAutofit/>
          </a:bodyPr>
          <a:lstStyle/>
          <a:p>
            <a:r>
              <a:rPr lang="en-US" dirty="0"/>
              <a:t>A Presentation to the NTTS</a:t>
            </a:r>
          </a:p>
          <a:p>
            <a:r>
              <a:rPr lang="en-US" dirty="0"/>
              <a:t>Tim Linehan, (</a:t>
            </a:r>
            <a:r>
              <a:rPr lang="en-US" dirty="0">
                <a:hlinkClick r:id="rId3"/>
              </a:rPr>
              <a:t>tim.linehan@cso.ie</a:t>
            </a:r>
            <a:r>
              <a:rPr lang="en-US" dirty="0"/>
              <a:t>)  Methodology Division</a:t>
            </a:r>
          </a:p>
          <a:p>
            <a:r>
              <a:rPr lang="en-US" dirty="0"/>
              <a:t>Central Statistics Office, Ireland</a:t>
            </a:r>
            <a:br>
              <a:rPr lang="en-US" dirty="0"/>
            </a:br>
            <a:r>
              <a:rPr lang="en-US" dirty="0"/>
              <a:t>March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VIIRS-DNB dataset has the following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Monthly dataset  from US NOAA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1. Latitude and longitude of measurements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dirty="0"/>
              <a:t>1km x 1km grid resolution.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2. The average monthly composite cloud-free radiance figure (measures light). 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dirty="0"/>
              <a:t>The unit is </a:t>
            </a:r>
            <a:r>
              <a:rPr lang="en-IE" dirty="0" err="1"/>
              <a:t>nanoWatt</a:t>
            </a:r>
            <a:r>
              <a:rPr lang="en-IE" dirty="0"/>
              <a:t> per square centimetre per square radian (</a:t>
            </a:r>
            <a:r>
              <a:rPr lang="en-IE" dirty="0" err="1"/>
              <a:t>nW</a:t>
            </a:r>
            <a:r>
              <a:rPr lang="en-IE" dirty="0"/>
              <a:t>/cm</a:t>
            </a:r>
            <a:r>
              <a:rPr lang="en-IE" baseline="30000" dirty="0"/>
              <a:t>2</a:t>
            </a:r>
            <a:r>
              <a:rPr lang="en-IE" dirty="0"/>
              <a:t>/</a:t>
            </a:r>
            <a:r>
              <a:rPr lang="en-IE" dirty="0" err="1"/>
              <a:t>sr</a:t>
            </a:r>
            <a:r>
              <a:rPr lang="en-IE" dirty="0"/>
              <a:t>). A typical value for a rural area may be less than 5, while a city centre may have values well above 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3. </a:t>
            </a:r>
            <a:r>
              <a:rPr lang="en-IE"/>
              <a:t>The number of cloud free days in each month. 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9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quality assurance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VIIRS-DNB dataset has built in quality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Light emission statistics work best when no clouds in 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Single biggest issue in satellite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VIIRS-DNB light dataset uses cloud-free days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Some months are missing but guarantees quality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Editing/imputation not used as if data missing for month then not enough cloud free (valid) measurements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3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Derivation of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CSO derives output from the dataset in following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So we have monthly cloud free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The satellite imagery is then overlayed with OSI boundary files (counties etc) in R “raster”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Summary light emission statistics are then generated in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 mapping tools were then used – the “</a:t>
            </a:r>
            <a:r>
              <a:rPr lang="en-IE" dirty="0" err="1"/>
              <a:t>sp</a:t>
            </a:r>
            <a:r>
              <a:rPr lang="en-IE" dirty="0"/>
              <a:t>” tool in particular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 advantage is open source – can be run on a desktop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No commercial/specialist software used – there is also option of running it on CSO Data Hub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3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Validation of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Numerous steps in validating output -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The source dataset is validated on ongoing basis by NASA/NOAA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Output validation – dataset used by many academic researchers for artificial light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Benchmarking – estimated emissions were compared with known urban and rural areas to see if plausible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dirty="0"/>
              <a:t>Kerry and Mayo “Deep Sky” reserves for low emission areas 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dirty="0"/>
              <a:t>Pembroke docks for high emission areas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dirty="0"/>
              <a:t>International comparisons – London,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Feedback on report also obtained from Gavin Smith of the EPA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0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C8A3-1DCE-4B2C-9122-3326DA866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Results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612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Output datasets produced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BFC19E-D95A-4FE9-B9BD-62C9C0983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71366"/>
              </p:ext>
            </p:extLst>
          </p:nvPr>
        </p:nvGraphicFramePr>
        <p:xfrm>
          <a:off x="350658" y="1194299"/>
          <a:ext cx="5886654" cy="280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414">
                  <a:extLst>
                    <a:ext uri="{9D8B030D-6E8A-4147-A177-3AD203B41FA5}">
                      <a16:colId xmlns:a16="http://schemas.microsoft.com/office/drawing/2014/main" val="349212074"/>
                    </a:ext>
                  </a:extLst>
                </a:gridCol>
                <a:gridCol w="3650240">
                  <a:extLst>
                    <a:ext uri="{9D8B030D-6E8A-4147-A177-3AD203B41FA5}">
                      <a16:colId xmlns:a16="http://schemas.microsoft.com/office/drawing/2014/main" val="1725126884"/>
                    </a:ext>
                  </a:extLst>
                </a:gridCol>
              </a:tblGrid>
              <a:tr h="207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Geographical area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Complete datasets availability</a:t>
                      </a:r>
                      <a:r>
                        <a:rPr lang="en-IE" sz="1600" baseline="30000">
                          <a:effectLst/>
                        </a:rPr>
                        <a:t>1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extLst>
                  <a:ext uri="{0D108BD9-81ED-4DB2-BD59-A6C34878D82A}">
                    <a16:rowId xmlns:a16="http://schemas.microsoft.com/office/drawing/2014/main" val="2666938686"/>
                  </a:ext>
                </a:extLst>
              </a:tr>
              <a:tr h="347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Ireland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January-March, September, October-December 2015-2019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extLst>
                  <a:ext uri="{0D108BD9-81ED-4DB2-BD59-A6C34878D82A}">
                    <a16:rowId xmlns:a16="http://schemas.microsoft.com/office/drawing/2014/main" val="4102675662"/>
                  </a:ext>
                </a:extLst>
              </a:tr>
              <a:tr h="347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Counties of Ireland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January-March, September, October-December 2015-2019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extLst>
                  <a:ext uri="{0D108BD9-81ED-4DB2-BD59-A6C34878D82A}">
                    <a16:rowId xmlns:a16="http://schemas.microsoft.com/office/drawing/2014/main" val="873590032"/>
                  </a:ext>
                </a:extLst>
              </a:tr>
              <a:tr h="347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Local Electoral Areas of Ireland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January-March, September, October-December 2015-2019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extLst>
                  <a:ext uri="{0D108BD9-81ED-4DB2-BD59-A6C34878D82A}">
                    <a16:rowId xmlns:a16="http://schemas.microsoft.com/office/drawing/2014/main" val="3152932074"/>
                  </a:ext>
                </a:extLst>
              </a:tr>
              <a:tr h="173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Urban Settlements of Ireland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January 2015, 2016, 2017, 2018, 2019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extLst>
                  <a:ext uri="{0D108BD9-81ED-4DB2-BD59-A6C34878D82A}">
                    <a16:rowId xmlns:a16="http://schemas.microsoft.com/office/drawing/2014/main" val="3573950532"/>
                  </a:ext>
                </a:extLst>
              </a:tr>
              <a:tr h="347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Electoral Divisions of Ireland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January-March, September, October-December 2015-2019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33" marR="62333" marT="0" marB="0" anchor="b"/>
                </a:tc>
                <a:extLst>
                  <a:ext uri="{0D108BD9-81ED-4DB2-BD59-A6C34878D82A}">
                    <a16:rowId xmlns:a16="http://schemas.microsoft.com/office/drawing/2014/main" val="210150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40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International example - Netherlands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2A5CA-6ACC-4329-92E1-7E6E1A3720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990600"/>
            <a:ext cx="3971925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38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Light emissions overlay on electoral map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32462-E250-49EE-87CE-6ABF72B55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84" y="771550"/>
            <a:ext cx="3559862" cy="34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8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Light emissions by County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6F59F-4890-40E2-9D0D-8477D971C7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76" y="771550"/>
            <a:ext cx="2758048" cy="3409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89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County level statistics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Counties with high and low levels of emissions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6E3BC8-5189-4D41-BCBA-FA79D97FF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29852"/>
              </p:ext>
            </p:extLst>
          </p:nvPr>
        </p:nvGraphicFramePr>
        <p:xfrm>
          <a:off x="746096" y="1854324"/>
          <a:ext cx="5334000" cy="186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647420592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402832612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8077302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4291144792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E" sz="1200" b="1" u="none" strike="noStrike" dirty="0">
                          <a:effectLst/>
                        </a:rPr>
                        <a:t>             Table 2: Light emissions (</a:t>
                      </a:r>
                      <a:r>
                        <a:rPr lang="en-IE" sz="1200" b="1" u="none" strike="noStrike" dirty="0" err="1">
                          <a:effectLst/>
                        </a:rPr>
                        <a:t>nW</a:t>
                      </a:r>
                      <a:r>
                        <a:rPr lang="en-IE" sz="1200" b="1" u="none" strike="noStrike" dirty="0">
                          <a:effectLst/>
                        </a:rPr>
                        <a:t>/cm</a:t>
                      </a:r>
                      <a:r>
                        <a:rPr lang="en-IE" sz="1200" b="1" u="none" strike="noStrike" baseline="30000" dirty="0">
                          <a:effectLst/>
                        </a:rPr>
                        <a:t>2</a:t>
                      </a:r>
                      <a:r>
                        <a:rPr lang="en-IE" sz="1200" b="1" u="none" strike="noStrike" dirty="0">
                          <a:effectLst/>
                        </a:rPr>
                        <a:t>/</a:t>
                      </a:r>
                      <a:r>
                        <a:rPr lang="en-IE" sz="1200" b="1" u="none" strike="noStrike" dirty="0" err="1">
                          <a:effectLst/>
                        </a:rPr>
                        <a:t>sr</a:t>
                      </a:r>
                      <a:r>
                        <a:rPr lang="en-IE" sz="1200" b="1" u="none" strike="noStrike" dirty="0">
                          <a:effectLst/>
                        </a:rPr>
                        <a:t>) by county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025208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b="1" u="none" strike="noStrike" dirty="0">
                          <a:effectLst/>
                        </a:rPr>
                        <a:t>County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b="1" u="none" strike="noStrike">
                          <a:effectLst/>
                        </a:rPr>
                        <a:t>January 2015 light emissions</a:t>
                      </a:r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b="1" u="none" strike="noStrike" dirty="0">
                          <a:effectLst/>
                        </a:rPr>
                        <a:t>January 2019 light emissions 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>
                          <a:effectLst/>
                        </a:rPr>
                        <a:t> Change in emissions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5401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1" u="none" strike="noStrike">
                          <a:effectLst/>
                        </a:rPr>
                        <a:t>DUBLIN</a:t>
                      </a:r>
                      <a:endParaRPr lang="en-I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14.678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11.531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-27.30%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26366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1" u="none" strike="noStrike">
                          <a:effectLst/>
                        </a:rPr>
                        <a:t>LOUTH</a:t>
                      </a:r>
                      <a:endParaRPr lang="en-I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2.275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1.695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-34.20%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55155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1" u="none" strike="noStrike" dirty="0">
                          <a:effectLst/>
                        </a:rPr>
                        <a:t>KILDARE</a:t>
                      </a:r>
                      <a:endParaRPr lang="en-I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2.079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1.494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-39.20%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52112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1" u="none" strike="noStrike" dirty="0">
                          <a:effectLst/>
                        </a:rPr>
                        <a:t>KERRY</a:t>
                      </a:r>
                      <a:endParaRPr lang="en-I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0.766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0.576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-33.00%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44904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1" u="none" strike="noStrike" dirty="0">
                          <a:effectLst/>
                        </a:rPr>
                        <a:t>MAYO</a:t>
                      </a:r>
                      <a:endParaRPr lang="en-I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0.79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0.545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-45.00%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21604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1" u="none" strike="noStrike" dirty="0">
                          <a:effectLst/>
                        </a:rPr>
                        <a:t>LEITRIM</a:t>
                      </a:r>
                      <a:endParaRPr lang="en-I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>
                          <a:effectLst/>
                        </a:rPr>
                        <a:t>0.772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 dirty="0">
                          <a:effectLst/>
                        </a:rPr>
                        <a:t>0.516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100" u="none" strike="noStrike" dirty="0">
                          <a:effectLst/>
                        </a:rPr>
                        <a:t>-49.60%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56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73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C8A3-1DCE-4B2C-9122-3326DA866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Introduction</a:t>
            </a:r>
            <a:br>
              <a:rPr lang="en-US" b="0" dirty="0"/>
            </a:br>
            <a:br>
              <a:rPr lang="en-US" b="0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635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Light emissions by Electoral Division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C16D2-F4A6-48C5-A886-B0A718172F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771550"/>
            <a:ext cx="2556867" cy="3306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73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Electoral Division level statistics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Top 5 electoral divisions for artificial light emissions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F3F83B-5210-4614-A8CB-202339312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48536"/>
              </p:ext>
            </p:extLst>
          </p:nvPr>
        </p:nvGraphicFramePr>
        <p:xfrm>
          <a:off x="764704" y="1563638"/>
          <a:ext cx="5328591" cy="2088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253">
                  <a:extLst>
                    <a:ext uri="{9D8B030D-6E8A-4147-A177-3AD203B41FA5}">
                      <a16:colId xmlns:a16="http://schemas.microsoft.com/office/drawing/2014/main" val="1476359178"/>
                    </a:ext>
                  </a:extLst>
                </a:gridCol>
                <a:gridCol w="1763833">
                  <a:extLst>
                    <a:ext uri="{9D8B030D-6E8A-4147-A177-3AD203B41FA5}">
                      <a16:colId xmlns:a16="http://schemas.microsoft.com/office/drawing/2014/main" val="3956839204"/>
                    </a:ext>
                  </a:extLst>
                </a:gridCol>
                <a:gridCol w="778889">
                  <a:extLst>
                    <a:ext uri="{9D8B030D-6E8A-4147-A177-3AD203B41FA5}">
                      <a16:colId xmlns:a16="http://schemas.microsoft.com/office/drawing/2014/main" val="411492369"/>
                    </a:ext>
                  </a:extLst>
                </a:gridCol>
                <a:gridCol w="1203363">
                  <a:extLst>
                    <a:ext uri="{9D8B030D-6E8A-4147-A177-3AD203B41FA5}">
                      <a16:colId xmlns:a16="http://schemas.microsoft.com/office/drawing/2014/main" val="146995452"/>
                    </a:ext>
                  </a:extLst>
                </a:gridCol>
                <a:gridCol w="791253">
                  <a:extLst>
                    <a:ext uri="{9D8B030D-6E8A-4147-A177-3AD203B41FA5}">
                      <a16:colId xmlns:a16="http://schemas.microsoft.com/office/drawing/2014/main" val="2121533227"/>
                    </a:ext>
                  </a:extLst>
                </a:gridCol>
              </a:tblGrid>
              <a:tr h="54705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ED</a:t>
                      </a:r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Electoral Division</a:t>
                      </a:r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COUNTY</a:t>
                      </a:r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January 2015</a:t>
                      </a:r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January 2019</a:t>
                      </a:r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1906725"/>
                  </a:ext>
                </a:extLst>
              </a:tr>
              <a:tr h="305460"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268115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PEMBROKE WEST A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DUBLIN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195.582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156.42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5594114"/>
                  </a:ext>
                </a:extLst>
              </a:tr>
              <a:tr h="305460"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268111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PEMBROKE EAST B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DUBLIN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133.821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122.251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3896463"/>
                  </a:ext>
                </a:extLst>
              </a:tr>
              <a:tr h="305460"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268141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ROYAL EXCHANGE B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DUBLIN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152.25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103.88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6160414"/>
                  </a:ext>
                </a:extLst>
              </a:tr>
              <a:tr h="305460"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268116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PEMBROKE WEST B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DUBLIN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90.747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100.383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859505"/>
                  </a:ext>
                </a:extLst>
              </a:tr>
              <a:tr h="319344"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268140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ROYAL EXCHANGE A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DUBLIN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>
                          <a:effectLst/>
                        </a:rPr>
                        <a:t>138.228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1200" u="none" strike="noStrike" dirty="0">
                          <a:effectLst/>
                        </a:rPr>
                        <a:t>98.657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366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949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Artificial light emissions by settlements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60E7997-A29B-409A-9550-07F383C1E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797320"/>
              </p:ext>
            </p:extLst>
          </p:nvPr>
        </p:nvGraphicFramePr>
        <p:xfrm>
          <a:off x="2373313" y="1047750"/>
          <a:ext cx="210978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029200" imgH="7267680" progId="Paint.Picture">
                  <p:embed/>
                </p:oleObj>
              </mc:Choice>
              <mc:Fallback>
                <p:oleObj name="Bitmap Image" r:id="rId3" imgW="5029200" imgH="7267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3313" y="1047750"/>
                        <a:ext cx="2109787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888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The following conclusions are drawn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High quality statistics can be produced from satellite imagery for artificial light emissions.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This exercise does not involve significant resources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sz="1800" b="0" dirty="0"/>
              <a:t>It required one statistician and one desktop PC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sz="1800" b="0" dirty="0"/>
              <a:t>Open source data and software was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Ensuring high quality source data and rigorous output validation processes is very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/>
          </a:p>
          <a:p>
            <a:endParaRPr lang="en-I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b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99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58" y="205979"/>
            <a:ext cx="6164442" cy="85725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The author wishes to thank: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NOAA's National Geophysical Data Center </a:t>
            </a:r>
            <a:endParaRPr lang="en-I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The Environmental Protection Agency – Gavin Smith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The members of the CSO Remote Sensing and Satellite Imagery Group – in particular Marco Grimaldi, Paul Alexander, Sam Scriven and Sinead Bracken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Paul M Crowley, John Dunne, Ciaran </a:t>
            </a:r>
            <a:r>
              <a:rPr lang="en-IE" sz="1800" b="0" dirty="0" err="1"/>
              <a:t>Dooly</a:t>
            </a:r>
            <a:r>
              <a:rPr lang="en-IE" sz="1800" b="0" dirty="0"/>
              <a:t>, Elaine </a:t>
            </a:r>
            <a:r>
              <a:rPr lang="en-IE" sz="1800" b="0" dirty="0" err="1"/>
              <a:t>O’Mahoney</a:t>
            </a:r>
            <a:r>
              <a:rPr lang="en-IE" sz="1800" b="0" dirty="0"/>
              <a:t>, Richard Murphy and Helen Cahill CSO.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Alistair McKinstry, ICHEC.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/>
          </a:p>
          <a:p>
            <a:endParaRPr lang="en-I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b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87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0040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73FBD7-2FED-414D-94AA-EB1345AA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" y="1430948"/>
            <a:ext cx="6858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3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312368"/>
          </a:xfrm>
        </p:spPr>
        <p:txBody>
          <a:bodyPr>
            <a:normAutofit/>
          </a:bodyPr>
          <a:lstStyle/>
          <a:p>
            <a:r>
              <a:rPr lang="en-IE" sz="1800" dirty="0"/>
              <a:t>The CSO and Satellite 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CSO has a major focus on secondary and “big” 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Eurostat/UN drive for satellite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 early 2019, CSO Satellite Imagery Group was set up – around 15 members from different areas of the office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b="0" dirty="0"/>
              <a:t>A mixture of experienced practitioners and those with an interest in producing official statistics from satellite imagery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b="0" dirty="0"/>
              <a:t>Objective: Can official statistics be produced from satellite imagery?</a:t>
            </a:r>
            <a:endParaRPr lang="en-IE" b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4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C8A3-1DCE-4B2C-9122-3326DA866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Artificial Light Statistics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09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Artificial Light Emissions?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Subject of considerable public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0" dirty="0"/>
              <a:t>2009  UK Government report – impact of artificial light on: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sz="1800" b="0" dirty="0"/>
              <a:t>Animal behaviour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sz="1800" b="0" dirty="0"/>
              <a:t>Human sleep and health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sz="1800" b="0" dirty="0"/>
              <a:t>Energy waste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sz="1800" b="0" dirty="0"/>
              <a:t>Carbon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France passed legislation in 2013 to deal with issue.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9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Artificial Light Emissions?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Subject of considerable public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EU set up the 2016 STARS4ALL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US NOAA research linking artificial light emissions to air 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Extensive academic research linking artificial light emissions to negative human and animal health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Ideal for producing statistics from satellite imagery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sz="1800" dirty="0"/>
              <a:t>Well-documented approach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5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light statistics are produced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58" y="915566"/>
            <a:ext cx="6002424" cy="3744416"/>
          </a:xfrm>
        </p:spPr>
        <p:txBody>
          <a:bodyPr>
            <a:normAutofit/>
          </a:bodyPr>
          <a:lstStyle/>
          <a:p>
            <a:r>
              <a:rPr lang="en-IE" sz="1800" dirty="0"/>
              <a:t>The data collection and analysis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NASA VIIRS-DNB satellite data downloaded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IE" sz="1800" dirty="0"/>
              <a:t>Light emissions statistics from 2012 onwards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Data has been pre-processed for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VIIRS-DNB is an instrument on the Suomi-NPP satellite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The satellite data on light emissions is geocoded.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CSO overlays the light emissions data with OSI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/>
              <a:t>Statistics are produced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3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NASA Suomi-NPP Satellite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defTabSz="685800">
              <a:defRPr/>
            </a:pPr>
            <a:fld id="{F074DFA7-C613-284F-BE8A-46920CEE1047}" type="slidenum">
              <a:rPr lang="en-US">
                <a:solidFill>
                  <a:prstClr val="white">
                    <a:tint val="75000"/>
                  </a:prstClr>
                </a:solidFill>
              </a:rPr>
              <a:pPr defTabSz="685800">
                <a:defRPr/>
              </a:pPr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7CC69-462C-4ABF-8812-A286447C7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885825"/>
            <a:ext cx="52959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7078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996</Words>
  <Application>Microsoft Office PowerPoint</Application>
  <PresentationFormat>Custom</PresentationFormat>
  <Paragraphs>213</Paragraphs>
  <Slides>25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Roboto Slab Light</vt:lpstr>
      <vt:lpstr>Roboto Slab Regular</vt:lpstr>
      <vt:lpstr>CSO Standard Text 2</vt:lpstr>
      <vt:lpstr>Bitmap Image</vt:lpstr>
      <vt:lpstr>Official Statistics From Satellite Data – The example of Artificial Light Emissions in Ireland</vt:lpstr>
      <vt:lpstr>Introduction  </vt:lpstr>
      <vt:lpstr>PowerPoint Presentation</vt:lpstr>
      <vt:lpstr>Introduction</vt:lpstr>
      <vt:lpstr>Artificial Light Statistics</vt:lpstr>
      <vt:lpstr>Why Artificial Light Emissions?</vt:lpstr>
      <vt:lpstr>Why Artificial Light Emissions?</vt:lpstr>
      <vt:lpstr>How light statistics are produced</vt:lpstr>
      <vt:lpstr>NASA Suomi-NPP Satellite</vt:lpstr>
      <vt:lpstr>The data source</vt:lpstr>
      <vt:lpstr>Data collection quality assurance</vt:lpstr>
      <vt:lpstr>Derivation of output</vt:lpstr>
      <vt:lpstr>Validation of output</vt:lpstr>
      <vt:lpstr>Results</vt:lpstr>
      <vt:lpstr>Output datasets produced</vt:lpstr>
      <vt:lpstr>International example - Netherlands</vt:lpstr>
      <vt:lpstr>Light emissions overlay on electoral map</vt:lpstr>
      <vt:lpstr>Light emissions by County</vt:lpstr>
      <vt:lpstr>County level statistics</vt:lpstr>
      <vt:lpstr>Light emissions by Electoral Division</vt:lpstr>
      <vt:lpstr>Electoral Division level statistics</vt:lpstr>
      <vt:lpstr>Artificial light emissions by settlements</vt:lpstr>
      <vt:lpstr>Conclusions</vt:lpstr>
      <vt:lpstr>Acknowledgements</vt:lpstr>
      <vt:lpstr>Thank You  Any Questions?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Linehan</dc:creator>
  <cp:lastModifiedBy>Claire McCaffrey</cp:lastModifiedBy>
  <cp:revision>469</cp:revision>
  <cp:lastPrinted>2019-05-07T11:44:17Z</cp:lastPrinted>
  <dcterms:created xsi:type="dcterms:W3CDTF">2017-12-13T09:54:14Z</dcterms:created>
  <dcterms:modified xsi:type="dcterms:W3CDTF">2021-02-17T16:28:15Z</dcterms:modified>
</cp:coreProperties>
</file>