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1" r:id="rId14"/>
    <p:sldId id="272" r:id="rId15"/>
    <p:sldId id="270" r:id="rId16"/>
    <p:sldId id="273" r:id="rId17"/>
    <p:sldId id="274" r:id="rId18"/>
    <p:sldId id="291" r:id="rId19"/>
    <p:sldId id="275" r:id="rId20"/>
    <p:sldId id="277" r:id="rId21"/>
    <p:sldId id="278" r:id="rId22"/>
    <p:sldId id="280" r:id="rId23"/>
    <p:sldId id="283" r:id="rId24"/>
    <p:sldId id="289" r:id="rId25"/>
    <p:sldId id="292" r:id="rId26"/>
    <p:sldId id="294" r:id="rId27"/>
    <p:sldId id="293" r:id="rId28"/>
    <p:sldId id="281" r:id="rId29"/>
    <p:sldId id="282" r:id="rId30"/>
    <p:sldId id="284" r:id="rId31"/>
    <p:sldId id="285" r:id="rId32"/>
    <p:sldId id="287" r:id="rId33"/>
    <p:sldId id="286" r:id="rId34"/>
    <p:sldId id="288" r:id="rId35"/>
    <p:sldId id="296" r:id="rId36"/>
    <p:sldId id="295" r:id="rId37"/>
    <p:sldId id="297" r:id="rId38"/>
    <p:sldId id="298" r:id="rId39"/>
    <p:sldId id="300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 Espasa Reig" initials="JER" lastIdx="15" clrIdx="0">
    <p:extLst>
      <p:ext uri="{19B8F6BF-5375-455C-9EA6-DF929625EA0E}">
        <p15:presenceInfo xmlns:p15="http://schemas.microsoft.com/office/powerpoint/2012/main" userId="Josep Espasa Re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3" autoAdjust="0"/>
    <p:restoredTop sz="94444" autoAdjust="0"/>
  </p:normalViewPr>
  <p:slideViewPr>
    <p:cSldViewPr>
      <p:cViewPr varScale="1">
        <p:scale>
          <a:sx n="110" d="100"/>
          <a:sy n="110" d="100"/>
        </p:scale>
        <p:origin x="7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3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8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9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8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9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bg1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  <p:pic>
        <p:nvPicPr>
          <p:cNvPr id="17" name="Picture 16" descr="logo20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9400" y="381000"/>
            <a:ext cx="3301865" cy="40790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5_identity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228600"/>
            <a:ext cx="3547872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958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tx2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accent5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958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tx2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accent5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  <p:pic>
        <p:nvPicPr>
          <p:cNvPr id="6" name="Picture 5" descr="235_identity_negative_cmyk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400" y="762000"/>
            <a:ext cx="2484425" cy="3482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lislogo_web_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7600" y="5381625"/>
            <a:ext cx="1476375" cy="14763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50" r:id="rId4"/>
    <p:sldLayoutId id="2147483663" r:id="rId5"/>
    <p:sldLayoutId id="2147483652" r:id="rId6"/>
    <p:sldLayoutId id="2147483654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Gotham 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5"/>
          </a:solidFill>
          <a:latin typeface="Gotham Book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1" kern="1200" baseline="0">
          <a:solidFill>
            <a:schemeClr val="accent5"/>
          </a:solidFill>
          <a:latin typeface="PMn Caecilia 56 Italic Oldstyle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5"/>
          </a:solidFill>
          <a:latin typeface="Gotham Book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5"/>
          </a:solidFill>
          <a:latin typeface="Gotham Book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5"/>
          </a:solidFill>
          <a:latin typeface="Gotham Book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-pkgs.org/tests.htm" TargetMode="External"/><Relationship Id="rId2" Type="http://schemas.openxmlformats.org/officeDocument/2006/relationships/hyperlink" Target="https://dart.lisdatacenter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guide.ropensci.org/ci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67200"/>
            <a:ext cx="7696200" cy="829982"/>
          </a:xfrm>
        </p:spPr>
        <p:txBody>
          <a:bodyPr>
            <a:noAutofit/>
          </a:bodyPr>
          <a:lstStyle/>
          <a:p>
            <a:r>
              <a:rPr lang="en-GB" sz="2400" dirty="0"/>
              <a:t>Continuous integration and sharing code in Official </a:t>
            </a:r>
            <a:r>
              <a:rPr lang="en-GB" sz="2400" dirty="0" smtClean="0"/>
              <a:t>Statistics: </a:t>
            </a:r>
            <a:r>
              <a:rPr lang="en-US" sz="2000" dirty="0"/>
              <a:t>an example with the ‘</a:t>
            </a:r>
            <a:r>
              <a:rPr lang="en-US" sz="2000" dirty="0" err="1"/>
              <a:t>lissyrtools</a:t>
            </a:r>
            <a:r>
              <a:rPr lang="en-US" sz="2000" dirty="0"/>
              <a:t>’ package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5334000"/>
            <a:ext cx="7772400" cy="990600"/>
          </a:xfrm>
        </p:spPr>
        <p:txBody>
          <a:bodyPr/>
          <a:lstStyle/>
          <a:p>
            <a:r>
              <a:rPr lang="en-US" dirty="0" smtClean="0"/>
              <a:t>Josep Espasa Reig</a:t>
            </a:r>
          </a:p>
          <a:p>
            <a:r>
              <a:rPr lang="en-US" dirty="0" smtClean="0"/>
              <a:t>Data Scientist at LIS – Cross-National Data Center in Luxembourg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2940" y="5097182"/>
            <a:ext cx="7696200" cy="8299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2"/>
                </a:solidFill>
                <a:latin typeface="Gotham Bold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990600"/>
          </a:xfrm>
          <a:ln>
            <a:noFill/>
          </a:ln>
        </p:spPr>
        <p:txBody>
          <a:bodyPr anchor="ctr" anchorCtr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Read and manage data – typical user code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1"/>
            <a:ext cx="6934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990600"/>
          </a:xfrm>
          <a:ln>
            <a:noFill/>
          </a:ln>
        </p:spPr>
        <p:txBody>
          <a:bodyPr anchor="ctr" anchorCtr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Read and manage data – our code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37433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Challenging data processes</a:t>
            </a:r>
          </a:p>
          <a:p>
            <a:r>
              <a:rPr lang="en-US" dirty="0" smtClean="0"/>
              <a:t>We </a:t>
            </a:r>
            <a:r>
              <a:rPr lang="en-US" dirty="0"/>
              <a:t>produce lots of code </a:t>
            </a:r>
            <a:r>
              <a:rPr lang="en-US" dirty="0" smtClean="0"/>
              <a:t>in </a:t>
            </a:r>
            <a:r>
              <a:rPr lang="en-US" dirty="0"/>
              <a:t>our day to day (e.g. DART </a:t>
            </a:r>
            <a:r>
              <a:rPr lang="en-US" dirty="0" smtClean="0"/>
              <a:t>computations)</a:t>
            </a:r>
          </a:p>
        </p:txBody>
      </p:sp>
    </p:spTree>
    <p:extLst>
      <p:ext uri="{BB962C8B-B14F-4D97-AF65-F5344CB8AC3E}">
        <p14:creationId xmlns:p14="http://schemas.microsoft.com/office/powerpoint/2010/main" val="35288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Challenging data processes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produce lots of code in our day to day (e.g. DART computations)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Clearly inefficient!</a:t>
            </a:r>
          </a:p>
        </p:txBody>
      </p:sp>
    </p:spTree>
    <p:extLst>
      <p:ext uri="{BB962C8B-B14F-4D97-AF65-F5344CB8AC3E}">
        <p14:creationId xmlns:p14="http://schemas.microsoft.com/office/powerpoint/2010/main" val="3569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Challenging data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processes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produce lots of code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our day to day (e.g. DART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computations)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Clearly inefficient!</a:t>
            </a:r>
          </a:p>
          <a:p>
            <a:r>
              <a:rPr lang="en-US" dirty="0"/>
              <a:t>Solution: sharing </a:t>
            </a:r>
            <a:r>
              <a:rPr lang="en-US" dirty="0" smtClean="0"/>
              <a:t>code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code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packages</a:t>
            </a:r>
          </a:p>
          <a:p>
            <a:pPr lvl="1"/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</a:t>
            </a:r>
            <a:r>
              <a:rPr lang="en-US" dirty="0" err="1" smtClean="0"/>
              <a:t>lissyrtools</a:t>
            </a:r>
            <a:r>
              <a:rPr lang="en-US" dirty="0" smtClean="0"/>
              <a:t>’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main types of functions:</a:t>
            </a:r>
          </a:p>
          <a:p>
            <a:pPr lvl="1"/>
            <a:r>
              <a:rPr lang="en-US" dirty="0" smtClean="0"/>
              <a:t>Read and merge</a:t>
            </a:r>
          </a:p>
        </p:txBody>
      </p:sp>
    </p:spTree>
    <p:extLst>
      <p:ext uri="{BB962C8B-B14F-4D97-AF65-F5344CB8AC3E}">
        <p14:creationId xmlns:p14="http://schemas.microsoft.com/office/powerpoint/2010/main" val="40356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lissyrtools</a:t>
            </a:r>
            <a:r>
              <a:rPr lang="en-US" dirty="0" smtClean="0"/>
              <a:t>’ - Read and merge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295400"/>
            <a:ext cx="5964993" cy="53340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28600" y="2286000"/>
            <a:ext cx="761999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" y="6553200"/>
            <a:ext cx="761999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2400" y="4724400"/>
            <a:ext cx="761999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lissyrtools</a:t>
            </a:r>
            <a:r>
              <a:rPr lang="en-US" dirty="0" smtClean="0"/>
              <a:t>’ - Read and merge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610803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</a:t>
            </a:r>
            <a:r>
              <a:rPr lang="en-US" dirty="0" err="1" smtClean="0"/>
              <a:t>lissyrtools</a:t>
            </a:r>
            <a:r>
              <a:rPr lang="en-US" dirty="0" smtClean="0"/>
              <a:t>’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main types of functions: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Read and merge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Transformations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036638"/>
          </a:xfrm>
          <a:ln>
            <a:noFill/>
          </a:ln>
        </p:spPr>
        <p:txBody>
          <a:bodyPr anchor="t" anchorCtr="0"/>
          <a:lstStyle/>
          <a:p>
            <a:r>
              <a:rPr lang="en-US" dirty="0" smtClean="0"/>
              <a:t>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886200"/>
          </a:xfrm>
        </p:spPr>
        <p:txBody>
          <a:bodyPr>
            <a:normAutofit/>
          </a:bodyPr>
          <a:lstStyle/>
          <a:p>
            <a:pPr marL="444500" indent="-444500"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5"/>
                </a:solidFill>
                <a:latin typeface="Gotham Bold"/>
              </a:rPr>
              <a:t>What is LIS?</a:t>
            </a:r>
          </a:p>
          <a:p>
            <a:pPr marL="444500" indent="-444500"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</a:pPr>
            <a:r>
              <a:rPr lang="en-US" dirty="0" smtClean="0">
                <a:latin typeface="Gotham Bold"/>
              </a:rPr>
              <a:t>‘</a:t>
            </a:r>
            <a:r>
              <a:rPr lang="en-US" dirty="0" err="1" smtClean="0">
                <a:latin typeface="Gotham Bold"/>
              </a:rPr>
              <a:t>lissyrtools</a:t>
            </a:r>
            <a:r>
              <a:rPr lang="en-US" dirty="0" smtClean="0">
                <a:latin typeface="Gotham Bold"/>
              </a:rPr>
              <a:t>’ and sharing code</a:t>
            </a:r>
          </a:p>
          <a:p>
            <a:pPr marL="444500" indent="-444500"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</a:pPr>
            <a:r>
              <a:rPr lang="en-US" dirty="0" smtClean="0">
                <a:latin typeface="Gotham Bold"/>
              </a:rPr>
              <a:t>CI and TDD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lissyrtools</a:t>
            </a:r>
            <a:r>
              <a:rPr lang="en-US" dirty="0" smtClean="0"/>
              <a:t>’ - transformations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361905" cy="2980952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>
            <a:off x="914399" y="2667000"/>
            <a:ext cx="304801" cy="1837952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19200"/>
            <a:ext cx="6934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lissyrtools</a:t>
            </a:r>
            <a:r>
              <a:rPr lang="en-US" dirty="0" smtClean="0"/>
              <a:t>’ - transformations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1803659" y="3452019"/>
            <a:ext cx="304801" cy="12192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7" y="3559780"/>
            <a:ext cx="1756435" cy="40262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1803658" y="4692429"/>
            <a:ext cx="304801" cy="1022571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9" y="4991816"/>
            <a:ext cx="1671638" cy="2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</a:t>
            </a:r>
            <a:r>
              <a:rPr lang="en-US" dirty="0" err="1" smtClean="0"/>
              <a:t>lissyrtools</a:t>
            </a:r>
            <a:r>
              <a:rPr lang="en-US" dirty="0" smtClean="0"/>
              <a:t>’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main types of functions: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Read and merge 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Transformations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Computations and plots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lissyrtools</a:t>
            </a:r>
            <a:r>
              <a:rPr lang="en-US" dirty="0"/>
              <a:t>’ - </a:t>
            </a:r>
            <a:r>
              <a:rPr lang="en-US" dirty="0" smtClean="0"/>
              <a:t>computations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7638"/>
            <a:ext cx="51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Integration (CI) and Test Driven Development (TDD):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399"/>
          </a:xfrm>
        </p:spPr>
        <p:txBody>
          <a:bodyPr>
            <a:normAutofit/>
          </a:bodyPr>
          <a:lstStyle/>
          <a:p>
            <a:r>
              <a:rPr lang="en-US" dirty="0"/>
              <a:t>Why is this important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Integration (CI) and Test Driven Development (TDD):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399"/>
          </a:xfrm>
        </p:spPr>
        <p:txBody>
          <a:bodyPr>
            <a:normAutofit/>
          </a:bodyPr>
          <a:lstStyle/>
          <a:p>
            <a:r>
              <a:rPr lang="en-US" dirty="0"/>
              <a:t>Why is this important?</a:t>
            </a:r>
            <a:endParaRPr lang="en-US" dirty="0" smtClean="0"/>
          </a:p>
          <a:p>
            <a:r>
              <a:rPr lang="en-US" dirty="0" smtClean="0"/>
              <a:t>Software has a hidden cost:</a:t>
            </a:r>
          </a:p>
          <a:p>
            <a:pPr lvl="1"/>
            <a:r>
              <a:rPr lang="en-US" dirty="0" smtClean="0"/>
              <a:t>Code needs maintenance and so is a liability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67400"/>
            <a:ext cx="742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Swagerman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, D, V. (2020) The hidden costs of software inventory. Available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from https://www.linkedin.com/pulse/hidden-costs-software-inventory-dirk-jan-swagerman/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Integration (CI) and Test Driven Development (TDD):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399"/>
          </a:xfrm>
        </p:spPr>
        <p:txBody>
          <a:bodyPr>
            <a:normAutofit/>
          </a:bodyPr>
          <a:lstStyle/>
          <a:p>
            <a:r>
              <a:rPr lang="en-US" dirty="0"/>
              <a:t>Why is this important?</a:t>
            </a:r>
            <a:endParaRPr lang="en-US" dirty="0" smtClean="0"/>
          </a:p>
          <a:p>
            <a:r>
              <a:rPr lang="en-US" dirty="0" smtClean="0"/>
              <a:t>Software has a hidden cost:</a:t>
            </a:r>
          </a:p>
          <a:p>
            <a:pPr lvl="1"/>
            <a:r>
              <a:rPr lang="en-US" dirty="0" smtClean="0"/>
              <a:t>Code needs maintenance and so is a liability</a:t>
            </a:r>
          </a:p>
          <a:p>
            <a:pPr lvl="1"/>
            <a:r>
              <a:rPr lang="en-US" dirty="0" smtClean="0"/>
              <a:t>Developing more code =  more maintenance costs</a:t>
            </a:r>
          </a:p>
          <a:p>
            <a:pPr lvl="1"/>
            <a:r>
              <a:rPr lang="en-US" dirty="0" smtClean="0"/>
              <a:t>Long term, productivity of software teams moves to 0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67400"/>
            <a:ext cx="742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Swagerman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, D, V. (2020) The hidden costs of software inventory. Available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from https://www.linkedin.com/pulse/hidden-costs-software-inventory-dirk-jan-swagerman/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Integration (CI) and Test Driven Development (TDD):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 is this important?</a:t>
            </a:r>
            <a:endParaRPr lang="en-US" dirty="0" smtClean="0"/>
          </a:p>
          <a:p>
            <a:r>
              <a:rPr lang="en-US" dirty="0" smtClean="0"/>
              <a:t>Software has a hidden cost:</a:t>
            </a:r>
          </a:p>
          <a:p>
            <a:pPr lvl="1"/>
            <a:r>
              <a:rPr lang="en-US" dirty="0" smtClean="0"/>
              <a:t>Code needs maintenance and so is a liability</a:t>
            </a:r>
          </a:p>
          <a:p>
            <a:pPr lvl="1"/>
            <a:r>
              <a:rPr lang="en-US" dirty="0" smtClean="0"/>
              <a:t>Developing more code =  more maintenance costs</a:t>
            </a:r>
          </a:p>
          <a:p>
            <a:pPr lvl="1"/>
            <a:r>
              <a:rPr lang="en-US" dirty="0" smtClean="0"/>
              <a:t>Long term, productivity of software teams moves to 0</a:t>
            </a:r>
          </a:p>
          <a:p>
            <a:pPr lvl="1"/>
            <a:r>
              <a:rPr lang="en-US" dirty="0" smtClean="0"/>
              <a:t>CI and TDD can increase code quality and thus reduce this cost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67400"/>
            <a:ext cx="742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Swagerman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, D, V. (2020) The hidden costs of software inventory. Available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from https://www.linkedin.com/pulse/hidden-costs-software-inventory-dirk-jan-swagerman/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 </a:t>
            </a:r>
            <a:r>
              <a:rPr lang="en-US" dirty="0"/>
              <a:t>and </a:t>
            </a:r>
            <a:r>
              <a:rPr lang="en-US" dirty="0" smtClean="0"/>
              <a:t>TDD: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Integration (CI) and Test Driven Development (TDD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save </a:t>
            </a:r>
            <a:r>
              <a:rPr lang="en-US" dirty="0"/>
              <a:t>time on manual </a:t>
            </a:r>
            <a:r>
              <a:rPr lang="en-US" dirty="0" smtClean="0"/>
              <a:t>testing</a:t>
            </a:r>
          </a:p>
          <a:p>
            <a:pPr lvl="1"/>
            <a:r>
              <a:rPr lang="en-US" dirty="0"/>
              <a:t>make developers think about the requirements the functions should </a:t>
            </a:r>
            <a:r>
              <a:rPr lang="en-US" dirty="0" smtClean="0"/>
              <a:t>meet</a:t>
            </a:r>
          </a:p>
          <a:p>
            <a:pPr lvl="1"/>
            <a:r>
              <a:rPr lang="en-US" dirty="0"/>
              <a:t>help improve the quality of shared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TDD - </a:t>
            </a:r>
            <a:r>
              <a:rPr lang="en-US" dirty="0"/>
              <a:t>Automated tests</a:t>
            </a:r>
          </a:p>
        </p:txBody>
      </p:sp>
      <p:cxnSp>
        <p:nvCxnSpPr>
          <p:cNvPr id="5" name="Straight Arrow Connector 4"/>
          <p:cNvCxnSpPr>
            <a:stCxn id="7" idx="2"/>
          </p:cNvCxnSpPr>
          <p:nvPr/>
        </p:nvCxnSpPr>
        <p:spPr>
          <a:xfrm flipH="1">
            <a:off x="4307949" y="2271973"/>
            <a:ext cx="1" cy="142490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2287" y="181030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Informal tests</a:t>
            </a:r>
            <a:endParaRPr lang="en-US" sz="2400" dirty="0">
              <a:solidFill>
                <a:schemeClr val="tx2"/>
              </a:solidFill>
              <a:latin typeface="Gotham Bold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733800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Reproducible scripts</a:t>
            </a:r>
            <a:endParaRPr lang="en-US" sz="2400" dirty="0">
              <a:solidFill>
                <a:schemeClr val="tx2"/>
              </a:solidFill>
              <a:latin typeface="Gotham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97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036638"/>
          </a:xfrm>
          <a:ln>
            <a:noFill/>
          </a:ln>
        </p:spPr>
        <p:txBody>
          <a:bodyPr anchor="t" anchorCtr="0">
            <a:normAutofit/>
          </a:bodyPr>
          <a:lstStyle/>
          <a:p>
            <a:r>
              <a:rPr lang="en-US" sz="2800" dirty="0"/>
              <a:t>What is LIS and </a:t>
            </a:r>
            <a:r>
              <a:rPr lang="en-US" sz="2800" dirty="0" smtClean="0"/>
              <a:t>what do </a:t>
            </a:r>
            <a:r>
              <a:rPr lang="en-US" sz="2800" dirty="0"/>
              <a:t>we do?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382000" cy="54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</a:t>
            </a:r>
            <a:r>
              <a:rPr lang="en-US" dirty="0"/>
              <a:t>of automated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/>
          <a:lstStyle/>
          <a:p>
            <a:pPr lvl="0"/>
            <a:r>
              <a:rPr lang="en-US" dirty="0"/>
              <a:t>Fewer bugs</a:t>
            </a:r>
          </a:p>
          <a:p>
            <a:pPr lvl="0"/>
            <a:r>
              <a:rPr lang="en-US" dirty="0"/>
              <a:t>Better code structure</a:t>
            </a:r>
          </a:p>
          <a:p>
            <a:pPr lvl="0"/>
            <a:r>
              <a:rPr lang="en-US" dirty="0" smtClean="0"/>
              <a:t>More </a:t>
            </a:r>
            <a:r>
              <a:rPr lang="en-US" dirty="0"/>
              <a:t>robust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5105400"/>
            <a:ext cx="758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Wickham, H.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(2015) R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Packages: Organize, Test, Document, and Share Your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Code. Available from: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https://r-pkgs.org/tests.htm</a:t>
            </a:r>
          </a:p>
        </p:txBody>
      </p:sp>
    </p:spTree>
    <p:extLst>
      <p:ext uri="{BB962C8B-B14F-4D97-AF65-F5344CB8AC3E}">
        <p14:creationId xmlns:p14="http://schemas.microsoft.com/office/powerpoint/2010/main" val="14388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tests in R – </a:t>
            </a:r>
            <a:r>
              <a:rPr lang="en-US" dirty="0" err="1" smtClean="0"/>
              <a:t>testthat</a:t>
            </a:r>
            <a:r>
              <a:rPr lang="en-US" dirty="0" smtClean="0"/>
              <a:t> package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9931"/>
            <a:ext cx="6628114" cy="47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tests in R – </a:t>
            </a:r>
            <a:r>
              <a:rPr lang="en-US" dirty="0" err="1" smtClean="0"/>
              <a:t>testthat</a:t>
            </a:r>
            <a:r>
              <a:rPr lang="en-US" dirty="0" smtClean="0"/>
              <a:t> package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23923"/>
            <a:ext cx="5100637" cy="50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Driven Development (TDD)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Forcing developers to create unit tests for new functions </a:t>
            </a:r>
            <a:r>
              <a:rPr lang="en-US" b="1" u="sng" dirty="0"/>
              <a:t>before</a:t>
            </a:r>
            <a:r>
              <a:rPr lang="en-US" dirty="0"/>
              <a:t> actually writing them</a:t>
            </a:r>
          </a:p>
        </p:txBody>
      </p:sp>
    </p:spTree>
    <p:extLst>
      <p:ext uri="{BB962C8B-B14F-4D97-AF65-F5344CB8AC3E}">
        <p14:creationId xmlns:p14="http://schemas.microsoft.com/office/powerpoint/2010/main" val="12935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Integration (CI)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r>
              <a:rPr lang="en-US" dirty="0" smtClean="0"/>
              <a:t>changes </a:t>
            </a:r>
            <a:r>
              <a:rPr lang="en-US" dirty="0"/>
              <a:t>into a </a:t>
            </a:r>
            <a:r>
              <a:rPr lang="en-US" dirty="0" smtClean="0"/>
              <a:t>single </a:t>
            </a:r>
            <a:r>
              <a:rPr lang="en-US" dirty="0" smtClean="0"/>
              <a:t>repository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Integration (CI)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r>
              <a:rPr lang="en-US" dirty="0" smtClean="0"/>
              <a:t>changes </a:t>
            </a:r>
            <a:r>
              <a:rPr lang="en-US" dirty="0"/>
              <a:t>into a </a:t>
            </a:r>
            <a:r>
              <a:rPr lang="en-US" dirty="0" smtClean="0"/>
              <a:t>single repository</a:t>
            </a:r>
            <a:endParaRPr lang="en-US" dirty="0"/>
          </a:p>
          <a:p>
            <a:r>
              <a:rPr lang="en-US" dirty="0" smtClean="0"/>
              <a:t>modifications implemented gradually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Integration (CI)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r>
              <a:rPr lang="en-US" dirty="0" smtClean="0"/>
              <a:t>changes </a:t>
            </a:r>
            <a:r>
              <a:rPr lang="en-US" dirty="0"/>
              <a:t>into a </a:t>
            </a:r>
            <a:r>
              <a:rPr lang="en-US" dirty="0" smtClean="0"/>
              <a:t>single repository</a:t>
            </a:r>
            <a:endParaRPr lang="en-US" dirty="0"/>
          </a:p>
          <a:p>
            <a:r>
              <a:rPr lang="en-US" dirty="0" smtClean="0"/>
              <a:t>modifications implemented gradually</a:t>
            </a:r>
          </a:p>
          <a:p>
            <a:r>
              <a:rPr lang="en-US" dirty="0" smtClean="0"/>
              <a:t>minor alteration</a:t>
            </a:r>
            <a:r>
              <a:rPr lang="en-US" dirty="0"/>
              <a:t> </a:t>
            </a:r>
            <a:r>
              <a:rPr lang="en-US" dirty="0" smtClean="0"/>
              <a:t>-&gt; unit </a:t>
            </a:r>
            <a:r>
              <a:rPr lang="en-US" dirty="0"/>
              <a:t>tests are run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Warning: expect to spend some time troubleshooting!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Warning: expect to spend some time troubleshooting!</a:t>
            </a:r>
          </a:p>
          <a:p>
            <a:r>
              <a:rPr lang="en-US" dirty="0" smtClean="0"/>
              <a:t>Services:</a:t>
            </a:r>
          </a:p>
          <a:p>
            <a:pPr lvl="1"/>
            <a:r>
              <a:rPr lang="en-US" dirty="0" smtClean="0"/>
              <a:t>Travis CI</a:t>
            </a:r>
          </a:p>
          <a:p>
            <a:pPr lvl="1"/>
            <a:r>
              <a:rPr lang="en-US" dirty="0"/>
              <a:t>GitHub Actions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334000"/>
            <a:ext cx="74295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Sources: </a:t>
            </a:r>
          </a:p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rOpenSci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(2021)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rOpenSci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Packages: Development, Maintenance, and Peer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Review.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Available from https://devguide.ropensci.org/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Silge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, J.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) A Beginner's Guide to Travis-CI for R.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Available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from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https://juliasilge.com/blog/beginners-guide-to-travis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792162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3352800"/>
            <a:ext cx="735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818A8F"/>
                </a:solidFill>
              </a:rPr>
              <a:t>espasareig</a:t>
            </a:r>
            <a:r>
              <a:rPr lang="en-US" sz="3200" dirty="0">
                <a:solidFill>
                  <a:srgbClr val="818A8F"/>
                </a:solidFill>
              </a:rPr>
              <a:t> (add) </a:t>
            </a:r>
            <a:r>
              <a:rPr lang="en-US" sz="3200" dirty="0" err="1">
                <a:solidFill>
                  <a:srgbClr val="818A8F"/>
                </a:solidFill>
              </a:rPr>
              <a:t>lisdatacenter</a:t>
            </a:r>
            <a:r>
              <a:rPr lang="en-US" sz="3200" dirty="0">
                <a:solidFill>
                  <a:srgbClr val="818A8F"/>
                </a:solidFill>
              </a:rPr>
              <a:t> (dot) org</a:t>
            </a:r>
            <a:endParaRPr lang="en-US" sz="3200" dirty="0">
              <a:solidFill>
                <a:srgbClr val="818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LIS and </a:t>
            </a:r>
            <a:r>
              <a:rPr lang="en-US" sz="2800" dirty="0" smtClean="0"/>
              <a:t>what do </a:t>
            </a:r>
            <a:r>
              <a:rPr lang="en-US" sz="2800" dirty="0"/>
              <a:t>we do?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199"/>
            <a:ext cx="8610600" cy="51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LIS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Cross-national Data Center (2020) Data Access Research Tool. Available from https://dart.lisdatacenter.org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LIS Cross-national Data Center (2020)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lissyrtools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R Package repository.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Available from https://github.com/JosepER/lissyrtools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https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rOpenSci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(2021)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rOpenSci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Packages: Development, Maintenance, and Peer Review. Available from https://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devguide.ropensci.org/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://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r-pkgs.org/tests.htm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Silge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, J. (2016) A Beginner's Guide to Travis-CI for R. Available from https://juliasilge.com/blog/beginners-guide-to-travis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Swagerman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, D, V. (2017) The Gardeners Dilemma. Available from https://www.linkedin.com/pulse/gardeners-dilemma-dirk-jan-swagerman/</a:t>
            </a:r>
          </a:p>
          <a:p>
            <a:pPr>
              <a:spcAft>
                <a:spcPts val="1200"/>
              </a:spcAft>
            </a:pP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Swagerman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, D, V. (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2020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) The hidden costs of software inventory. Available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from https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www.linkedin.com/pulse/hidden-costs-software-inventory-dirk-jan-swagerman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ht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Wickham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, H. (2015) R Packages: Organize, Test, Document, and Share Your Code. Available from: https://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r-pkgs.org/tests.html</a:t>
            </a:r>
          </a:p>
        </p:txBody>
      </p:sp>
    </p:spTree>
    <p:extLst>
      <p:ext uri="{BB962C8B-B14F-4D97-AF65-F5344CB8AC3E}">
        <p14:creationId xmlns:p14="http://schemas.microsoft.com/office/powerpoint/2010/main" val="22907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LIS and </a:t>
            </a:r>
            <a:r>
              <a:rPr lang="en-US" sz="2800" dirty="0" smtClean="0"/>
              <a:t>what do </a:t>
            </a:r>
            <a:r>
              <a:rPr lang="en-US" sz="2800" dirty="0"/>
              <a:t>we do?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1752600"/>
            <a:ext cx="9001558" cy="4983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6" y="1232972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https://dart.lisdatacenter.org/</a:t>
            </a:r>
          </a:p>
        </p:txBody>
      </p:sp>
    </p:spTree>
    <p:extLst>
      <p:ext uri="{BB962C8B-B14F-4D97-AF65-F5344CB8AC3E}">
        <p14:creationId xmlns:p14="http://schemas.microsoft.com/office/powerpoint/2010/main" val="27759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LISSY – our external interface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663912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LISSY – our external interface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4391701" cy="54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2800" dirty="0" smtClean="0"/>
              <a:t>problem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data often requires:</a:t>
            </a:r>
          </a:p>
          <a:p>
            <a:pPr lvl="1"/>
            <a:r>
              <a:rPr lang="en-US" dirty="0"/>
              <a:t>deflator adjustments (CPI or PPP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err="1" smtClean="0"/>
              <a:t>equivalizing</a:t>
            </a:r>
            <a:r>
              <a:rPr lang="en-US" dirty="0" smtClean="0"/>
              <a:t> </a:t>
            </a:r>
            <a:r>
              <a:rPr lang="en-US" dirty="0"/>
              <a:t>by household </a:t>
            </a:r>
            <a:r>
              <a:rPr lang="en-US" dirty="0" smtClean="0"/>
              <a:t>size </a:t>
            </a:r>
            <a:endParaRPr lang="en-US" dirty="0"/>
          </a:p>
          <a:p>
            <a:pPr lvl="1"/>
            <a:r>
              <a:rPr lang="en-US" dirty="0"/>
              <a:t>applying the right </a:t>
            </a:r>
            <a:r>
              <a:rPr lang="en-US" dirty="0" smtClean="0"/>
              <a:t>weights </a:t>
            </a:r>
            <a:endParaRPr lang="en-US" dirty="0"/>
          </a:p>
          <a:p>
            <a:pPr lvl="1"/>
            <a:r>
              <a:rPr lang="en-US" dirty="0"/>
              <a:t>using net or gross variables or </a:t>
            </a:r>
          </a:p>
          <a:p>
            <a:pPr lvl="1"/>
            <a:r>
              <a:rPr lang="en-US" dirty="0"/>
              <a:t>employing the correct unit of analysis</a:t>
            </a:r>
          </a:p>
        </p:txBody>
      </p:sp>
    </p:spTree>
    <p:extLst>
      <p:ext uri="{BB962C8B-B14F-4D97-AF65-F5344CB8AC3E}">
        <p14:creationId xmlns:p14="http://schemas.microsoft.com/office/powerpoint/2010/main" val="405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800" dirty="0"/>
              <a:t>Code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Read </a:t>
            </a:r>
            <a:r>
              <a:rPr lang="en-US" dirty="0" smtClean="0"/>
              <a:t>person </a:t>
            </a:r>
            <a:r>
              <a:rPr lang="en-US" dirty="0"/>
              <a:t>and household-level files for multiple countries;</a:t>
            </a:r>
          </a:p>
          <a:p>
            <a:pPr lvl="0"/>
            <a:r>
              <a:rPr lang="en-US" dirty="0"/>
              <a:t>Merge </a:t>
            </a:r>
            <a:r>
              <a:rPr lang="en-US" dirty="0" smtClean="0"/>
              <a:t>files for both levels;</a:t>
            </a:r>
            <a:endParaRPr lang="en-US" dirty="0"/>
          </a:p>
          <a:p>
            <a:pPr lvl="0"/>
            <a:r>
              <a:rPr lang="en-US" dirty="0"/>
              <a:t>Produce data transformations such as:</a:t>
            </a:r>
          </a:p>
          <a:p>
            <a:pPr lvl="1"/>
            <a:r>
              <a:rPr lang="en-US" dirty="0"/>
              <a:t>recoding negative values to zeroes</a:t>
            </a:r>
          </a:p>
          <a:p>
            <a:pPr lvl="1"/>
            <a:r>
              <a:rPr lang="en-US" dirty="0"/>
              <a:t>equalize by household size</a:t>
            </a:r>
          </a:p>
          <a:p>
            <a:pPr lvl="1"/>
            <a:r>
              <a:rPr lang="en-US" dirty="0"/>
              <a:t>trim outliers with top and bottom coding</a:t>
            </a:r>
          </a:p>
          <a:p>
            <a:pPr lvl="1"/>
            <a:r>
              <a:rPr lang="en-US" dirty="0"/>
              <a:t>adjust by PPP</a:t>
            </a:r>
          </a:p>
          <a:p>
            <a:r>
              <a:rPr lang="en-US" dirty="0" smtClean="0"/>
              <a:t>Data would be ready for any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 Presentation Format">
  <a:themeElements>
    <a:clrScheme name="LIS colors">
      <a:dk1>
        <a:sysClr val="windowText" lastClr="000000"/>
      </a:dk1>
      <a:lt1>
        <a:sysClr val="window" lastClr="FFFFFF"/>
      </a:lt1>
      <a:dk2>
        <a:srgbClr val="005D87"/>
      </a:dk2>
      <a:lt2>
        <a:srgbClr val="EEECE1"/>
      </a:lt2>
      <a:accent1>
        <a:srgbClr val="307EA3"/>
      </a:accent1>
      <a:accent2>
        <a:srgbClr val="CBCED4"/>
      </a:accent2>
      <a:accent3>
        <a:srgbClr val="005D87"/>
      </a:accent3>
      <a:accent4>
        <a:srgbClr val="5C93B4"/>
      </a:accent4>
      <a:accent5>
        <a:srgbClr val="818A8F"/>
      </a:accent5>
      <a:accent6>
        <a:srgbClr val="D5490C"/>
      </a:accent6>
      <a:hlink>
        <a:srgbClr val="FFFFFF"/>
      </a:hlink>
      <a:folHlink>
        <a:srgbClr val="FFFFFF"/>
      </a:folHlink>
    </a:clrScheme>
    <a:fontScheme name="Custom 1">
      <a:majorFont>
        <a:latin typeface="Gotham Bold"/>
        <a:ea typeface="Pmn Caecilia 56 Italic Oldstyle"/>
        <a:cs typeface=""/>
      </a:majorFont>
      <a:minorFont>
        <a:latin typeface="Gotham Book"/>
        <a:ea typeface="Trade Gothic Condensed No.1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otham Bold"/>
        <a:ea typeface="Pmn Caecilia 56 Italic Oldstyle"/>
        <a:cs typeface=""/>
      </a:majorFont>
      <a:minorFont>
        <a:latin typeface="Gotham Book"/>
        <a:ea typeface="Trade Gothic Condensed No.1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5879</TotalTime>
  <Words>980</Words>
  <Application>Microsoft Office PowerPoint</Application>
  <PresentationFormat>On-screen Show (4:3)</PresentationFormat>
  <Paragraphs>143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Gotham Bold</vt:lpstr>
      <vt:lpstr>Gotham Book</vt:lpstr>
      <vt:lpstr>Pmn Caecilia 56 Italic Oldstyle</vt:lpstr>
      <vt:lpstr>Pmn Caecilia 56 Italic Oldstyle</vt:lpstr>
      <vt:lpstr>Trade Gothic Condensed No.18</vt:lpstr>
      <vt:lpstr>Wingdings</vt:lpstr>
      <vt:lpstr>LIS Presentation Format</vt:lpstr>
      <vt:lpstr>Continuous integration and sharing code in Official Statistics: an example with the ‘lissyrtools’ package </vt:lpstr>
      <vt:lpstr>This presentation</vt:lpstr>
      <vt:lpstr>What is LIS and what do we do? </vt:lpstr>
      <vt:lpstr>What is LIS and what do we do? </vt:lpstr>
      <vt:lpstr>What is LIS and what do we do? </vt:lpstr>
      <vt:lpstr>LISSY – our external interface</vt:lpstr>
      <vt:lpstr>LISSY – our external interface</vt:lpstr>
      <vt:lpstr>The problem</vt:lpstr>
      <vt:lpstr>Code example</vt:lpstr>
      <vt:lpstr>Read and manage data – typical user code</vt:lpstr>
      <vt:lpstr>Read and manage data – our code</vt:lpstr>
      <vt:lpstr>Current situation</vt:lpstr>
      <vt:lpstr>Current situation</vt:lpstr>
      <vt:lpstr>Current situation</vt:lpstr>
      <vt:lpstr>Sharing code in R</vt:lpstr>
      <vt:lpstr>The ‘lissyrtools’ package</vt:lpstr>
      <vt:lpstr>‘lissyrtools’ - Read and merge</vt:lpstr>
      <vt:lpstr>‘lissyrtools’ - Read and merge</vt:lpstr>
      <vt:lpstr>The ‘lissyrtools’ package</vt:lpstr>
      <vt:lpstr>‘lissyrtools’ - transformations</vt:lpstr>
      <vt:lpstr>‘lissyrtools’ - transformations</vt:lpstr>
      <vt:lpstr>The ‘lissyrtools’ package</vt:lpstr>
      <vt:lpstr>‘lissyrtools’ - computations</vt:lpstr>
      <vt:lpstr>Continuous Integration (CI) and Test Driven Development (TDD): </vt:lpstr>
      <vt:lpstr>Continuous Integration (CI) and Test Driven Development (TDD): </vt:lpstr>
      <vt:lpstr>Continuous Integration (CI) and Test Driven Development (TDD): </vt:lpstr>
      <vt:lpstr>Continuous Integration (CI) and Test Driven Development (TDD): </vt:lpstr>
      <vt:lpstr>CI and TDD:</vt:lpstr>
      <vt:lpstr>TDD - Automated tests</vt:lpstr>
      <vt:lpstr>Advantages of automated tests</vt:lpstr>
      <vt:lpstr>Automated tests in R – testthat package</vt:lpstr>
      <vt:lpstr>Automated tests in R – testthat package</vt:lpstr>
      <vt:lpstr>Test Driven Development (TDD)</vt:lpstr>
      <vt:lpstr>Continuous Integration (CI)</vt:lpstr>
      <vt:lpstr>Continuous Integration (CI)</vt:lpstr>
      <vt:lpstr>Continuous Integration (CI)</vt:lpstr>
      <vt:lpstr>CI tools</vt:lpstr>
      <vt:lpstr>CI tools</vt:lpstr>
      <vt:lpstr>Thank you for your attention!</vt:lpstr>
      <vt:lpstr>Bibliography</vt:lpstr>
    </vt:vector>
  </TitlesOfParts>
  <Company>The Graduate School and University Center, CUNY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Biennial Board Meeting</dc:title>
  <dc:creator>lmaldonado</dc:creator>
  <cp:lastModifiedBy>Josep Espasa Reig</cp:lastModifiedBy>
  <cp:revision>74</cp:revision>
  <dcterms:created xsi:type="dcterms:W3CDTF">2011-06-17T19:24:44Z</dcterms:created>
  <dcterms:modified xsi:type="dcterms:W3CDTF">2021-02-19T12:03:59Z</dcterms:modified>
</cp:coreProperties>
</file>