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5" r:id="rId2"/>
    <p:sldId id="266" r:id="rId3"/>
    <p:sldId id="289" r:id="rId4"/>
    <p:sldId id="291" r:id="rId5"/>
    <p:sldId id="299" r:id="rId6"/>
    <p:sldId id="300" r:id="rId7"/>
    <p:sldId id="277" r:id="rId8"/>
    <p:sldId id="295" r:id="rId9"/>
    <p:sldId id="301" r:id="rId10"/>
    <p:sldId id="294" r:id="rId11"/>
    <p:sldId id="292" r:id="rId12"/>
    <p:sldId id="303" r:id="rId13"/>
    <p:sldId id="305" r:id="rId14"/>
    <p:sldId id="307" r:id="rId15"/>
    <p:sldId id="304" r:id="rId16"/>
    <p:sldId id="297" r:id="rId17"/>
    <p:sldId id="293" r:id="rId18"/>
    <p:sldId id="306" r:id="rId19"/>
    <p:sldId id="309" r:id="rId20"/>
    <p:sldId id="302" r:id="rId21"/>
    <p:sldId id="287" r:id="rId22"/>
    <p:sldId id="288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6600"/>
    <a:srgbClr val="FFFF99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9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90" y="121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62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jfif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DIGICOM – an unprecedented collaboration on the dissemination and communication of European statistics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7"/>
            <a:ext cx="10676038" cy="2389187"/>
          </a:xfrm>
        </p:spPr>
        <p:txBody>
          <a:bodyPr/>
          <a:lstStyle/>
          <a:p>
            <a:r>
              <a:rPr lang="en-US" sz="1800" dirty="0" smtClean="0"/>
              <a:t>                                                 Ewa </a:t>
            </a:r>
            <a:r>
              <a:rPr lang="en-US" sz="1800" dirty="0"/>
              <a:t>Czumaj (Statistics Poland</a:t>
            </a:r>
            <a:r>
              <a:rPr lang="en-US" sz="1800" dirty="0" smtClean="0"/>
              <a:t>)         Henriette </a:t>
            </a:r>
            <a:r>
              <a:rPr lang="en-US" sz="1800" dirty="0"/>
              <a:t>de Jong-de Heer (Statistics Netherlands</a:t>
            </a:r>
            <a:r>
              <a:rPr lang="en-US" sz="1800" dirty="0" smtClean="0"/>
              <a:t>)        </a:t>
            </a:r>
            <a:r>
              <a:rPr lang="en-US" sz="1800" dirty="0"/>
              <a:t>Adolfo Galvez Moraleda (National Statistics Institute (INE), Spain</a:t>
            </a:r>
            <a:r>
              <a:rPr lang="en-US" sz="1800" dirty="0" smtClean="0"/>
              <a:t>)  </a:t>
            </a:r>
            <a:r>
              <a:rPr lang="en-US" sz="1800" dirty="0"/>
              <a:t>Susanne Hagenkort-Rieger (Federal Statistical Office (DESTATIS), Germany</a:t>
            </a:r>
            <a:r>
              <a:rPr lang="en-US" sz="1800" dirty="0" smtClean="0"/>
              <a:t>)       </a:t>
            </a:r>
            <a:br>
              <a:rPr lang="en-US" sz="1800" dirty="0" smtClean="0"/>
            </a:br>
            <a:r>
              <a:rPr lang="en-US" sz="1800" dirty="0" smtClean="0"/>
              <a:t>José </a:t>
            </a:r>
            <a:r>
              <a:rPr lang="en-US" sz="1800" dirty="0"/>
              <a:t>Pinto Martins (Statistics Portugal</a:t>
            </a:r>
            <a:r>
              <a:rPr lang="en-US" sz="1800" dirty="0" smtClean="0"/>
              <a:t>)       </a:t>
            </a:r>
            <a:r>
              <a:rPr lang="en-US" sz="1800" dirty="0" err="1"/>
              <a:t>Eoin</a:t>
            </a:r>
            <a:r>
              <a:rPr lang="en-US" sz="1800" dirty="0"/>
              <a:t> </a:t>
            </a:r>
            <a:r>
              <a:rPr lang="en-US" sz="1800" dirty="0" err="1" smtClean="0"/>
              <a:t>McCuirc</a:t>
            </a:r>
            <a:r>
              <a:rPr lang="en-US" sz="1800" dirty="0" smtClean="0"/>
              <a:t> </a:t>
            </a:r>
            <a:r>
              <a:rPr lang="en-US" sz="1800" dirty="0"/>
              <a:t>(Central Statistics Office, Ireland</a:t>
            </a:r>
            <a:r>
              <a:rPr lang="en-US" sz="1800" dirty="0" smtClean="0"/>
              <a:t>)       </a:t>
            </a:r>
            <a:r>
              <a:rPr lang="en-US" sz="1800" dirty="0"/>
              <a:t>Guillaume Mordant (National Institute of Statistics and Economic Studies (</a:t>
            </a:r>
            <a:r>
              <a:rPr lang="en-US" sz="1800" dirty="0" err="1"/>
              <a:t>Insee</a:t>
            </a:r>
            <a:r>
              <a:rPr lang="en-US" sz="1800" dirty="0"/>
              <a:t>), France</a:t>
            </a:r>
            <a:r>
              <a:rPr lang="en-US" sz="1800" dirty="0" smtClean="0"/>
              <a:t>)        </a:t>
            </a:r>
            <a:br>
              <a:rPr lang="en-US" sz="1800" dirty="0" smtClean="0"/>
            </a:br>
            <a:r>
              <a:rPr lang="en-US" sz="1800" dirty="0" smtClean="0"/>
              <a:t>Giulia </a:t>
            </a:r>
            <a:r>
              <a:rPr lang="en-US" sz="1800" dirty="0"/>
              <a:t>Mottura (</a:t>
            </a:r>
            <a:r>
              <a:rPr lang="en-US" sz="1800" dirty="0" err="1"/>
              <a:t>Istat</a:t>
            </a:r>
            <a:r>
              <a:rPr lang="en-US" sz="1800" dirty="0"/>
              <a:t>, Italy</a:t>
            </a:r>
            <a:r>
              <a:rPr lang="en-US" sz="1800" dirty="0" smtClean="0"/>
              <a:t>)         </a:t>
            </a:r>
            <a:r>
              <a:rPr lang="en-US" sz="1800" dirty="0" err="1" smtClean="0"/>
              <a:t>Hannele</a:t>
            </a:r>
            <a:r>
              <a:rPr lang="en-US" sz="1800" dirty="0" smtClean="0"/>
              <a:t> </a:t>
            </a:r>
            <a:r>
              <a:rPr lang="en-US" sz="1800" dirty="0" err="1"/>
              <a:t>Orjala</a:t>
            </a:r>
            <a:r>
              <a:rPr lang="en-US" sz="1800" dirty="0"/>
              <a:t> (Statistics Finland</a:t>
            </a:r>
            <a:r>
              <a:rPr lang="en-US" sz="1800" dirty="0" smtClean="0"/>
              <a:t>)        </a:t>
            </a:r>
            <a:br>
              <a:rPr lang="en-US" sz="1800" dirty="0" smtClean="0"/>
            </a:br>
            <a:r>
              <a:rPr lang="en-US" sz="1800" dirty="0" smtClean="0"/>
              <a:t>Thomas Schulz </a:t>
            </a:r>
            <a:r>
              <a:rPr lang="en-US" sz="1800" dirty="0"/>
              <a:t>(Swiss Federal Statistical Office</a:t>
            </a:r>
            <a:r>
              <a:rPr lang="en-US" sz="1800" dirty="0" smtClean="0"/>
              <a:t>)       Beatrix </a:t>
            </a:r>
            <a:r>
              <a:rPr lang="en-US" sz="1800" dirty="0" err="1"/>
              <a:t>Tomaschek</a:t>
            </a:r>
            <a:r>
              <a:rPr lang="en-US" sz="1800" dirty="0"/>
              <a:t> (Statistics </a:t>
            </a:r>
            <a:r>
              <a:rPr lang="en-US" sz="1800" dirty="0" smtClean="0"/>
              <a:t>Austria)       Maurizio </a:t>
            </a:r>
            <a:r>
              <a:rPr lang="en-US" sz="1800" dirty="0"/>
              <a:t>Vichi (Sapienza University of Rome</a:t>
            </a:r>
            <a:r>
              <a:rPr lang="en-US" sz="1800" dirty="0" smtClean="0"/>
              <a:t>) 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5456464" cy="365125"/>
          </a:xfrm>
        </p:spPr>
        <p:txBody>
          <a:bodyPr/>
          <a:lstStyle/>
          <a:p>
            <a:r>
              <a:rPr lang="en-GB" dirty="0" smtClean="0"/>
              <a:t>NTTS 2021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839" y="3693272"/>
            <a:ext cx="360000" cy="22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035" y="3668512"/>
            <a:ext cx="360000" cy="239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3260" y="3971576"/>
            <a:ext cx="360000" cy="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675" y="3951876"/>
            <a:ext cx="360000" cy="2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975" y="4506825"/>
            <a:ext cx="360000" cy="2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462" y="4240151"/>
            <a:ext cx="360000" cy="21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4675" y="4536825"/>
            <a:ext cx="360000" cy="1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0400" y="4775400"/>
            <a:ext cx="360000" cy="2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8510" y="5053500"/>
            <a:ext cx="360000" cy="2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6024" y="5053500"/>
            <a:ext cx="360000" cy="2195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7008" y="5322075"/>
            <a:ext cx="241200" cy="241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02275" y="5327138"/>
            <a:ext cx="360000" cy="2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5962" y="5605743"/>
            <a:ext cx="241200" cy="241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14021" y="360224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Martin Karlberg (Eurostat)</a:t>
            </a:r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5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3"/>
    </mc:Choice>
    <mc:Fallback xmlns="">
      <p:transition spd="slow" advTm="28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  <p:extLst mod="1">
    <p:ext uri="{E180D4A7-C9FB-4DFB-919C-405C955672EB}">
      <p14:showEvtLst xmlns:p14="http://schemas.microsoft.com/office/powerpoint/2010/main">
        <p14:playEvt time="1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Public Use 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Linked Open Statistical Data Hub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WP3: </a:t>
            </a:r>
            <a:r>
              <a:rPr lang="en-GB" u="sng" dirty="0" smtClean="0"/>
              <a:t>open data dissemination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392841"/>
            <a:ext cx="4829357" cy="1461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4030692"/>
            <a:ext cx="4829357" cy="1402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250" y="2392841"/>
            <a:ext cx="4561924" cy="3492026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10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983664"/>
      </p:ext>
    </p:extLst>
  </p:cSld>
  <p:clrMapOvr>
    <a:masterClrMapping/>
  </p:clrMapOvr>
  <p:transition spd="slow" advTm="2720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48373" y="3803904"/>
            <a:ext cx="5207891" cy="4023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Branding study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9775" y="1825625"/>
            <a:ext cx="5972175" cy="390643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Possible communication strategies</a:t>
            </a:r>
          </a:p>
          <a:p>
            <a:r>
              <a:rPr lang="en-GB" b="1" i="1" dirty="0"/>
              <a:t>Eurostat, an expert for experts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dirty="0" smtClean="0"/>
              <a:t>Focus on </a:t>
            </a:r>
            <a:r>
              <a:rPr lang="en-GB" u="sng" dirty="0" smtClean="0"/>
              <a:t>expert</a:t>
            </a:r>
            <a:r>
              <a:rPr lang="en-GB" dirty="0" smtClean="0"/>
              <a:t> </a:t>
            </a:r>
            <a:r>
              <a:rPr lang="en-GB" dirty="0"/>
              <a:t>target audiences</a:t>
            </a:r>
            <a:endParaRPr lang="en-GB" dirty="0" smtClean="0"/>
          </a:p>
          <a:p>
            <a:r>
              <a:rPr lang="en-GB" b="1" i="1" dirty="0"/>
              <a:t>Eurostat, the knowledge </a:t>
            </a:r>
            <a:r>
              <a:rPr lang="en-GB" b="1" i="1" dirty="0" smtClean="0"/>
              <a:t>disseminator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dirty="0" smtClean="0"/>
              <a:t>Outreach to </a:t>
            </a:r>
            <a:r>
              <a:rPr lang="en-GB" u="sng" dirty="0" smtClean="0"/>
              <a:t>multipliers</a:t>
            </a:r>
            <a:r>
              <a:rPr lang="en-GB" dirty="0" smtClean="0"/>
              <a:t> (G to M to C)</a:t>
            </a:r>
          </a:p>
          <a:p>
            <a:r>
              <a:rPr lang="en-GB" b="1" i="1" dirty="0"/>
              <a:t>Eurostat, a democratic </a:t>
            </a:r>
            <a:r>
              <a:rPr lang="en-GB" b="1" i="1" dirty="0" smtClean="0"/>
              <a:t>guide</a:t>
            </a:r>
            <a:br>
              <a:rPr lang="en-GB" b="1" i="1" dirty="0" smtClean="0"/>
            </a:br>
            <a:r>
              <a:rPr lang="en-GB" dirty="0" smtClean="0"/>
              <a:t>Focus on </a:t>
            </a:r>
            <a:r>
              <a:rPr lang="en-GB" u="sng" dirty="0" smtClean="0"/>
              <a:t>general public</a:t>
            </a:r>
            <a:r>
              <a:rPr lang="en-GB" dirty="0" smtClean="0"/>
              <a:t> (G </a:t>
            </a:r>
            <a:r>
              <a:rPr lang="en-GB" dirty="0"/>
              <a:t>to </a:t>
            </a:r>
            <a:r>
              <a:rPr lang="en-GB" dirty="0" smtClean="0"/>
              <a:t>C</a:t>
            </a:r>
            <a:r>
              <a:rPr lang="en-GB" dirty="0"/>
              <a:t>)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WP4: </a:t>
            </a:r>
            <a:r>
              <a:rPr lang="en-GB" u="sng" dirty="0"/>
              <a:t>Communication and promotion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11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345634"/>
            <a:ext cx="4076702" cy="390063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1372996"/>
            <a:ext cx="5767387" cy="5126439"/>
          </a:xfrm>
          <a:prstGeom prst="rightArrow">
            <a:avLst>
              <a:gd name="adj1" fmla="val 80855"/>
              <a:gd name="adj2" fmla="val 10713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002840"/>
      </p:ext>
    </p:extLst>
  </p:cSld>
  <p:clrMapOvr>
    <a:masterClrMapping/>
  </p:clrMapOvr>
  <p:transition spd="slow" advTm="2717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Data journalist outreach strategy</a:t>
            </a:r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Outreach to multipliers</a:t>
            </a:r>
            <a:r>
              <a:rPr lang="en-GB" dirty="0" smtClean="0"/>
              <a:t> (WP4)</a:t>
            </a:r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Data Journalists</a:t>
            </a:r>
          </a:p>
          <a:p>
            <a:pPr marL="2514600" indent="0">
              <a:buNone/>
            </a:pPr>
            <a:r>
              <a:rPr lang="en-GB" dirty="0" smtClean="0"/>
              <a:t>Workshop with </a:t>
            </a:r>
            <a:br>
              <a:rPr lang="en-GB" dirty="0" smtClean="0"/>
            </a:br>
            <a:r>
              <a:rPr lang="en-GB" dirty="0" smtClean="0"/>
              <a:t>Data Journalists </a:t>
            </a:r>
            <a:br>
              <a:rPr lang="en-GB" dirty="0" smtClean="0"/>
            </a:br>
            <a:r>
              <a:rPr lang="en-GB" dirty="0" smtClean="0"/>
              <a:t>to gather their needs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Workshop on </a:t>
            </a:r>
            <a:br>
              <a:rPr lang="en-GB" dirty="0" smtClean="0"/>
            </a:br>
            <a:r>
              <a:rPr lang="en-GB" dirty="0" smtClean="0"/>
              <a:t>Data Journalism </a:t>
            </a:r>
            <a:br>
              <a:rPr lang="en-GB" dirty="0" smtClean="0"/>
            </a:br>
            <a:r>
              <a:rPr lang="en-GB" dirty="0" smtClean="0"/>
              <a:t>with ESS colleagues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39" y="2464216"/>
            <a:ext cx="1727936" cy="2629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03" y="2857501"/>
            <a:ext cx="2155722" cy="1233488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1054203" y="2312989"/>
            <a:ext cx="2155722" cy="54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 in support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Journalism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976" y="2312989"/>
            <a:ext cx="2352674" cy="184905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817" y="4706556"/>
            <a:ext cx="1721763" cy="1585912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3759837" y="4242816"/>
            <a:ext cx="2155722" cy="463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ESS event on</a:t>
            </a:r>
            <a:b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Journalism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0" y="1378794"/>
            <a:ext cx="6529641" cy="5396910"/>
          </a:xfrm>
          <a:prstGeom prst="rightArrow">
            <a:avLst>
              <a:gd name="adj1" fmla="val 81548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473017"/>
      </p:ext>
    </p:extLst>
  </p:cSld>
  <p:clrMapOvr>
    <a:masterClrMapping/>
  </p:clrMapOvr>
  <p:transition spd="slow" advTm="162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/>
      <p:bldP spid="8" grpId="0" animBg="1"/>
      <p:bldP spid="1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Targeted </a:t>
            </a:r>
            <a:r>
              <a:rPr lang="en-US" b="1" dirty="0"/>
              <a:t>communication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concerning </a:t>
            </a:r>
            <a:r>
              <a:rPr lang="en-US" dirty="0"/>
              <a:t>relevant topics</a:t>
            </a:r>
            <a:r>
              <a:rPr lang="en-US" dirty="0" smtClean="0"/>
              <a:t>, e.g. on the digital ‘Ageing Europe’ publication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Outreach to multipliers</a:t>
            </a:r>
            <a:r>
              <a:rPr lang="en-GB" dirty="0"/>
              <a:t> (WP4)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78992" y="1825625"/>
            <a:ext cx="5087206" cy="422770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Non-governmental organisations (NGOs)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Categorised inventory of NGOs </a:t>
            </a:r>
            <a:br>
              <a:rPr lang="en-GB" dirty="0" smtClean="0"/>
            </a:br>
            <a:r>
              <a:rPr lang="en-GB" dirty="0" smtClean="0"/>
              <a:t>active in fields related to </a:t>
            </a:r>
            <a:r>
              <a:rPr lang="en-GB" u="sng" dirty="0" smtClean="0"/>
              <a:t>ageing</a:t>
            </a:r>
            <a:endParaRPr lang="en-GB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96" y="3352800"/>
            <a:ext cx="2344707" cy="2303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727" y="2686895"/>
            <a:ext cx="2503876" cy="252401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1272338"/>
            <a:ext cx="6537199" cy="5396910"/>
          </a:xfrm>
          <a:prstGeom prst="rightArrow">
            <a:avLst>
              <a:gd name="adj1" fmla="val 75787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68098"/>
      </p:ext>
    </p:extLst>
  </p:cSld>
  <p:clrMapOvr>
    <a:masterClrMapping/>
  </p:clrMapOvr>
  <p:transition spd="slow" advTm="1212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en-GB" b="1" i="1" dirty="0" smtClean="0"/>
              <a:t>Microdata access</a:t>
            </a:r>
            <a:r>
              <a:rPr lang="en-GB" b="1" dirty="0" smtClean="0"/>
              <a:t> toolkit</a:t>
            </a:r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Outreach to multipliers</a:t>
            </a:r>
            <a:r>
              <a:rPr lang="en-GB" dirty="0"/>
              <a:t> (WP4)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Researchers</a:t>
            </a:r>
          </a:p>
          <a:p>
            <a:pPr marL="1524000" indent="0" algn="ctr">
              <a:buNone/>
            </a:pPr>
            <a:r>
              <a:rPr lang="en-US" i="1" dirty="0"/>
              <a:t>European </a:t>
            </a:r>
            <a:r>
              <a:rPr lang="en-US" i="1" dirty="0" smtClean="0"/>
              <a:t>statistics </a:t>
            </a:r>
            <a:br>
              <a:rPr lang="en-US" i="1" dirty="0" smtClean="0"/>
            </a:br>
            <a:r>
              <a:rPr lang="en-US" i="1" dirty="0" smtClean="0"/>
              <a:t>in support </a:t>
            </a:r>
            <a:r>
              <a:rPr lang="en-US" i="1" dirty="0"/>
              <a:t>of </a:t>
            </a:r>
            <a:r>
              <a:rPr lang="en-US" i="1" dirty="0" smtClean="0"/>
              <a:t>researchers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#</a:t>
            </a:r>
            <a:r>
              <a:rPr lang="en-US" dirty="0" err="1" smtClean="0"/>
              <a:t>ESiSoR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88" y="2449286"/>
            <a:ext cx="3565568" cy="2004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841" b="1441"/>
          <a:stretch/>
        </p:blipFill>
        <p:spPr>
          <a:xfrm>
            <a:off x="9345168" y="2950413"/>
            <a:ext cx="1805850" cy="2526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682" y="3257932"/>
            <a:ext cx="2962275" cy="22193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1080387"/>
            <a:ext cx="6483688" cy="5396910"/>
          </a:xfrm>
          <a:prstGeom prst="rightArrow">
            <a:avLst>
              <a:gd name="adj1" fmla="val 67993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076130"/>
      </p:ext>
    </p:extLst>
  </p:cSld>
  <p:clrMapOvr>
    <a:masterClrMapping/>
  </p:clrMapOvr>
  <p:transition spd="slow" advTm="160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66198" y="1825625"/>
            <a:ext cx="5564052" cy="439229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Statistics in the classroom</a:t>
            </a:r>
            <a:r>
              <a:rPr lang="en-GB" b="1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For teachers: </a:t>
            </a:r>
            <a:br>
              <a:rPr lang="en-GB" b="1" dirty="0" smtClean="0"/>
            </a:br>
            <a:r>
              <a:rPr lang="en-GB" dirty="0" smtClean="0"/>
              <a:t>A </a:t>
            </a:r>
            <a:r>
              <a:rPr lang="en-GB" u="sng" dirty="0" smtClean="0"/>
              <a:t>video</a:t>
            </a:r>
            <a:r>
              <a:rPr lang="en-GB" dirty="0" smtClean="0"/>
              <a:t> guiding to </a:t>
            </a:r>
            <a:br>
              <a:rPr lang="en-GB" dirty="0" smtClean="0"/>
            </a:br>
            <a:r>
              <a:rPr lang="en-GB" dirty="0" smtClean="0"/>
              <a:t>Eurostat didactic resources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b="1" dirty="0" smtClean="0"/>
              <a:t>For students:</a:t>
            </a:r>
            <a:r>
              <a:rPr lang="en-GB" b="1" dirty="0"/>
              <a:t/>
            </a:r>
            <a:br>
              <a:rPr lang="en-GB" b="1" dirty="0"/>
            </a:br>
            <a:r>
              <a:rPr lang="en-GB" u="sng" dirty="0" smtClean="0"/>
              <a:t>Videos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u="sng" dirty="0"/>
              <a:t>exercises</a:t>
            </a:r>
            <a:r>
              <a:rPr lang="en-GB" dirty="0"/>
              <a:t> </a:t>
            </a:r>
            <a:r>
              <a:rPr lang="en-GB" dirty="0" smtClean="0"/>
              <a:t>on:</a:t>
            </a:r>
          </a:p>
          <a:p>
            <a:pPr>
              <a:spcAft>
                <a:spcPts val="0"/>
              </a:spcAft>
            </a:pPr>
            <a:r>
              <a:rPr lang="en-GB" b="1" dirty="0" smtClean="0"/>
              <a:t>energy </a:t>
            </a:r>
            <a:r>
              <a:rPr lang="en-GB" dirty="0" smtClean="0"/>
              <a:t>statistics </a:t>
            </a:r>
          </a:p>
          <a:p>
            <a:pPr>
              <a:spcAft>
                <a:spcPts val="0"/>
              </a:spcAft>
            </a:pPr>
            <a:r>
              <a:rPr lang="en-GB" b="1" dirty="0" smtClean="0"/>
              <a:t>labour market </a:t>
            </a:r>
            <a:r>
              <a:rPr lang="en-GB" dirty="0" smtClean="0"/>
              <a:t>statistics</a:t>
            </a:r>
          </a:p>
          <a:p>
            <a:pPr>
              <a:spcAft>
                <a:spcPts val="0"/>
              </a:spcAft>
            </a:pPr>
            <a:r>
              <a:rPr lang="en-GB" b="1" dirty="0" smtClean="0"/>
              <a:t>price </a:t>
            </a:r>
            <a:r>
              <a:rPr lang="en-GB" dirty="0" smtClean="0"/>
              <a:t>statistics</a:t>
            </a:r>
          </a:p>
          <a:p>
            <a:pPr>
              <a:spcAft>
                <a:spcPts val="0"/>
              </a:spcAft>
            </a:pPr>
            <a:r>
              <a:rPr lang="en-GB" b="1" dirty="0" smtClean="0"/>
              <a:t>SDGs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Outreach to multipliers</a:t>
            </a:r>
            <a:r>
              <a:rPr lang="en-GB" dirty="0"/>
              <a:t> (WP4)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425132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Teachers</a:t>
            </a:r>
          </a:p>
          <a:p>
            <a:pPr marL="895350" indent="0" algn="ctr">
              <a:buNone/>
            </a:pPr>
            <a:r>
              <a:rPr lang="en-US" i="1" dirty="0"/>
              <a:t>European </a:t>
            </a:r>
            <a:r>
              <a:rPr lang="en-US" i="1" dirty="0" smtClean="0"/>
              <a:t>statistics</a:t>
            </a:r>
            <a:br>
              <a:rPr lang="en-US" i="1" dirty="0" smtClean="0"/>
            </a:br>
            <a:r>
              <a:rPr lang="en-US" i="1" dirty="0" smtClean="0"/>
              <a:t>for the classroom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 err="1" smtClean="0"/>
              <a:t>ESftC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852" y="2177081"/>
            <a:ext cx="1831955" cy="1150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562" y="3417335"/>
            <a:ext cx="1952534" cy="12088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055" y="3790560"/>
            <a:ext cx="1945945" cy="12136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562" y="4260586"/>
            <a:ext cx="2112202" cy="1304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973" y="4777416"/>
            <a:ext cx="1926895" cy="12000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556" y="3297734"/>
            <a:ext cx="3419475" cy="25622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0" y="1272338"/>
            <a:ext cx="6163599" cy="5396910"/>
          </a:xfrm>
          <a:prstGeom prst="rightArrow">
            <a:avLst>
              <a:gd name="adj1" fmla="val 75787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62913"/>
      </p:ext>
    </p:extLst>
  </p:cSld>
  <p:clrMapOvr>
    <a:masterClrMapping/>
  </p:clrMapOvr>
  <p:transition spd="slow" advTm="1914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8" y="1358649"/>
            <a:ext cx="5493028" cy="4603239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/>
              <a:t>Development under DIGICOM </a:t>
            </a:r>
            <a:br>
              <a:rPr lang="en-GB" b="1" dirty="0" smtClean="0"/>
            </a:br>
            <a:r>
              <a:rPr lang="en-GB" b="1" dirty="0" smtClean="0"/>
              <a:t>statistical literacy grants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95150" y="1358648"/>
            <a:ext cx="5328000" cy="469108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Statistics Online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spcAft>
                <a:spcPts val="0"/>
              </a:spcAft>
              <a:buNone/>
            </a:pPr>
            <a:endParaRPr lang="en-GB" sz="1800" b="1" dirty="0"/>
          </a:p>
          <a:p>
            <a:pPr lvl="1"/>
            <a:r>
              <a:rPr lang="en-GB" dirty="0" smtClean="0"/>
              <a:t>Based on DESTATIS platform</a:t>
            </a:r>
          </a:p>
          <a:p>
            <a:pPr lvl="1"/>
            <a:r>
              <a:rPr lang="en-GB" dirty="0" smtClean="0"/>
              <a:t>Translated (and adapted to European statistics) by Eurostat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Statistical literacy</a:t>
            </a:r>
            <a:r>
              <a:rPr lang="en-GB" dirty="0" smtClean="0"/>
              <a:t> (WP4): </a:t>
            </a:r>
            <a:r>
              <a:rPr lang="en-GB" i="1" dirty="0" smtClean="0"/>
              <a:t>e-learning</a:t>
            </a:r>
            <a:endParaRPr lang="en-GB" i="1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285" y="1971987"/>
            <a:ext cx="1853730" cy="2338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493" y="2269671"/>
            <a:ext cx="1969982" cy="2448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718" y="3551465"/>
            <a:ext cx="1942862" cy="2084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104656"/>
      </p:ext>
    </p:extLst>
  </p:cSld>
  <p:clrMapOvr>
    <a:masterClrMapping/>
  </p:clrMapOvr>
  <p:transition spd="slow" advTm="219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8" y="1358649"/>
            <a:ext cx="5493028" cy="4420359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b="1" dirty="0"/>
              <a:t>Development under DIGICOM </a:t>
            </a:r>
            <a:br>
              <a:rPr lang="en-GB" b="1" dirty="0"/>
            </a:br>
            <a:r>
              <a:rPr lang="en-GB" b="1" dirty="0"/>
              <a:t>statistical literacy grants</a:t>
            </a:r>
          </a:p>
          <a:p>
            <a:pPr marL="898525" lvl="1" indent="-179388">
              <a:spcAft>
                <a:spcPts val="600"/>
              </a:spcAft>
            </a:pPr>
            <a:r>
              <a:rPr lang="en-GB" dirty="0" smtClean="0"/>
              <a:t>Development by an NSI</a:t>
            </a:r>
          </a:p>
          <a:p>
            <a:pPr marL="898525" lvl="1" indent="-179388"/>
            <a:r>
              <a:rPr lang="en-GB" dirty="0" smtClean="0"/>
              <a:t>Translation by another NSI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95150" y="1452081"/>
            <a:ext cx="5328000" cy="453127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b="1" dirty="0" err="1" smtClean="0"/>
              <a:t>ViROS</a:t>
            </a:r>
            <a:r>
              <a:rPr lang="en-GB" b="1" dirty="0" smtClean="0"/>
              <a:t> – Virtual Reality </a:t>
            </a:r>
            <a:br>
              <a:rPr lang="en-GB" b="1" dirty="0" smtClean="0"/>
            </a:br>
            <a:r>
              <a:rPr lang="en-GB" b="1" dirty="0" smtClean="0"/>
              <a:t>	    for Official Statistics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sz="1800" b="1" dirty="0"/>
          </a:p>
          <a:p>
            <a:pPr lvl="1">
              <a:spcAft>
                <a:spcPts val="1200"/>
              </a:spcAft>
            </a:pPr>
            <a:r>
              <a:rPr lang="en-GB" dirty="0" smtClean="0"/>
              <a:t>Originally available in 5 languages </a:t>
            </a:r>
          </a:p>
          <a:p>
            <a:pPr lvl="1"/>
            <a:r>
              <a:rPr lang="en-GB" dirty="0" smtClean="0"/>
              <a:t>Translated voluntarily by NSIs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– now available in 13 languages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Statistical literacy </a:t>
            </a:r>
            <a:r>
              <a:rPr lang="en-GB" dirty="0" smtClean="0"/>
              <a:t>(WP4): </a:t>
            </a:r>
            <a:r>
              <a:rPr lang="en-GB" i="1" dirty="0" smtClean="0"/>
              <a:t>games</a:t>
            </a:r>
            <a:endParaRPr lang="en-GB" i="1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97" y="3013466"/>
            <a:ext cx="4818202" cy="23450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915078" y="2384014"/>
            <a:ext cx="3610048" cy="2220982"/>
            <a:chOff x="13433070" y="1259202"/>
            <a:chExt cx="15170032" cy="93329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3070" y="1259202"/>
              <a:ext cx="15170032" cy="933293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57468" y="1344960"/>
              <a:ext cx="2924051" cy="2924051"/>
            </a:xfrm>
            <a:prstGeom prst="rect">
              <a:avLst/>
            </a:prstGeom>
          </p:spPr>
        </p:pic>
      </p:grpSp>
      <p:cxnSp>
        <p:nvCxnSpPr>
          <p:cNvPr id="10" name="Elbow Connector 9"/>
          <p:cNvCxnSpPr/>
          <p:nvPr/>
        </p:nvCxnSpPr>
        <p:spPr>
          <a:xfrm rot="5400000">
            <a:off x="1133122" y="2456582"/>
            <a:ext cx="607586" cy="506185"/>
          </a:xfrm>
          <a:prstGeom prst="bentConnector3">
            <a:avLst>
              <a:gd name="adj1" fmla="val 36563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4929588" y="2778646"/>
            <a:ext cx="622825" cy="234820"/>
          </a:xfrm>
          <a:prstGeom prst="bentConnector3">
            <a:avLst>
              <a:gd name="adj1" fmla="val 99383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9629055"/>
      </p:ext>
    </p:extLst>
  </p:cSld>
  <p:clrMapOvr>
    <a:masterClrMapping/>
  </p:clrMapOvr>
  <p:transition spd="slow" advTm="3159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European Statistics Competition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Statistical literacy </a:t>
            </a:r>
            <a:r>
              <a:rPr lang="en-GB" dirty="0" smtClean="0"/>
              <a:t>(WP4): ESC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22" y="4934761"/>
            <a:ext cx="4743948" cy="1013562"/>
          </a:xfrm>
          <a:prstGeom prst="rect">
            <a:avLst/>
          </a:prstGeom>
        </p:spPr>
      </p:pic>
      <p:pic>
        <p:nvPicPr>
          <p:cNvPr id="1026" name="Picture 2" descr="© 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04" y="2802727"/>
            <a:ext cx="1952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2249" y="1825625"/>
            <a:ext cx="5418275" cy="3906435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Multiple outcomes</a:t>
            </a: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b="1" i="1" dirty="0" smtClean="0"/>
              <a:t>Outreach (to pupils)</a:t>
            </a:r>
          </a:p>
          <a:p>
            <a:pPr marL="0" indent="0">
              <a:buNone/>
            </a:pPr>
            <a:r>
              <a:rPr lang="en-GB" dirty="0" smtClean="0"/>
              <a:t>Eurostat </a:t>
            </a:r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NSIs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/>
              <a:t>teachers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 smtClean="0"/>
              <a:t>pupils</a:t>
            </a:r>
          </a:p>
          <a:p>
            <a:r>
              <a:rPr lang="en-GB" b="1" i="1" dirty="0" smtClean="0"/>
              <a:t>Statistical literacy (of pupils)</a:t>
            </a:r>
          </a:p>
          <a:p>
            <a:r>
              <a:rPr lang="en-GB" b="1" i="1" dirty="0" smtClean="0"/>
              <a:t>Promotional videos (by pupils)</a:t>
            </a:r>
            <a:endParaRPr lang="en-GB" b="1" i="1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919" y="4654296"/>
            <a:ext cx="2018156" cy="1137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493" y="4654296"/>
            <a:ext cx="2153603" cy="1133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9679960"/>
      </p:ext>
    </p:extLst>
  </p:cSld>
  <p:clrMapOvr>
    <a:masterClrMapping/>
  </p:clrMapOvr>
  <p:transition spd="slow" advTm="241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358649"/>
            <a:ext cx="5151120" cy="485437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/>
              <a:t>Didactic videos </a:t>
            </a:r>
            <a:br>
              <a:rPr lang="en-GB" b="1" dirty="0" smtClean="0"/>
            </a:br>
            <a:r>
              <a:rPr lang="en-GB" b="1" dirty="0" smtClean="0"/>
              <a:t>on regional statistics</a:t>
            </a:r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GB" b="1" dirty="0"/>
          </a:p>
          <a:p>
            <a:pPr marL="0" indent="0" algn="ctr">
              <a:spcAft>
                <a:spcPts val="0"/>
              </a:spcAft>
              <a:buNone/>
            </a:pPr>
            <a:endParaRPr lang="en-GB" b="1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/>
              <a:t>Developed for a Massive Open Online Course (MOOC) of the </a:t>
            </a:r>
            <a:br>
              <a:rPr lang="en-GB" dirty="0" smtClean="0"/>
            </a:br>
            <a:r>
              <a:rPr lang="en-GB" dirty="0" smtClean="0"/>
              <a:t>European Committee of the Regions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31536" y="1358648"/>
            <a:ext cx="6391614" cy="4691087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Eurostat education corner</a:t>
            </a:r>
          </a:p>
          <a:p>
            <a:pPr lvl="1"/>
            <a:r>
              <a:rPr lang="en-GB" dirty="0" smtClean="0"/>
              <a:t>One-stop shop </a:t>
            </a:r>
            <a:br>
              <a:rPr lang="en-GB" dirty="0" smtClean="0"/>
            </a:br>
            <a:r>
              <a:rPr lang="en-GB" dirty="0" smtClean="0"/>
              <a:t>for Eurostat &amp; ESS </a:t>
            </a:r>
            <a:br>
              <a:rPr lang="en-GB" dirty="0" smtClean="0"/>
            </a:br>
            <a:r>
              <a:rPr lang="en-GB" dirty="0" smtClean="0"/>
              <a:t>statistical literacy </a:t>
            </a:r>
            <a:br>
              <a:rPr lang="en-GB" dirty="0" smtClean="0"/>
            </a:br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DIGICOM results </a:t>
            </a:r>
            <a:br>
              <a:rPr lang="en-GB" dirty="0" smtClean="0"/>
            </a:br>
            <a:r>
              <a:rPr lang="en-GB" dirty="0" smtClean="0"/>
              <a:t>under many </a:t>
            </a:r>
            <a:br>
              <a:rPr lang="en-GB" dirty="0" smtClean="0"/>
            </a:br>
            <a:r>
              <a:rPr lang="en-GB" dirty="0" smtClean="0"/>
              <a:t>headings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Statistical literacy</a:t>
            </a:r>
            <a:r>
              <a:rPr lang="en-GB" dirty="0" smtClean="0"/>
              <a:t> (WP4)</a:t>
            </a:r>
            <a:endParaRPr lang="en-GB" i="1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77" y="2034935"/>
            <a:ext cx="2991546" cy="3862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66760" y="3675888"/>
            <a:ext cx="1600200" cy="34747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366760" y="4772521"/>
            <a:ext cx="1600200" cy="32626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366760" y="5172455"/>
            <a:ext cx="1600200" cy="29051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966960" y="4625340"/>
            <a:ext cx="1519362" cy="229166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9985248" y="3717100"/>
            <a:ext cx="1501074" cy="29051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976104" y="4056690"/>
            <a:ext cx="1501074" cy="3600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976104" y="5208071"/>
            <a:ext cx="1519362" cy="32272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121" y="2197744"/>
            <a:ext cx="1921712" cy="2681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78484"/>
      </p:ext>
    </p:extLst>
  </p:cSld>
  <p:clrMapOvr>
    <a:masterClrMapping/>
  </p:clrMapOvr>
  <p:transition spd="slow" advTm="181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89010" y="638460"/>
            <a:ext cx="2348550" cy="6332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DIGICOM business case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 dirty="0"/>
          </a:p>
        </p:txBody>
      </p:sp>
      <p:pic>
        <p:nvPicPr>
          <p:cNvPr id="2052" name="Picture 4" descr="ESS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19582" r="8530" b="13340"/>
          <a:stretch/>
        </p:blipFill>
        <p:spPr bwMode="auto">
          <a:xfrm>
            <a:off x="9089136" y="828231"/>
            <a:ext cx="1859235" cy="91440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-Up Arrow 5"/>
          <p:cNvSpPr/>
          <p:nvPr/>
        </p:nvSpPr>
        <p:spPr>
          <a:xfrm rot="10800000">
            <a:off x="7324344" y="1182486"/>
            <a:ext cx="1764792" cy="678078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14032" y="1860565"/>
            <a:ext cx="749808" cy="4894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53969"/>
            <a:ext cx="10905699" cy="502383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u="sng" dirty="0" smtClean="0"/>
              <a:t>Objectives</a:t>
            </a:r>
            <a:endParaRPr lang="en-US" b="1" u="sng" dirty="0" smtClean="0"/>
          </a:p>
          <a:p>
            <a:pPr>
              <a:spcAft>
                <a:spcPts val="1200"/>
              </a:spcAft>
            </a:pPr>
            <a:r>
              <a:rPr lang="en-US" dirty="0"/>
              <a:t>Delivering </a:t>
            </a:r>
            <a:r>
              <a:rPr lang="en-US" dirty="0" smtClean="0"/>
              <a:t>(and capacity-building) within </a:t>
            </a:r>
            <a:r>
              <a:rPr lang="en-US" dirty="0"/>
              <a:t>two ESS Vision 2020 </a:t>
            </a:r>
            <a:r>
              <a:rPr lang="en-US" dirty="0" smtClean="0"/>
              <a:t>key areas: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Identifying </a:t>
            </a:r>
            <a:r>
              <a:rPr lang="en-US" dirty="0"/>
              <a:t>user needs and cooperation with </a:t>
            </a:r>
            <a:r>
              <a:rPr lang="en-US" dirty="0" smtClean="0"/>
              <a:t>stakeholders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Dissemination and communication on European </a:t>
            </a:r>
            <a:r>
              <a:rPr lang="en-US" dirty="0" smtClean="0"/>
              <a:t>statistics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u="sng" dirty="0" smtClean="0"/>
              <a:t>Deliverables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r>
              <a:rPr lang="en-US" sz="2400" dirty="0"/>
              <a:t>55 deliverables to be achieved in 4 Work </a:t>
            </a:r>
            <a:r>
              <a:rPr lang="en-US" sz="2400" dirty="0" smtClean="0"/>
              <a:t>Packages (WPs)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WP1: User </a:t>
            </a:r>
            <a:r>
              <a:rPr lang="en-GB" dirty="0"/>
              <a:t>Analysis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WP2: Innovative </a:t>
            </a:r>
            <a:r>
              <a:rPr lang="en-US" dirty="0"/>
              <a:t>and shareable products and tools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WP3: Open </a:t>
            </a:r>
            <a:r>
              <a:rPr lang="en-GB" dirty="0"/>
              <a:t>Data Dissemination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WP4: </a:t>
            </a:r>
            <a:r>
              <a:rPr lang="en-GB" dirty="0"/>
              <a:t>Communication and </a:t>
            </a:r>
            <a:r>
              <a:rPr lang="en-GB" dirty="0" smtClean="0"/>
              <a:t>promotion</a:t>
            </a:r>
            <a:endParaRPr lang="en-GB" dirty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b="1" u="sng" dirty="0" smtClean="0"/>
              <a:t>Execution phase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r>
              <a:rPr lang="en-US" sz="2400" dirty="0" smtClean="0"/>
              <a:t>2016-2019</a:t>
            </a:r>
            <a:endParaRPr lang="en-US" sz="2400" dirty="0"/>
          </a:p>
          <a:p>
            <a:pPr lvl="1">
              <a:spcAft>
                <a:spcPts val="1200"/>
              </a:spcAft>
            </a:pPr>
            <a:endParaRPr lang="en-GB" dirty="0" smtClean="0"/>
          </a:p>
        </p:txBody>
      </p:sp>
      <p:sp>
        <p:nvSpPr>
          <p:cNvPr id="11" name="Bent-Up Arrow 10"/>
          <p:cNvSpPr/>
          <p:nvPr/>
        </p:nvSpPr>
        <p:spPr>
          <a:xfrm rot="10800000">
            <a:off x="1655064" y="291413"/>
            <a:ext cx="2029968" cy="340591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6" y="46767"/>
            <a:ext cx="628269" cy="62826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694177" y="-5320"/>
            <a:ext cx="7810433" cy="69962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         Digital </a:t>
            </a:r>
            <a:r>
              <a:rPr lang="en-US" sz="2000" dirty="0"/>
              <a:t>communication, User analytics and Innovative products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9729216" y="980145"/>
            <a:ext cx="126558" cy="72000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34840" y="210312"/>
            <a:ext cx="352491" cy="28169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12080" y="210312"/>
            <a:ext cx="480507" cy="281692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ransition spd="slow" advTm="619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11" grpId="0" animBg="1"/>
      <p:bldP spid="13" grpId="0" animBg="1"/>
      <p:bldP spid="14" grpId="0" animBg="1"/>
      <p:bldP spid="14" grpId="1" animBg="1"/>
      <p:bldP spid="15" grpId="0" animBg="1"/>
      <p:bldP spid="15" grpId="2" animBg="1"/>
      <p:bldP spid="15" grpId="3" animBg="1"/>
      <p:bldP spid="16" grpId="0" animBg="1"/>
      <p:bldP spid="16" grpId="2" animBg="1"/>
      <p:bldP spid="16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00" y="2316331"/>
            <a:ext cx="2781335" cy="36082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44323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European Big Data Hackathon </a:t>
            </a:r>
            <a:endParaRPr lang="en-GB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en-US" dirty="0" smtClean="0"/>
              <a:t>edition</a:t>
            </a:r>
            <a:br>
              <a:rPr lang="en-US" dirty="0" smtClean="0"/>
            </a:br>
            <a:r>
              <a:rPr lang="en-US" dirty="0" smtClean="0"/>
              <a:t>      at </a:t>
            </a:r>
            <a:br>
              <a:rPr lang="en-US" dirty="0" smtClean="0"/>
            </a:br>
            <a:r>
              <a:rPr lang="en-US" dirty="0" smtClean="0"/>
              <a:t>NTTS 2017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u="sng" dirty="0" smtClean="0"/>
              <a:t>Policy question</a:t>
            </a:r>
            <a:r>
              <a:rPr lang="en-US" sz="1800" dirty="0" smtClean="0"/>
              <a:t>:</a:t>
            </a:r>
            <a:br>
              <a:rPr lang="en-US" sz="1800" dirty="0" smtClean="0"/>
            </a:br>
            <a:r>
              <a:rPr lang="en-US" sz="1800" dirty="0" smtClean="0"/>
              <a:t>How would you support the design of policies for reducing </a:t>
            </a:r>
            <a:r>
              <a:rPr lang="en-US" sz="1800" b="1" dirty="0" smtClean="0"/>
              <a:t>mismatch between jobs and skills </a:t>
            </a:r>
            <a:r>
              <a:rPr lang="en-US" sz="1800" dirty="0" smtClean="0"/>
              <a:t>at regional level in the EU through the use of data?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ESS                            statistics hub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Experimentation</a:t>
            </a:r>
            <a:r>
              <a:rPr lang="en-GB" dirty="0" smtClean="0"/>
              <a:t> (WP4)</a:t>
            </a:r>
            <a:endParaRPr lang="en-GB" dirty="0"/>
          </a:p>
        </p:txBody>
      </p:sp>
      <p:pic>
        <p:nvPicPr>
          <p:cNvPr id="1028" name="Picture 4" descr="Experimental statistic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95" y="1547188"/>
            <a:ext cx="2358139" cy="7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20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875" r="2625"/>
          <a:stretch/>
        </p:blipFill>
        <p:spPr>
          <a:xfrm>
            <a:off x="2514600" y="2478971"/>
            <a:ext cx="3465581" cy="206284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 rot="20594054">
            <a:off x="6306003" y="2699786"/>
            <a:ext cx="5460189" cy="2683977"/>
          </a:xfrm>
          <a:prstGeom prst="rect">
            <a:avLst/>
          </a:prstGeom>
          <a:solidFill>
            <a:schemeClr val="bg1">
              <a:alpha val="90000"/>
            </a:schemeClr>
          </a:solidFill>
          <a:ln w="63500">
            <a:solidFill>
              <a:srgbClr val="FF0000"/>
            </a:solidFill>
          </a:ln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smtClean="0"/>
              <a:t>Urgent innovation </a:t>
            </a:r>
            <a:br>
              <a:rPr lang="en-GB" sz="2400" b="1" dirty="0" smtClean="0"/>
            </a:br>
            <a:r>
              <a:rPr lang="en-GB" sz="2400" b="1" dirty="0" smtClean="0"/>
              <a:t>– COVID-19 response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dirty="0" smtClean="0"/>
              <a:t>Recently set up national </a:t>
            </a:r>
            <a:br>
              <a:rPr lang="en-GB" sz="2400" dirty="0" smtClean="0"/>
            </a:br>
            <a:r>
              <a:rPr lang="en-GB" sz="2400" dirty="0" smtClean="0"/>
              <a:t>experimental statistics </a:t>
            </a:r>
            <a:r>
              <a:rPr lang="en-GB" sz="2400" b="1" dirty="0" smtClean="0"/>
              <a:t>sites</a:t>
            </a:r>
            <a:r>
              <a:rPr lang="en-GB" sz="2400" dirty="0" smtClean="0"/>
              <a:t> </a:t>
            </a:r>
          </a:p>
          <a:p>
            <a:pPr algn="ctr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Recently launched </a:t>
            </a:r>
            <a:br>
              <a:rPr lang="en-GB" sz="2400" dirty="0" smtClean="0"/>
            </a:br>
            <a:r>
              <a:rPr lang="en-GB" sz="2400" dirty="0" smtClean="0"/>
              <a:t>experimental statistics </a:t>
            </a:r>
            <a:r>
              <a:rPr lang="en-GB" sz="2400" b="1" dirty="0" smtClean="0"/>
              <a:t>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100784"/>
      </p:ext>
    </p:extLst>
  </p:cSld>
  <p:clrMapOvr>
    <a:masterClrMapping/>
  </p:clrMapOvr>
  <p:transition spd="slow" advTm="3628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159500" y="2505075"/>
            <a:ext cx="5157787" cy="30973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European Statistics Competition</a:t>
            </a:r>
          </a:p>
          <a:p>
            <a:r>
              <a:rPr lang="en-GB" dirty="0" smtClean="0"/>
              <a:t>Public use files</a:t>
            </a:r>
          </a:p>
          <a:p>
            <a:r>
              <a:rPr lang="en-GB" dirty="0" smtClean="0"/>
              <a:t>Experimental statistics</a:t>
            </a:r>
          </a:p>
          <a:p>
            <a:r>
              <a:rPr lang="en-GB" dirty="0" smtClean="0"/>
              <a:t>Sharing of digital publications</a:t>
            </a:r>
          </a:p>
          <a:p>
            <a:r>
              <a:rPr lang="en-GB" dirty="0" smtClean="0"/>
              <a:t>User and usability testing</a:t>
            </a:r>
          </a:p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Statistical literacy tools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4525303" cy="782357"/>
          </a:xfrm>
        </p:spPr>
        <p:txBody>
          <a:bodyPr/>
          <a:lstStyle/>
          <a:p>
            <a:r>
              <a:rPr lang="en-GB" dirty="0" smtClean="0"/>
              <a:t>Beyond DIGICOM</a:t>
            </a:r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01687" y="2550536"/>
            <a:ext cx="5183188" cy="17300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games (including Virtual Reality)</a:t>
            </a:r>
          </a:p>
          <a:p>
            <a:r>
              <a:rPr lang="en-GB" dirty="0" smtClean="0"/>
              <a:t>e-learning</a:t>
            </a:r>
          </a:p>
          <a:p>
            <a:r>
              <a:rPr lang="en-GB" dirty="0" smtClean="0"/>
              <a:t>videos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463021" y="4258821"/>
            <a:ext cx="5696479" cy="8239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Guidelines &amp; recommendations</a:t>
            </a:r>
            <a:endParaRPr lang="en-GB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801686" y="5082733"/>
            <a:ext cx="5802313" cy="12320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For the official statistics community</a:t>
            </a:r>
          </a:p>
          <a:p>
            <a:r>
              <a:rPr lang="en-GB" dirty="0" smtClean="0"/>
              <a:t>For multipliers (teachers &amp; researchers)</a:t>
            </a:r>
          </a:p>
          <a:p>
            <a:endParaRPr lang="en-GB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38200" y="6477802"/>
            <a:ext cx="2743200" cy="191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21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005336"/>
      </p:ext>
    </p:extLst>
  </p:cSld>
  <p:clrMapOvr>
    <a:masterClrMapping/>
  </p:clrMapOvr>
  <p:transition spd="slow" advTm="2121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4" grpId="0" build="p"/>
      <p:bldP spid="9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72200" y="1681163"/>
            <a:ext cx="5157787" cy="823912"/>
          </a:xfrm>
        </p:spPr>
        <p:txBody>
          <a:bodyPr/>
          <a:lstStyle/>
          <a:p>
            <a:r>
              <a:rPr lang="en-US" dirty="0" smtClean="0"/>
              <a:t>Networking </a:t>
            </a:r>
            <a:br>
              <a:rPr lang="en-US" dirty="0" smtClean="0"/>
            </a:br>
            <a:r>
              <a:rPr lang="en-US" dirty="0" smtClean="0"/>
              <a:t>– worth </a:t>
            </a:r>
            <a:r>
              <a:rPr lang="en-US" dirty="0"/>
              <a:t>the investment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346565" cy="782357"/>
          </a:xfrm>
        </p:spPr>
        <p:txBody>
          <a:bodyPr/>
          <a:lstStyle/>
          <a:p>
            <a:r>
              <a:rPr lang="en-GB" dirty="0" smtClean="0"/>
              <a:t>Lessons learned from DIGICOM</a:t>
            </a:r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134099" y="2550536"/>
            <a:ext cx="5183188" cy="17300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dissemination and communication</a:t>
            </a:r>
          </a:p>
          <a:p>
            <a:r>
              <a:rPr lang="en-GB" dirty="0" smtClean="0"/>
              <a:t>new colleagues to reach out to</a:t>
            </a:r>
          </a:p>
          <a:p>
            <a:r>
              <a:rPr lang="en-GB" dirty="0" smtClean="0"/>
              <a:t>must be nurtured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6172200" y="4109734"/>
            <a:ext cx="5157787" cy="82391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Multiplier effect</a:t>
            </a:r>
            <a:endParaRPr lang="en-GB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6134099" y="4933646"/>
            <a:ext cx="5319712" cy="12320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ESC &gt; 10 000 pupils (every year)</a:t>
            </a:r>
          </a:p>
          <a:p>
            <a:r>
              <a:rPr lang="en-GB" dirty="0" smtClean="0"/>
              <a:t>ESC: videos that “money can’t buy”</a:t>
            </a:r>
          </a:p>
          <a:p>
            <a:endParaRPr lang="en-GB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838200" y="6477802"/>
            <a:ext cx="2743200" cy="191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6C79FD-C571-418B-AB0F-5EE936C8527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4387" y="2505075"/>
            <a:ext cx="4904769" cy="34144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intellectual property right issues</a:t>
            </a:r>
          </a:p>
          <a:p>
            <a:r>
              <a:rPr lang="en-GB" dirty="0" smtClean="0"/>
              <a:t>adaptation issues </a:t>
            </a:r>
            <a:br>
              <a:rPr lang="en-GB" dirty="0" smtClean="0"/>
            </a:br>
            <a:r>
              <a:rPr lang="en-GB" dirty="0" smtClean="0"/>
              <a:t>(linguistic, technical, procedural)</a:t>
            </a:r>
          </a:p>
          <a:p>
            <a:r>
              <a:rPr lang="en-GB" dirty="0" smtClean="0"/>
              <a:t>risk for “donor overload”</a:t>
            </a:r>
          </a:p>
          <a:p>
            <a:r>
              <a:rPr lang="en-GB" dirty="0" smtClean="0"/>
              <a:t>risk for “recipient dependency”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</a:t>
            </a:r>
            <a:r>
              <a:rPr lang="en-GB" dirty="0" smtClean="0">
                <a:sym typeface="Symbol" panose="05050102010706020507" pitchFamily="18" charset="2"/>
              </a:rPr>
              <a:t> </a:t>
            </a:r>
            <a:r>
              <a:rPr lang="en-GB" dirty="0" smtClean="0"/>
              <a:t>cost (risk) / benefit assessment</a:t>
            </a:r>
          </a:p>
          <a:p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827087" y="1681163"/>
            <a:ext cx="5183188" cy="823912"/>
          </a:xfrm>
        </p:spPr>
        <p:txBody>
          <a:bodyPr/>
          <a:lstStyle/>
          <a:p>
            <a:r>
              <a:rPr lang="en-US" dirty="0" smtClean="0"/>
              <a:t>Sharing </a:t>
            </a:r>
            <a:r>
              <a:rPr lang="en-US" dirty="0"/>
              <a:t>is </a:t>
            </a:r>
            <a:r>
              <a:rPr lang="en-US" dirty="0" smtClean="0"/>
              <a:t>worthwhile</a:t>
            </a:r>
            <a:br>
              <a:rPr lang="en-US" dirty="0" smtClean="0"/>
            </a:br>
            <a:r>
              <a:rPr lang="en-US" dirty="0" smtClean="0"/>
              <a:t>– but </a:t>
            </a:r>
            <a:r>
              <a:rPr lang="en-US" dirty="0"/>
              <a:t>challenging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66973"/>
      </p:ext>
    </p:extLst>
  </p:cSld>
  <p:clrMapOvr>
    <a:masterClrMapping/>
  </p:clrMapOvr>
  <p:transition spd="slow" advTm="2597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5" grpId="0"/>
      <p:bldP spid="18" grpId="0"/>
      <p:bldP spid="11" grpId="0"/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8" y="1467407"/>
            <a:ext cx="5157787" cy="515772"/>
          </a:xfrm>
        </p:spPr>
        <p:txBody>
          <a:bodyPr/>
          <a:lstStyle/>
          <a:p>
            <a:r>
              <a:rPr lang="en-GB" dirty="0" smtClean="0"/>
              <a:t>Experimental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983179"/>
            <a:ext cx="5157787" cy="4310743"/>
          </a:xfrm>
        </p:spPr>
        <p:txBody>
          <a:bodyPr/>
          <a:lstStyle/>
          <a:p>
            <a:r>
              <a:rPr lang="en-GB" dirty="0" smtClean="0"/>
              <a:t>Check out experimental statistics</a:t>
            </a:r>
          </a:p>
          <a:p>
            <a:r>
              <a:rPr lang="en-GB" dirty="0" smtClean="0"/>
              <a:t>Propose experimental statistics</a:t>
            </a:r>
          </a:p>
          <a:p>
            <a:r>
              <a:rPr lang="en-GB" dirty="0" smtClean="0"/>
              <a:t>Give your feedback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Use </a:t>
            </a:r>
            <a:r>
              <a:rPr lang="en-GB" dirty="0"/>
              <a:t>guidelines</a:t>
            </a:r>
          </a:p>
          <a:p>
            <a:r>
              <a:rPr lang="en-GB" dirty="0"/>
              <a:t>Use tools</a:t>
            </a:r>
          </a:p>
          <a:p>
            <a:r>
              <a:rPr lang="en-GB" dirty="0"/>
              <a:t>Use personas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200" y="1467407"/>
            <a:ext cx="5183188" cy="515772"/>
          </a:xfrm>
        </p:spPr>
        <p:txBody>
          <a:bodyPr/>
          <a:lstStyle/>
          <a:p>
            <a:r>
              <a:rPr lang="en-GB" dirty="0" smtClean="0"/>
              <a:t>Promote statistical literacy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72200" y="1983179"/>
            <a:ext cx="5183188" cy="1816925"/>
          </a:xfrm>
        </p:spPr>
        <p:txBody>
          <a:bodyPr/>
          <a:lstStyle/>
          <a:p>
            <a:r>
              <a:rPr lang="en-GB" dirty="0"/>
              <a:t>Use </a:t>
            </a:r>
            <a:r>
              <a:rPr lang="en-GB" dirty="0" smtClean="0"/>
              <a:t>the education corner</a:t>
            </a:r>
            <a:endParaRPr lang="en-GB" dirty="0"/>
          </a:p>
          <a:p>
            <a:r>
              <a:rPr lang="en-GB" dirty="0"/>
              <a:t>Use </a:t>
            </a:r>
            <a:r>
              <a:rPr lang="en-GB" dirty="0" smtClean="0"/>
              <a:t>the promotional videos</a:t>
            </a:r>
            <a:endParaRPr lang="en-GB" dirty="0"/>
          </a:p>
          <a:p>
            <a:r>
              <a:rPr lang="en-GB" dirty="0" smtClean="0"/>
              <a:t>Make sure your country plays an active role in the European Statistics Competition</a:t>
            </a:r>
          </a:p>
          <a:p>
            <a:endParaRPr lang="en-GB" sz="1800" dirty="0"/>
          </a:p>
          <a:p>
            <a:pPr>
              <a:spcAft>
                <a:spcPts val="0"/>
              </a:spcAft>
            </a:pPr>
            <a:r>
              <a:rPr lang="en-GB" dirty="0"/>
              <a:t>Collaborative &amp; experimental approach in </a:t>
            </a:r>
            <a:r>
              <a:rPr lang="en-GB" u="sng" dirty="0"/>
              <a:t>your</a:t>
            </a:r>
            <a:r>
              <a:rPr lang="en-GB" dirty="0"/>
              <a:t> project </a:t>
            </a:r>
            <a:endParaRPr lang="en-GB" dirty="0" smtClean="0"/>
          </a:p>
          <a:p>
            <a:pPr marL="273050" indent="0">
              <a:buNone/>
            </a:pPr>
            <a:r>
              <a:rPr lang="en-GB" dirty="0" smtClean="0"/>
              <a:t>– </a:t>
            </a:r>
            <a:r>
              <a:rPr lang="en-GB" dirty="0"/>
              <a:t>try new stuff &amp; dare to fail</a:t>
            </a:r>
            <a:r>
              <a:rPr lang="en-GB" dirty="0" smtClean="0"/>
              <a:t>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in it for </a:t>
            </a:r>
            <a:r>
              <a:rPr lang="en-GB" u="sng" dirty="0" smtClean="0"/>
              <a:t>you</a:t>
            </a:r>
            <a:r>
              <a:rPr lang="en-GB" dirty="0" smtClean="0"/>
              <a:t> and </a:t>
            </a:r>
            <a:r>
              <a:rPr lang="en-GB" u="sng" dirty="0" smtClean="0"/>
              <a:t>your</a:t>
            </a:r>
            <a:r>
              <a:rPr lang="en-GB" dirty="0" smtClean="0"/>
              <a:t> organisation?</a:t>
            </a:r>
            <a:endParaRPr lang="en-GB" u="sng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39787" y="4227616"/>
            <a:ext cx="5157787" cy="51577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Make use of resources</a:t>
            </a:r>
            <a:endParaRPr lang="en-GB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172200" y="4619502"/>
            <a:ext cx="5157787" cy="51577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Get inspired by the approach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705608"/>
      </p:ext>
    </p:extLst>
  </p:cSld>
  <p:clrMapOvr>
    <a:masterClrMapping/>
  </p:clrMapOvr>
  <p:transition spd="slow" advTm="3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93696" y="4652092"/>
            <a:ext cx="593054" cy="409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17"/>
            <a:ext cx="10905699" cy="4963055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GB" b="1" u="sng" dirty="0" smtClean="0"/>
              <a:t>Collaborative</a:t>
            </a:r>
            <a:r>
              <a:rPr lang="en-GB" dirty="0" smtClean="0"/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Involvement of at least 100 colleagues – and </a:t>
            </a:r>
            <a:r>
              <a:rPr lang="en-GB" b="1" dirty="0" smtClean="0"/>
              <a:t>more than ¾ </a:t>
            </a:r>
            <a:r>
              <a:rPr lang="en-GB" b="1" dirty="0"/>
              <a:t>of </a:t>
            </a:r>
            <a:r>
              <a:rPr lang="en-GB" b="1" dirty="0" smtClean="0"/>
              <a:t>all ESS members</a:t>
            </a:r>
            <a:endParaRPr lang="en-US" dirty="0" smtClean="0"/>
          </a:p>
          <a:p>
            <a:pPr lvl="2">
              <a:spcAft>
                <a:spcPts val="400"/>
              </a:spcAft>
            </a:pPr>
            <a:r>
              <a:rPr lang="en-US" dirty="0" smtClean="0"/>
              <a:t>ESS Task Force working on the Business Case</a:t>
            </a:r>
          </a:p>
          <a:p>
            <a:pPr lvl="2">
              <a:spcAft>
                <a:spcPts val="400"/>
              </a:spcAft>
            </a:pPr>
            <a:r>
              <a:rPr lang="en-US" dirty="0" smtClean="0"/>
              <a:t>Steering Group overseeing the project</a:t>
            </a:r>
          </a:p>
          <a:p>
            <a:pPr lvl="2">
              <a:spcAft>
                <a:spcPts val="400"/>
              </a:spcAft>
            </a:pPr>
            <a:r>
              <a:rPr lang="en-US" dirty="0" smtClean="0"/>
              <a:t>Work package teams overseeing each technical strand of the project</a:t>
            </a:r>
          </a:p>
          <a:p>
            <a:pPr lvl="2">
              <a:spcAft>
                <a:spcPts val="400"/>
              </a:spcAft>
            </a:pPr>
            <a:r>
              <a:rPr lang="en-US" dirty="0" smtClean="0"/>
              <a:t>Collaboration (coordinated by Eurostat and INE Spain) </a:t>
            </a:r>
            <a:br>
              <a:rPr lang="en-US" dirty="0" smtClean="0"/>
            </a:br>
            <a:r>
              <a:rPr lang="en-US" dirty="0" smtClean="0"/>
              <a:t>during each (academic) year of the European Statistics Competition</a:t>
            </a:r>
          </a:p>
          <a:p>
            <a:pPr lvl="1">
              <a:spcAft>
                <a:spcPts val="300"/>
              </a:spcAft>
            </a:pPr>
            <a:r>
              <a:rPr lang="en-GB" dirty="0" smtClean="0"/>
              <a:t>Sharing </a:t>
            </a:r>
          </a:p>
          <a:p>
            <a:pPr lvl="2">
              <a:spcAft>
                <a:spcPts val="400"/>
              </a:spcAft>
            </a:pPr>
            <a:r>
              <a:rPr lang="en-GB" dirty="0"/>
              <a:t>of </a:t>
            </a:r>
            <a:r>
              <a:rPr lang="en-GB" dirty="0" smtClean="0"/>
              <a:t>concepts, platforms </a:t>
            </a:r>
            <a:r>
              <a:rPr lang="en-GB" dirty="0"/>
              <a:t>and technical </a:t>
            </a:r>
            <a:r>
              <a:rPr lang="en-GB" dirty="0" smtClean="0"/>
              <a:t>solutions (European Statistics Competition, e-learning…)</a:t>
            </a:r>
            <a:endParaRPr lang="en-GB" dirty="0"/>
          </a:p>
          <a:p>
            <a:pPr lvl="2">
              <a:spcAft>
                <a:spcPts val="400"/>
              </a:spcAft>
            </a:pPr>
            <a:r>
              <a:rPr lang="en-GB" dirty="0"/>
              <a:t>Voluntary </a:t>
            </a:r>
            <a:r>
              <a:rPr lang="en-GB" dirty="0" smtClean="0"/>
              <a:t>localisation (digital publications, games…) by NSIs</a:t>
            </a:r>
            <a:endParaRPr lang="en-US" dirty="0"/>
          </a:p>
          <a:p>
            <a:pPr marL="228600" lvl="1">
              <a:spcBef>
                <a:spcPts val="600"/>
              </a:spcBef>
              <a:spcAft>
                <a:spcPts val="300"/>
              </a:spcAft>
            </a:pPr>
            <a:r>
              <a:rPr lang="en-GB" sz="2400" b="1" u="sng" dirty="0" smtClean="0"/>
              <a:t>Agile</a:t>
            </a:r>
            <a:r>
              <a:rPr lang="en-GB" sz="2400" dirty="0" smtClean="0"/>
              <a:t>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Experimentation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dirty="0" smtClean="0"/>
              <a:t>Changes, downsizing, expansion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 of DIGICOM 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27471" y="5146344"/>
            <a:ext cx="4075111" cy="699626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NSI = National Statistical Institute</a:t>
            </a:r>
            <a:endParaRPr lang="en-GB" sz="2000" dirty="0"/>
          </a:p>
        </p:txBody>
      </p:sp>
      <p:sp>
        <p:nvSpPr>
          <p:cNvPr id="6" name="Bent-Up Arrow 5"/>
          <p:cNvSpPr/>
          <p:nvPr/>
        </p:nvSpPr>
        <p:spPr>
          <a:xfrm rot="16200000">
            <a:off x="8734737" y="4316055"/>
            <a:ext cx="382302" cy="1278276"/>
          </a:xfrm>
          <a:prstGeom prst="bent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4722972"/>
      </p:ext>
    </p:extLst>
  </p:cSld>
  <p:clrMapOvr>
    <a:masterClrMapping/>
  </p:clrMapOvr>
  <p:transition spd="slow" advTm="4180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22954"/>
            <a:ext cx="3358489" cy="1488025"/>
          </a:xfrm>
          <a:solidFill>
            <a:srgbClr val="F0F0F0"/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Enlarged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ESS product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portfolio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co-developed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digital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publications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public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files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experimental statistics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DIGICOM outcomes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38197" y="3134308"/>
            <a:ext cx="3358489" cy="1488025"/>
          </a:xfrm>
          <a:prstGeom prst="rect">
            <a:avLst/>
          </a:prstGeom>
          <a:solidFill>
            <a:srgbClr val="FFFFE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Statistical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literacy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products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games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e-learning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material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educational videos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8371760" y="4074229"/>
            <a:ext cx="3358489" cy="1711354"/>
          </a:xfrm>
          <a:prstGeom prst="rect">
            <a:avLst/>
          </a:prstGeom>
          <a:solidFill>
            <a:srgbClr val="F0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utreach activities: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European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Statistics Competition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social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media platforms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Power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from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Statistics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multiplier communities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838268" y="4845662"/>
            <a:ext cx="3358489" cy="1488025"/>
          </a:xfrm>
          <a:solidFill>
            <a:srgbClr val="FFF0F0"/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Tools and prototypes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user personas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visualisation tools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Linked Open Statistical Data hub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604979" y="3134308"/>
            <a:ext cx="3358489" cy="1488025"/>
          </a:xfrm>
          <a:prstGeom prst="rect">
            <a:avLst/>
          </a:prstGeom>
          <a:solidFill>
            <a:srgbClr val="FFF0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Studies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branding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and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communication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user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profiling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linked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open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data (LOD)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8371759" y="1422954"/>
            <a:ext cx="3358489" cy="2159146"/>
          </a:xfrm>
          <a:prstGeom prst="rect">
            <a:avLst/>
          </a:prstGeom>
          <a:solidFill>
            <a:srgbClr val="F0FFF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Guidelines and recommendations 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user research/personas/analytics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usability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social media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visualisation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LOD requirements and portals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sz="half" idx="1"/>
          </p:nvPr>
        </p:nvSpPr>
        <p:spPr>
          <a:xfrm>
            <a:off x="4604979" y="1422954"/>
            <a:ext cx="3358489" cy="1488025"/>
          </a:xfrm>
          <a:solidFill>
            <a:srgbClr val="F0F0FF"/>
          </a:solidFill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Strategies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outreach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to data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journalists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linked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open data 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public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files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4604979" y="4845662"/>
            <a:ext cx="3358489" cy="1823586"/>
          </a:xfrm>
          <a:prstGeom prst="rect">
            <a:avLst/>
          </a:prstGeom>
          <a:solidFill>
            <a:srgbClr val="FFF4D5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ESS-wide inventories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user analysis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open data dissemination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communication and promotion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visualisation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4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 rot="20594054">
            <a:off x="995973" y="1905687"/>
            <a:ext cx="10906334" cy="348055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 smtClean="0"/>
              <a:t>Links to final report &amp; all deliverables available online at</a:t>
            </a:r>
            <a:r>
              <a:rPr lang="en-GB" b="1" dirty="0" smtClean="0"/>
              <a:t>:</a:t>
            </a:r>
            <a:br>
              <a:rPr lang="en-GB" b="1" dirty="0" smtClean="0"/>
            </a:br>
            <a:endParaRPr lang="en-GB" b="1" dirty="0" smtClean="0"/>
          </a:p>
          <a:p>
            <a:pPr algn="ctr"/>
            <a:r>
              <a:rPr lang="en-GB" dirty="0">
                <a:solidFill>
                  <a:srgbClr val="0000FF"/>
                </a:solidFill>
                <a:uFill>
                  <a:solidFill>
                    <a:schemeClr val="bg1"/>
                  </a:solidFill>
                </a:uFill>
              </a:rPr>
              <a:t>https://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chemeClr val="bg1"/>
                  </a:solidFill>
                </a:uFill>
              </a:rPr>
              <a:t>ec.europa.eu/eurostat/cros/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DIGICOM</a:t>
            </a:r>
          </a:p>
          <a:p>
            <a:pPr algn="ctr"/>
            <a:endParaRPr lang="en-GB" u="sng" dirty="0">
              <a:uFill>
                <a:solidFill>
                  <a:srgbClr val="FF0000"/>
                </a:solidFill>
              </a:uFill>
            </a:endParaRPr>
          </a:p>
          <a:p>
            <a:pPr algn="ctr"/>
            <a:endParaRPr lang="en-GB" sz="3600" b="1" u="dashLong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 rot="20576944">
            <a:off x="1427881" y="4535090"/>
            <a:ext cx="10906334" cy="62114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u="sng" dirty="0" smtClean="0">
              <a:uFill>
                <a:solidFill>
                  <a:srgbClr val="FF0000"/>
                </a:solidFill>
              </a:uFill>
            </a:endParaRPr>
          </a:p>
          <a:p>
            <a:pPr algn="ctr"/>
            <a:endParaRPr lang="en-GB" u="sng" dirty="0">
              <a:uFill>
                <a:solidFill>
                  <a:srgbClr val="FF0000"/>
                </a:solidFill>
              </a:uFill>
            </a:endParaRPr>
          </a:p>
          <a:p>
            <a:pPr algn="ctr"/>
            <a:r>
              <a:rPr lang="en-GB" dirty="0" smtClean="0">
                <a:uFill>
                  <a:solidFill>
                    <a:srgbClr val="FF0000"/>
                  </a:solidFill>
                </a:uFill>
              </a:rPr>
              <a:t>(Twitter &amp; Linked</a:t>
            </a:r>
            <a:r>
              <a:rPr lang="en-GB" dirty="0" smtClean="0">
                <a:uFill>
                  <a:solidFill>
                    <a:schemeClr val="bg1"/>
                  </a:solidFill>
                </a:uFill>
              </a:rPr>
              <a:t>In</a:t>
            </a:r>
            <a:r>
              <a:rPr lang="en-GB" u="dashLong" dirty="0" smtClean="0">
                <a:uFill>
                  <a:solidFill>
                    <a:schemeClr val="bg1"/>
                  </a:solidFill>
                </a:uFill>
              </a:rPr>
              <a:t>: </a:t>
            </a:r>
            <a:r>
              <a:rPr lang="en-GB" sz="3600" b="1" u="dashLong" dirty="0" smtClean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sz="3600" b="1" u="dashLong" dirty="0" err="1" smtClean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Courier New" panose="02070309020205020404" pitchFamily="49" charset="0"/>
                <a:cs typeface="Courier New" panose="02070309020205020404" pitchFamily="49" charset="0"/>
              </a:rPr>
              <a:t>DIGICOMadventCalendar</a:t>
            </a:r>
            <a:endParaRPr lang="en-GB" sz="3600" b="1" u="dashLong" dirty="0">
              <a:solidFill>
                <a:schemeClr val="tx1"/>
              </a:solidFill>
              <a:uFill>
                <a:solidFill>
                  <a:schemeClr val="bg1"/>
                </a:solidFill>
              </a:u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563439"/>
      </p:ext>
    </p:extLst>
  </p:cSld>
  <p:clrMapOvr>
    <a:masterClrMapping/>
  </p:clrMapOvr>
  <p:transition spd="slow" advTm="2611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 animBg="1"/>
      <p:bldP spid="8" grpId="0" animBg="1"/>
      <p:bldP spid="9" grpId="0" uiExpand="1" build="p" animBg="1"/>
      <p:bldP spid="10" grpId="0" animBg="1"/>
      <p:bldP spid="11" grpId="0" animBg="1"/>
      <p:bldP spid="21" grpId="0" uiExpand="1" build="p" animBg="1"/>
      <p:bldP spid="22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018758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User analysis</a:t>
            </a:r>
          </a:p>
          <a:p>
            <a:pPr marL="0" indent="0">
              <a:buNone/>
            </a:pPr>
            <a:r>
              <a:rPr lang="en-GB" sz="2200" dirty="0" smtClean="0"/>
              <a:t>Who are using European statistics?</a:t>
            </a:r>
            <a:endParaRPr lang="en-GB" sz="2200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WP1: </a:t>
            </a:r>
            <a:r>
              <a:rPr lang="en-GB" u="sng" dirty="0" smtClean="0"/>
              <a:t>user analysis</a:t>
            </a:r>
            <a:endParaRPr lang="en-GB" u="sng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5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2948038"/>
            <a:ext cx="4620902" cy="2784022"/>
          </a:xfrm>
          <a:prstGeom prst="rect">
            <a:avLst/>
          </a:prstGeom>
        </p:spPr>
      </p:pic>
      <p:sp>
        <p:nvSpPr>
          <p:cNvPr id="22" name="Content Placeholder 1"/>
          <p:cNvSpPr>
            <a:spLocks noGrp="1"/>
          </p:cNvSpPr>
          <p:nvPr>
            <p:ph sz="half" idx="1"/>
          </p:nvPr>
        </p:nvSpPr>
        <p:spPr>
          <a:xfrm>
            <a:off x="6228522" y="1825625"/>
            <a:ext cx="5018758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Usability guidelines</a:t>
            </a:r>
          </a:p>
          <a:p>
            <a:pPr marL="0" indent="0">
              <a:buNone/>
            </a:pPr>
            <a:r>
              <a:rPr lang="en-US" sz="2200" dirty="0" smtClean="0"/>
              <a:t>For websites (and </a:t>
            </a:r>
            <a:r>
              <a:rPr lang="en-US" sz="2200" dirty="0"/>
              <a:t>other online </a:t>
            </a:r>
            <a:r>
              <a:rPr lang="en-US" sz="2200" dirty="0" smtClean="0"/>
              <a:t>tools) </a:t>
            </a:r>
            <a:r>
              <a:rPr lang="en-US" sz="2200" dirty="0"/>
              <a:t>that are used for the dissemination of official statistics.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53" y="3526970"/>
            <a:ext cx="2697792" cy="209078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8973" y="1682496"/>
            <a:ext cx="5211134" cy="4049564"/>
          </a:xfrm>
          <a:prstGeom prst="roundRect">
            <a:avLst>
              <a:gd name="adj" fmla="val 8795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395089"/>
      </p:ext>
    </p:extLst>
  </p:cSld>
  <p:clrMapOvr>
    <a:masterClrMapping/>
  </p:clrMapOvr>
  <p:transition spd="slow" advTm="1416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0.44856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User personas</a:t>
            </a:r>
            <a:r>
              <a:rPr lang="en-GB" dirty="0" smtClean="0"/>
              <a:t> (WP1)</a:t>
            </a:r>
            <a:endParaRPr lang="en-GB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02" y="3355521"/>
            <a:ext cx="3799198" cy="2242976"/>
          </a:xfrm>
          <a:prstGeom prst="rect">
            <a:avLst/>
          </a:prstGeom>
        </p:spPr>
      </p:pic>
      <p:sp>
        <p:nvSpPr>
          <p:cNvPr id="19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45489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Guidelines</a:t>
            </a:r>
          </a:p>
          <a:p>
            <a:pPr marL="0" indent="0">
              <a:buNone/>
            </a:pPr>
            <a:r>
              <a:rPr lang="en-GB" sz="2200" dirty="0" smtClean="0"/>
              <a:t>How to apply the human-centric design</a:t>
            </a:r>
            <a:r>
              <a:rPr lang="en-GB" sz="2200" dirty="0"/>
              <a:t> </a:t>
            </a:r>
            <a:r>
              <a:rPr lang="en-GB" sz="2200" dirty="0" smtClean="0"/>
              <a:t>for</a:t>
            </a:r>
          </a:p>
          <a:p>
            <a:r>
              <a:rPr lang="en-GB" sz="2200" dirty="0" smtClean="0"/>
              <a:t>u</a:t>
            </a:r>
            <a:r>
              <a:rPr lang="en-US" sz="2200" dirty="0" err="1" smtClean="0"/>
              <a:t>ser</a:t>
            </a:r>
            <a:r>
              <a:rPr lang="en-US" sz="2200" dirty="0" smtClean="0"/>
              <a:t> analytics</a:t>
            </a:r>
          </a:p>
          <a:p>
            <a:r>
              <a:rPr lang="en-US" sz="2200" dirty="0" smtClean="0"/>
              <a:t>user research</a:t>
            </a:r>
          </a:p>
          <a:p>
            <a:r>
              <a:rPr lang="en-US" sz="2200" dirty="0" smtClean="0"/>
              <a:t>personas</a:t>
            </a: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</p:txBody>
      </p:sp>
      <p:sp>
        <p:nvSpPr>
          <p:cNvPr id="20" name="Content Placeholder 1"/>
          <p:cNvSpPr>
            <a:spLocks noGrp="1"/>
          </p:cNvSpPr>
          <p:nvPr>
            <p:ph sz="half" idx="1"/>
          </p:nvPr>
        </p:nvSpPr>
        <p:spPr>
          <a:xfrm>
            <a:off x="6565392" y="1692062"/>
            <a:ext cx="5363960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User personas</a:t>
            </a:r>
          </a:p>
          <a:p>
            <a:pPr marL="0" indent="0">
              <a:buNone/>
            </a:pPr>
            <a:r>
              <a:rPr lang="en-GB" sz="2200" dirty="0"/>
              <a:t>Personas of users of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European </a:t>
            </a:r>
            <a:r>
              <a:rPr lang="en-GB" sz="2200" dirty="0"/>
              <a:t>statistics…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…adapted for the Hungarian</a:t>
            </a:r>
            <a:br>
              <a:rPr lang="en-GB" dirty="0" smtClean="0"/>
            </a:br>
            <a:r>
              <a:rPr lang="en-GB" dirty="0" smtClean="0"/>
              <a:t>Central Statistical Office:</a:t>
            </a:r>
          </a:p>
          <a:p>
            <a:pPr marL="0" indent="0">
              <a:buNone/>
            </a:pPr>
            <a:endParaRPr lang="en-GB" b="1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7028975" y="3023339"/>
            <a:ext cx="1918519" cy="1243880"/>
            <a:chOff x="838198" y="2371542"/>
            <a:chExt cx="1516282" cy="9830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910" y="2378105"/>
              <a:ext cx="446690" cy="6318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479" y="2371542"/>
              <a:ext cx="465751" cy="65881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8" y="2724557"/>
              <a:ext cx="445434" cy="63007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132" y="2733126"/>
              <a:ext cx="436156" cy="6169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738" y="2712496"/>
              <a:ext cx="450742" cy="6375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9143" y="3916193"/>
            <a:ext cx="1186481" cy="1568379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0" y="1417617"/>
            <a:ext cx="6800088" cy="4586943"/>
          </a:xfrm>
          <a:prstGeom prst="rightArrow">
            <a:avLst>
              <a:gd name="adj1" fmla="val 79870"/>
              <a:gd name="adj2" fmla="val 10713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7164595"/>
      </p:ext>
    </p:extLst>
  </p:cSld>
  <p:clrMapOvr>
    <a:masterClrMapping/>
  </p:clrMapOvr>
  <p:transition spd="slow" advTm="2196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1389" y="1825625"/>
            <a:ext cx="4872629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Social media platforms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>Piloting of platform</a:t>
            </a:r>
          </a:p>
          <a:p>
            <a:pPr marL="0" indent="0">
              <a:buNone/>
            </a:pPr>
            <a:r>
              <a:rPr lang="en-GB" dirty="0" smtClean="0"/>
              <a:t>– for potential users:</a:t>
            </a:r>
          </a:p>
          <a:p>
            <a:pPr marL="0" indent="0">
              <a:buNone/>
            </a:pPr>
            <a:r>
              <a:rPr lang="en-GB" dirty="0" smtClean="0"/>
              <a:t>– for advanced users: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Social media</a:t>
            </a:r>
            <a:r>
              <a:rPr lang="en-GB" dirty="0" smtClean="0"/>
              <a:t> </a:t>
            </a:r>
            <a:r>
              <a:rPr lang="en-GB" dirty="0"/>
              <a:t>(WP1)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71" y="2526367"/>
            <a:ext cx="1623514" cy="12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19" y="4381548"/>
            <a:ext cx="3823409" cy="123901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64519" y="1825625"/>
            <a:ext cx="5328000" cy="3906435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Social media guidelines</a:t>
            </a:r>
          </a:p>
          <a:p>
            <a:pPr marL="0" indent="0">
              <a:buNone/>
            </a:pPr>
            <a:r>
              <a:rPr lang="en-GB" i="1" dirty="0" smtClean="0"/>
              <a:t>State of play &amp; good practices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19" y="3135185"/>
            <a:ext cx="4522205" cy="2689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  <p:transition spd="slow" advTm="219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eurostat/cros/sites/crosportal/files/styles/medium/public/data_visualisation_logo_resized.png?itok=pZ-0x3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26" y="4032504"/>
            <a:ext cx="2095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6398077" y="1358649"/>
            <a:ext cx="5493028" cy="3432807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/>
              <a:t>Shareable infographics</a:t>
            </a:r>
          </a:p>
          <a:p>
            <a:pPr marL="0" indent="0">
              <a:spcAft>
                <a:spcPts val="0"/>
              </a:spcAft>
              <a:buNone/>
            </a:pPr>
            <a:endParaRPr lang="en-GB" b="1" dirty="0"/>
          </a:p>
          <a:p>
            <a:pPr marL="3676650" indent="0">
              <a:spcAft>
                <a:spcPts val="0"/>
              </a:spcAft>
              <a:buNone/>
            </a:pPr>
            <a:r>
              <a:rPr lang="en-GB" dirty="0" smtClean="0"/>
              <a:t>… and guidelines on </a:t>
            </a:r>
            <a:r>
              <a:rPr lang="en-GB" b="1" dirty="0" smtClean="0"/>
              <a:t>sharing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spcAft>
                <a:spcPts val="0"/>
              </a:spcAft>
              <a:buNone/>
            </a:pPr>
            <a:endParaRPr lang="en-GB" dirty="0" smtClean="0"/>
          </a:p>
          <a:p>
            <a:pPr marL="1344613" indent="0">
              <a:spcAft>
                <a:spcPts val="0"/>
              </a:spcAft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Visualisation</a:t>
            </a:r>
          </a:p>
          <a:p>
            <a:pPr marL="1344613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 </a:t>
            </a:r>
            <a:r>
              <a:rPr lang="en-GB" b="1" dirty="0" smtClean="0"/>
              <a:t>workshops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https://ec.europa.eu/eurostat/cros/sites/crosportal/files/styles/medium/public/logo_rev3_1-2_01.png?itok=i0TXno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17" y="4496708"/>
            <a:ext cx="2095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611678" cy="782357"/>
          </a:xfrm>
        </p:spPr>
        <p:txBody>
          <a:bodyPr/>
          <a:lstStyle/>
          <a:p>
            <a:r>
              <a:rPr lang="en-GB" dirty="0" smtClean="0"/>
              <a:t>WP2: </a:t>
            </a:r>
            <a:r>
              <a:rPr lang="en-US" u="sng" dirty="0"/>
              <a:t>Innovative </a:t>
            </a:r>
            <a:r>
              <a:rPr lang="en-US" u="sng" dirty="0" smtClean="0"/>
              <a:t>&amp; shareable </a:t>
            </a:r>
            <a:r>
              <a:rPr lang="en-US" u="sng" dirty="0"/>
              <a:t>products </a:t>
            </a:r>
            <a:r>
              <a:rPr lang="en-US" u="sng" dirty="0" smtClean="0"/>
              <a:t>&amp; tools</a:t>
            </a:r>
            <a:endParaRPr lang="en-GB" u="sng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838198" y="1358649"/>
            <a:ext cx="5493028" cy="472041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b="1" dirty="0" smtClean="0"/>
              <a:t>ESS digital publication</a:t>
            </a:r>
            <a:br>
              <a:rPr lang="en-GB" b="1" dirty="0" smtClean="0"/>
            </a:br>
            <a:endParaRPr lang="en-GB" b="1" dirty="0" smtClean="0"/>
          </a:p>
          <a:p>
            <a:pPr marL="179388" lvl="1" indent="-179388">
              <a:spcAft>
                <a:spcPts val="600"/>
              </a:spcAft>
            </a:pPr>
            <a:r>
              <a:rPr lang="en-GB" dirty="0" smtClean="0"/>
              <a:t>Translation by NSIs</a:t>
            </a:r>
          </a:p>
          <a:p>
            <a:pPr marL="179388" lvl="1" indent="-179388">
              <a:spcAft>
                <a:spcPts val="600"/>
              </a:spcAft>
            </a:pPr>
            <a:r>
              <a:rPr lang="en-GB" dirty="0" smtClean="0"/>
              <a:t>Simultaneous publication </a:t>
            </a:r>
            <a:br>
              <a:rPr lang="en-GB" dirty="0" smtClean="0"/>
            </a:br>
            <a:r>
              <a:rPr lang="en-GB" dirty="0" smtClean="0"/>
              <a:t>in 24 languages </a:t>
            </a:r>
            <a:br>
              <a:rPr lang="en-GB" dirty="0" smtClean="0"/>
            </a:br>
            <a:r>
              <a:rPr lang="en-GB" dirty="0" smtClean="0"/>
              <a:t>on 18 October 2017</a:t>
            </a:r>
            <a:br>
              <a:rPr lang="en-GB" dirty="0" smtClean="0"/>
            </a:br>
            <a:endParaRPr lang="en-GB" dirty="0" smtClean="0"/>
          </a:p>
          <a:p>
            <a:pPr marL="179388" lvl="1" indent="-179388">
              <a:spcAft>
                <a:spcPts val="600"/>
              </a:spcAft>
            </a:pPr>
            <a:r>
              <a:rPr lang="en-GB" dirty="0" smtClean="0"/>
              <a:t>Unprecedented impact</a:t>
            </a:r>
          </a:p>
          <a:p>
            <a:endParaRPr lang="en-GB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89" y="3462403"/>
            <a:ext cx="1865534" cy="21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900" y="1985574"/>
            <a:ext cx="2710543" cy="1871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374829"/>
      </p:ext>
    </p:extLst>
  </p:cSld>
  <p:clrMapOvr>
    <a:masterClrMapping/>
  </p:clrMapOvr>
  <p:transition spd="slow" advTm="34293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" y="1611207"/>
            <a:ext cx="3154680" cy="4939169"/>
          </a:xfrm>
          <a:prstGeom prst="rightArrow">
            <a:avLst>
              <a:gd name="adj1" fmla="val 90897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           (WP2)</a:t>
            </a:r>
            <a:endParaRPr lang="en-GB" u="sng" dirty="0">
              <a:latin typeface="Arial Narrow" panose="020B060602020203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77802"/>
            <a:ext cx="2743200" cy="19144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363" y="1352097"/>
            <a:ext cx="5328000" cy="4893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5 thematic roundtables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03" y="4945849"/>
            <a:ext cx="1295992" cy="152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63" y="93535"/>
            <a:ext cx="2733675" cy="1396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44" y="1841409"/>
            <a:ext cx="1358863" cy="77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245" y="2703943"/>
            <a:ext cx="1362705" cy="782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45" y="3557730"/>
            <a:ext cx="1358862" cy="892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45" y="4490864"/>
            <a:ext cx="1358862" cy="892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244" y="5464834"/>
            <a:ext cx="1341146" cy="8364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2" y="2804345"/>
            <a:ext cx="1665679" cy="23594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8138" y="2804346"/>
            <a:ext cx="1755723" cy="1664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93" y="2804345"/>
            <a:ext cx="1705911" cy="239400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2862946" y="2002895"/>
            <a:ext cx="2742943" cy="3817918"/>
          </a:xfrm>
          <a:prstGeom prst="rightArrow">
            <a:avLst>
              <a:gd name="adj1" fmla="val 65989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5400000">
            <a:off x="6601175" y="4238245"/>
            <a:ext cx="464023" cy="969262"/>
          </a:xfrm>
          <a:prstGeom prst="rightArrow">
            <a:avLst>
              <a:gd name="adj1" fmla="val 24994"/>
              <a:gd name="adj2" fmla="val 49437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361511" y="2417888"/>
            <a:ext cx="3168551" cy="2446720"/>
          </a:xfrm>
          <a:prstGeom prst="rightArrow">
            <a:avLst>
              <a:gd name="adj1" fmla="val 74097"/>
              <a:gd name="adj2" fmla="val 11996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272" y="4499080"/>
            <a:ext cx="1358076" cy="892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008812"/>
      </p:ext>
    </p:extLst>
  </p:cSld>
  <p:clrMapOvr>
    <a:masterClrMapping/>
  </p:clrMapOvr>
  <p:transition spd="slow" advTm="4889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9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0.9|2.4|3.1|2.1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8|4.5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8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2|1.1|3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7|1|1.6|1.4|0.8|1|0.8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.7|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7|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8|1.1|4.2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8|2.3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5|1.9|19.2|12.1|3.9|2.4|2.3|2.7|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6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8.3|6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9|2.7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9|6.4|1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7|0.6|0.6|0.7|0.7|0.7|0.8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9|1.8|1.5|4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2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4|1.4|3.1|0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1.2|1.9|1.6|5.7|0.8|5.4|1.9|8.1|1.3|4.8|1.1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2450</TotalTime>
  <Words>1253</Words>
  <Application>Microsoft Office PowerPoint</Application>
  <PresentationFormat>Widescreen</PresentationFormat>
  <Paragraphs>272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Symbol</vt:lpstr>
      <vt:lpstr>Office Theme</vt:lpstr>
      <vt:lpstr>DIGICOM – an unprecedented collaboration on the dissemination and communication of European statistics</vt:lpstr>
      <vt:lpstr>DIGICOM business case</vt:lpstr>
      <vt:lpstr>Key features of DIGICOM </vt:lpstr>
      <vt:lpstr>Main DIGICOM outcomes</vt:lpstr>
      <vt:lpstr>WP1: user analysis</vt:lpstr>
      <vt:lpstr>User personas (WP1)</vt:lpstr>
      <vt:lpstr>Social media (WP1)</vt:lpstr>
      <vt:lpstr>WP2: Innovative &amp; shareable products &amp; tools</vt:lpstr>
      <vt:lpstr>                                            (WP2)</vt:lpstr>
      <vt:lpstr>WP3: open data dissemination</vt:lpstr>
      <vt:lpstr>WP4: Communication and promotion</vt:lpstr>
      <vt:lpstr>Outreach to multipliers (WP4)</vt:lpstr>
      <vt:lpstr>Outreach to multipliers (WP4)</vt:lpstr>
      <vt:lpstr>Outreach to multipliers (WP4)</vt:lpstr>
      <vt:lpstr>Outreach to multipliers (WP4)</vt:lpstr>
      <vt:lpstr>Statistical literacy (WP4): e-learning</vt:lpstr>
      <vt:lpstr>Statistical literacy (WP4): games</vt:lpstr>
      <vt:lpstr>Statistical literacy (WP4): ESC</vt:lpstr>
      <vt:lpstr>Statistical literacy (WP4)</vt:lpstr>
      <vt:lpstr>Experimentation (WP4)</vt:lpstr>
      <vt:lpstr>Beyond DIGICOM</vt:lpstr>
      <vt:lpstr>Lessons learned from DIGICOM</vt:lpstr>
      <vt:lpstr>What’s in it for you and your organisation?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 of  the DIGICOM project</dc:title>
  <dc:creator>KARLBERG Martin (ESTAT)</dc:creator>
  <cp:lastModifiedBy>KARLBERG Martin (ESTAT)</cp:lastModifiedBy>
  <cp:revision>127</cp:revision>
  <dcterms:created xsi:type="dcterms:W3CDTF">2020-10-26T08:13:09Z</dcterms:created>
  <dcterms:modified xsi:type="dcterms:W3CDTF">2021-02-20T15:08:30Z</dcterms:modified>
</cp:coreProperties>
</file>