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4"/>
    <p:sldMasterId id="2147483676" r:id="rId5"/>
  </p:sldMasterIdLst>
  <p:notesMasterIdLst>
    <p:notesMasterId r:id="rId19"/>
  </p:notesMasterIdLst>
  <p:handoutMasterIdLst>
    <p:handoutMasterId r:id="rId20"/>
  </p:handoutMasterIdLst>
  <p:sldIdLst>
    <p:sldId id="494" r:id="rId6"/>
    <p:sldId id="544" r:id="rId7"/>
    <p:sldId id="572" r:id="rId8"/>
    <p:sldId id="573" r:id="rId9"/>
    <p:sldId id="545" r:id="rId10"/>
    <p:sldId id="574" r:id="rId11"/>
    <p:sldId id="575" r:id="rId12"/>
    <p:sldId id="548" r:id="rId13"/>
    <p:sldId id="558" r:id="rId14"/>
    <p:sldId id="546" r:id="rId15"/>
    <p:sldId id="559" r:id="rId16"/>
    <p:sldId id="577" r:id="rId17"/>
    <p:sldId id="579" r:id="rId18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5500" kern="1200">
        <a:solidFill>
          <a:srgbClr val="B2002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5500" kern="1200">
        <a:solidFill>
          <a:srgbClr val="B2002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5500" kern="1200">
        <a:solidFill>
          <a:srgbClr val="B2002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5500" kern="1200">
        <a:solidFill>
          <a:srgbClr val="B2002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5500" kern="1200">
        <a:solidFill>
          <a:srgbClr val="B2002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500" kern="1200">
        <a:solidFill>
          <a:srgbClr val="B2002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500" kern="1200">
        <a:solidFill>
          <a:srgbClr val="B2002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500" kern="1200">
        <a:solidFill>
          <a:srgbClr val="B2002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500" kern="1200">
        <a:solidFill>
          <a:srgbClr val="B2002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FBAUER Stefan" initials="SH" lastIdx="1" clrIdx="0"/>
  <p:cmAuthor id="1" name="TARDOS Adam" initials="TA" lastIdx="0" clrIdx="1">
    <p:extLst>
      <p:ext uri="{19B8F6BF-5375-455C-9EA6-DF929625EA0E}">
        <p15:presenceInfo xmlns:p15="http://schemas.microsoft.com/office/powerpoint/2012/main" userId="S-1-5-21-1342796642-150222213-1847928074-109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AE002C"/>
    <a:srgbClr val="BE0000"/>
    <a:srgbClr val="B20029"/>
    <a:srgbClr val="C60000"/>
    <a:srgbClr val="A50021"/>
    <a:srgbClr val="DDDDD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6" autoAdjust="0"/>
    <p:restoredTop sz="80402" autoAdjust="0"/>
  </p:normalViewPr>
  <p:slideViewPr>
    <p:cSldViewPr>
      <p:cViewPr varScale="1">
        <p:scale>
          <a:sx n="55" d="100"/>
          <a:sy n="55" d="100"/>
        </p:scale>
        <p:origin x="1856" y="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204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t" anchorCtr="0" compatLnSpc="1">
            <a:prstTxWarp prst="textNoShape">
              <a:avLst/>
            </a:prstTxWarp>
          </a:bodyPr>
          <a:lstStyle>
            <a:lvl1pPr defTabSz="948323" eaLnBrk="0" hangingPunct="0">
              <a:defRPr sz="1300">
                <a:solidFill>
                  <a:schemeClr val="tx1"/>
                </a:solidFill>
                <a:latin typeface="Times" pitchFamily="50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t" anchorCtr="0" compatLnSpc="1">
            <a:prstTxWarp prst="textNoShape">
              <a:avLst/>
            </a:prstTxWarp>
          </a:bodyPr>
          <a:lstStyle>
            <a:lvl1pPr algn="r" defTabSz="948323" eaLnBrk="0" hangingPunct="0">
              <a:defRPr sz="1300">
                <a:solidFill>
                  <a:schemeClr val="tx1"/>
                </a:solidFill>
                <a:latin typeface="Times" pitchFamily="50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b" anchorCtr="0" compatLnSpc="1">
            <a:prstTxWarp prst="textNoShape">
              <a:avLst/>
            </a:prstTxWarp>
          </a:bodyPr>
          <a:lstStyle>
            <a:lvl1pPr defTabSz="948323" eaLnBrk="0" hangingPunct="0">
              <a:defRPr sz="1300">
                <a:solidFill>
                  <a:schemeClr val="tx1"/>
                </a:solidFill>
                <a:latin typeface="Times" pitchFamily="50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b" anchorCtr="0" compatLnSpc="1">
            <a:prstTxWarp prst="textNoShape">
              <a:avLst/>
            </a:prstTxWarp>
          </a:bodyPr>
          <a:lstStyle>
            <a:lvl1pPr algn="r" defTabSz="948323" eaLnBrk="0" hangingPunct="0">
              <a:defRPr sz="1300">
                <a:solidFill>
                  <a:schemeClr val="tx1"/>
                </a:solidFill>
                <a:latin typeface="Times" pitchFamily="50" charset="0"/>
                <a:cs typeface="+mn-cs"/>
              </a:defRPr>
            </a:lvl1pPr>
          </a:lstStyle>
          <a:p>
            <a:pPr>
              <a:defRPr/>
            </a:pPr>
            <a:fld id="{FECFE52F-BB22-4844-BF6B-4F5FC8DD544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666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t" anchorCtr="0" compatLnSpc="1">
            <a:prstTxWarp prst="textNoShape">
              <a:avLst/>
            </a:prstTxWarp>
          </a:bodyPr>
          <a:lstStyle>
            <a:lvl1pPr defTabSz="94832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t" anchorCtr="0" compatLnSpc="1">
            <a:prstTxWarp prst="textNoShape">
              <a:avLst/>
            </a:prstTxWarp>
          </a:bodyPr>
          <a:lstStyle>
            <a:lvl1pPr algn="r" defTabSz="94832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b" anchorCtr="0" compatLnSpc="1">
            <a:prstTxWarp prst="textNoShape">
              <a:avLst/>
            </a:prstTxWarp>
          </a:bodyPr>
          <a:lstStyle>
            <a:lvl1pPr defTabSz="94832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1" tIns="47391" rIns="94781" bIns="47391" numCol="1" anchor="b" anchorCtr="0" compatLnSpc="1">
            <a:prstTxWarp prst="textNoShape">
              <a:avLst/>
            </a:prstTxWarp>
          </a:bodyPr>
          <a:lstStyle>
            <a:lvl1pPr algn="r" defTabSz="948323" eaLnBrk="0" hangingPunct="0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60A9A1-3F8C-4990-8289-CEAEADD9B1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9CF35-FB49-451B-A681-FD9C4126838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9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0A9A1-3F8C-4990-8289-CEAEADD9B14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04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0A9A1-3F8C-4990-8289-CEAEADD9B14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10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9CF35-FB49-451B-A681-FD9C412683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07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Haus_blau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4765" r="195" b="8505"/>
          <a:stretch>
            <a:fillRect/>
          </a:stretch>
        </p:blipFill>
        <p:spPr bwMode="auto">
          <a:xfrm>
            <a:off x="188913" y="927100"/>
            <a:ext cx="8737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3432175" y="1963738"/>
            <a:ext cx="5502275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9525" y="1963738"/>
            <a:ext cx="335915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AT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92088" y="876300"/>
            <a:ext cx="8726487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190500" y="6323013"/>
            <a:ext cx="8726488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11" descr="logo_dt_4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975"/>
            <a:ext cx="16589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2"/>
          <p:cNvSpPr txBox="1">
            <a:spLocks noChangeArrowheads="1"/>
          </p:cNvSpPr>
          <p:nvPr userDrawn="1"/>
        </p:nvSpPr>
        <p:spPr bwMode="auto">
          <a:xfrm>
            <a:off x="120650" y="6389688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>
                <a:solidFill>
                  <a:srgbClr val="AE002C"/>
                </a:solidFill>
              </a:rPr>
              <a:t>www.statistik.at</a:t>
            </a:r>
            <a:endParaRPr lang="de-AT" altLang="de-DE" sz="1500">
              <a:solidFill>
                <a:srgbClr val="AE002C"/>
              </a:solidFill>
            </a:endParaRPr>
          </a:p>
        </p:txBody>
      </p:sp>
      <p:sp>
        <p:nvSpPr>
          <p:cNvPr id="11" name="Textfeld 13"/>
          <p:cNvSpPr txBox="1">
            <a:spLocks noChangeArrowheads="1"/>
          </p:cNvSpPr>
          <p:nvPr userDrawn="1"/>
        </p:nvSpPr>
        <p:spPr bwMode="auto">
          <a:xfrm>
            <a:off x="5711825" y="6389688"/>
            <a:ext cx="3311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de-DE" sz="1500" noProof="0">
                <a:solidFill>
                  <a:srgbClr val="AE002C"/>
                </a:solidFill>
              </a:rPr>
              <a:t>We move information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060849"/>
            <a:ext cx="5256584" cy="1323439"/>
          </a:xfrm>
          <a:noFill/>
        </p:spPr>
        <p:txBody>
          <a:bodyPr rtlCol="0">
            <a:spAutoFit/>
          </a:bodyPr>
          <a:lstStyle>
            <a:lvl1pPr algn="l">
              <a:defRPr lang="de-AT" sz="400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32824" y="3296288"/>
            <a:ext cx="5215640" cy="1015663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de-AT" sz="3000" dirty="0">
                <a:solidFill>
                  <a:srgbClr val="AE002C"/>
                </a:solidFill>
              </a:defRPr>
            </a:lvl1pPr>
          </a:lstStyle>
          <a:p>
            <a:pPr lvl="0"/>
            <a:r>
              <a:rPr lang="de-DE" dirty="0"/>
              <a:t>Formatvorlage des Untertitelmasters durch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601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5E2F-5E3F-48D4-97AE-217D6F7CD1FC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8872-DF46-474E-A0D5-6CAD374E81C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89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49B1-2B8D-4975-B8C3-567C88DFC311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8AB4-CAF5-45C3-A278-5AA67D52360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60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B86D-A028-49AE-9905-C3DE4D5C1F2C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63F5-F7D5-4DBE-9D3C-721F9F72838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049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de-AT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812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D1880-F611-463A-810A-E2FCF317A3B3}" type="datetime1">
              <a:rPr lang="de-DE"/>
              <a:pPr>
                <a:defRPr/>
              </a:pPr>
              <a:t>22.02.2021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4341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CA19-444F-48F0-AB3B-0BB38D388A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BF52-58F4-4141-8D4E-2AB9000664AF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49A5-03DB-4F09-B244-B3C71794551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24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E41-172D-4FE9-BB82-4AB75406FFD7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6321-962E-4FC6-8FFF-3B01525969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044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2A13-3157-4788-96B9-31E2035B30D2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0871-0E3B-4466-B44A-1F8861B1990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902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403C-C940-4D68-9D07-6CA21D371D48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82DD-E670-425E-9BF8-8BDD55E6A35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00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5AF5-BC9C-4A3F-915C-3951B2F0404E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FF50-DD29-483C-8265-9A3D9FAAFD8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0014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57C3-515E-4E54-97F6-7C4E2EA0B74C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4D63-DF28-4114-BCED-C7BF1CE8FE8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086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logo_dt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975"/>
            <a:ext cx="16589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7"/>
          <p:cNvSpPr txBox="1">
            <a:spLocks noChangeArrowheads="1"/>
          </p:cNvSpPr>
          <p:nvPr userDrawn="1"/>
        </p:nvSpPr>
        <p:spPr bwMode="auto">
          <a:xfrm>
            <a:off x="120650" y="6389688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>
                <a:solidFill>
                  <a:srgbClr val="AE002C"/>
                </a:solidFill>
              </a:rPr>
              <a:t>www.statistik.at</a:t>
            </a:r>
            <a:endParaRPr lang="de-AT" altLang="de-DE" sz="1500">
              <a:solidFill>
                <a:srgbClr val="AE002C"/>
              </a:solidFill>
            </a:endParaRPr>
          </a:p>
        </p:txBody>
      </p:sp>
      <p:sp>
        <p:nvSpPr>
          <p:cNvPr id="6" name="Textfeld 8"/>
          <p:cNvSpPr txBox="1">
            <a:spLocks noChangeArrowheads="1"/>
          </p:cNvSpPr>
          <p:nvPr userDrawn="1"/>
        </p:nvSpPr>
        <p:spPr bwMode="auto">
          <a:xfrm>
            <a:off x="5711825" y="6389688"/>
            <a:ext cx="3311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1500">
                <a:solidFill>
                  <a:srgbClr val="AE002C"/>
                </a:solidFill>
              </a:rPr>
              <a:t>Folie </a:t>
            </a:r>
            <a:fld id="{4FD386B9-8C3C-4723-9575-30E83CBF3379}" type="slidenum">
              <a:rPr lang="de-DE" altLang="de-DE" sz="1500">
                <a:solidFill>
                  <a:srgbClr val="AE002C"/>
                </a:solidFill>
              </a:rPr>
              <a:pPr algn="r" eaLnBrk="1" hangingPunct="1"/>
              <a:t>‹Nr.›</a:t>
            </a:fld>
            <a:r>
              <a:rPr lang="de-DE" altLang="de-DE" sz="1500">
                <a:solidFill>
                  <a:srgbClr val="AE002C"/>
                </a:solidFill>
              </a:rPr>
              <a:t>  |  </a:t>
            </a:r>
            <a:fld id="{8D7AFCC2-BE2F-4F11-A211-4BCC13C569FA}" type="datetime1">
              <a:rPr lang="de-DE" altLang="de-DE" sz="1500">
                <a:solidFill>
                  <a:srgbClr val="AE002C"/>
                </a:solidFill>
              </a:rPr>
              <a:pPr algn="r" eaLnBrk="1" hangingPunct="1"/>
              <a:t>22.02.2021</a:t>
            </a:fld>
            <a:endParaRPr lang="de-AT" altLang="de-DE" sz="1500">
              <a:solidFill>
                <a:srgbClr val="AE002C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92088" y="876300"/>
            <a:ext cx="8726487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190500" y="6323013"/>
            <a:ext cx="8726488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42483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B061-9035-43F3-92D3-384C0B8EE25F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E930-CA9E-464D-8989-824353DD55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74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F6AE-B04E-41DA-9711-7525033A4C99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301A-3288-418D-A31E-9CFE6ECBCE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432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6DDC-7442-464C-B8F3-92D3779ABC5C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93E1-0918-4215-BB44-C8A4F6F9AE1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9460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10EF-4EC8-48B9-A37C-65DCEFE080B6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491E-B406-47E6-B346-981CECB554B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51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2ED2-3D0C-4308-9A2E-184996AB3730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C28E-B062-46EE-B098-22759F9D494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15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ogo_dt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975"/>
            <a:ext cx="16589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7"/>
          <p:cNvSpPr txBox="1">
            <a:spLocks noChangeArrowheads="1"/>
          </p:cNvSpPr>
          <p:nvPr userDrawn="1"/>
        </p:nvSpPr>
        <p:spPr bwMode="auto">
          <a:xfrm>
            <a:off x="120650" y="6389688"/>
            <a:ext cx="2071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>
                <a:solidFill>
                  <a:srgbClr val="AE002C"/>
                </a:solidFill>
              </a:rPr>
              <a:t>www.statistik.at</a:t>
            </a:r>
            <a:endParaRPr lang="de-AT" altLang="de-DE" sz="1500">
              <a:solidFill>
                <a:srgbClr val="AE002C"/>
              </a:solidFill>
            </a:endParaRPr>
          </a:p>
        </p:txBody>
      </p:sp>
      <p:sp>
        <p:nvSpPr>
          <p:cNvPr id="4" name="Textfeld 8"/>
          <p:cNvSpPr txBox="1">
            <a:spLocks noChangeArrowheads="1"/>
          </p:cNvSpPr>
          <p:nvPr userDrawn="1"/>
        </p:nvSpPr>
        <p:spPr bwMode="auto">
          <a:xfrm>
            <a:off x="5711825" y="6389688"/>
            <a:ext cx="33115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rgbClr val="B2002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1500">
                <a:solidFill>
                  <a:srgbClr val="AE002C"/>
                </a:solidFill>
              </a:rPr>
              <a:t>Folie </a:t>
            </a:r>
            <a:fld id="{82FE8DA2-BE68-4C3B-BF9A-22E154C77EDC}" type="slidenum">
              <a:rPr lang="de-DE" altLang="de-DE" sz="1500">
                <a:solidFill>
                  <a:srgbClr val="AE002C"/>
                </a:solidFill>
              </a:rPr>
              <a:pPr algn="r" eaLnBrk="1" hangingPunct="1"/>
              <a:t>‹Nr.›</a:t>
            </a:fld>
            <a:r>
              <a:rPr lang="de-DE" altLang="de-DE" sz="1500">
                <a:solidFill>
                  <a:srgbClr val="AE002C"/>
                </a:solidFill>
              </a:rPr>
              <a:t>  |  </a:t>
            </a:r>
            <a:fld id="{F87F08A3-4FC9-4D4A-8C27-105C25FD1E10}" type="datetime1">
              <a:rPr lang="de-DE" altLang="de-DE" sz="1500">
                <a:solidFill>
                  <a:srgbClr val="AE002C"/>
                </a:solidFill>
              </a:rPr>
              <a:pPr algn="r" eaLnBrk="1" hangingPunct="1"/>
              <a:t>22.02.2021</a:t>
            </a:fld>
            <a:endParaRPr lang="de-AT" altLang="de-DE" sz="1500">
              <a:solidFill>
                <a:srgbClr val="AE002C"/>
              </a:solidFill>
            </a:endParaRP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92088" y="876300"/>
            <a:ext cx="8726487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190500" y="6323013"/>
            <a:ext cx="8726488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1" descr="Haus_blau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8055"/>
          <a:stretch>
            <a:fillRect/>
          </a:stretch>
        </p:blipFill>
        <p:spPr bwMode="auto">
          <a:xfrm>
            <a:off x="207963" y="923925"/>
            <a:ext cx="8710612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3432175" y="1963738"/>
            <a:ext cx="5502275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AT"/>
          </a:p>
        </p:txBody>
      </p:sp>
      <p:sp>
        <p:nvSpPr>
          <p:cNvPr id="9" name="Rechteck 8"/>
          <p:cNvSpPr/>
          <p:nvPr userDrawn="1"/>
        </p:nvSpPr>
        <p:spPr>
          <a:xfrm>
            <a:off x="9525" y="1963738"/>
            <a:ext cx="3359150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195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9C53-255A-4F77-927E-DDA316F0B21F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79DA-0F49-443E-AFF9-19ED33C9DD7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05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E217-7A73-43CF-9900-DB21B848B6F6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3997-4BCA-45DD-93CB-DACD766237C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71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F976B-6657-47B3-921F-80B9681D0FE1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A7C5-F16B-401B-B294-BCF8898C0C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382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F409-1516-4D69-896C-BAD5A6C86E5D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8140-C08C-49A7-9BE1-7927B62E7CE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89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91FA-87FF-49B4-B4B3-976D380268C2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0C66-68F6-421B-9CC2-A8AE2EDADC8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591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B681-D5B6-4CA9-9031-811168EEC73D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661A-CB57-4687-AFC3-F5445CD1CFC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297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035DFF-4EFD-40DC-81C2-F90EA08B5FE0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E5B504-46CA-42CC-927A-11E0FAEFB0B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C53DAE-3173-4FF7-A54F-364E0C8A7803}" type="datetimeFigureOut">
              <a:rPr lang="de-AT"/>
              <a:pPr>
                <a:defRPr/>
              </a:pPr>
              <a:t>22.02.2021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4A395B-3BEC-4E59-A771-9BD6299D67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golf.boettcher@statistik.gv.a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nuel.koller@statistik.gv.at" TargetMode="External"/><Relationship Id="rId4" Type="http://schemas.openxmlformats.org/officeDocument/2006/relationships/hyperlink" Target="mailto:adam.tardos@statistik.gv.a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hyperlink" Target="https://flightradar.live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71639" y="2553290"/>
            <a:ext cx="5256212" cy="13234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Classifying transaction and web scraped </a:t>
            </a:r>
            <a:r>
              <a:rPr lang="en-US" b="1" dirty="0" smtClean="0"/>
              <a:t>data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80528" y="2553289"/>
            <a:ext cx="3228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AT" sz="2000" dirty="0" smtClean="0">
                <a:solidFill>
                  <a:srgbClr val="666666"/>
                </a:solidFill>
              </a:rPr>
              <a:t>NTTS 2021</a:t>
            </a:r>
          </a:p>
          <a:p>
            <a:pPr algn="r">
              <a:defRPr/>
            </a:pPr>
            <a:endParaRPr lang="de-DE" sz="2000" dirty="0">
              <a:solidFill>
                <a:srgbClr val="666666"/>
              </a:solidFill>
            </a:endParaRPr>
          </a:p>
          <a:p>
            <a:pPr algn="r">
              <a:defRPr/>
            </a:pPr>
            <a:r>
              <a:rPr lang="de-DE" sz="2000" dirty="0" smtClean="0">
                <a:solidFill>
                  <a:srgbClr val="666666"/>
                </a:solidFill>
              </a:rPr>
              <a:t>Ingolf Boettcher</a:t>
            </a:r>
          </a:p>
          <a:p>
            <a:pPr algn="r">
              <a:defRPr/>
            </a:pPr>
            <a:r>
              <a:rPr lang="de-DE" sz="2000" dirty="0" err="1" smtClean="0">
                <a:solidFill>
                  <a:srgbClr val="666666"/>
                </a:solidFill>
              </a:rPr>
              <a:t>Statistics</a:t>
            </a:r>
            <a:r>
              <a:rPr lang="de-DE" sz="2000" dirty="0" smtClean="0">
                <a:solidFill>
                  <a:srgbClr val="666666"/>
                </a:solidFill>
              </a:rPr>
              <a:t> Austria</a:t>
            </a:r>
          </a:p>
        </p:txBody>
      </p:sp>
    </p:spTree>
    <p:extLst>
      <p:ext uri="{BB962C8B-B14F-4D97-AF65-F5344CB8AC3E}">
        <p14:creationId xmlns:p14="http://schemas.microsoft.com/office/powerpoint/2010/main" val="17141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5"/>
    </mc:Choice>
    <mc:Fallback xmlns="">
      <p:transition spd="slow" advTm="374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E94A040-7852-475C-945B-026D2A217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6"/>
            <a:ext cx="3419870" cy="29735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1C94BD-D6F5-4D2E-BB88-847AEC75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ML-Approaches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BEFE3-A958-4B9D-B64F-FEB17B88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Naive Bayes (NB; library(e1071))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Support Vector Machine (SVM; library(e1071))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Random Forrest (RF; library(ranger))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strike="sngStrike" dirty="0"/>
              <a:t>Gradient Boosted Trees/</a:t>
            </a:r>
            <a:r>
              <a:rPr lang="en-GB" sz="2400" strike="sngStrike" dirty="0" err="1"/>
              <a:t>XGBoost</a:t>
            </a:r>
            <a:r>
              <a:rPr lang="en-GB" sz="2400" strike="sngStrike" dirty="0"/>
              <a:t> (XGB; library(</a:t>
            </a:r>
            <a:r>
              <a:rPr lang="en-GB" sz="2400" strike="sngStrike" dirty="0" err="1"/>
              <a:t>xgboost</a:t>
            </a:r>
            <a:r>
              <a:rPr lang="en-GB" sz="2400" strike="sngStrike" dirty="0"/>
              <a:t>))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strike="sngStrike" dirty="0"/>
              <a:t>Linear Discriminant Analyses (LDA; SAS</a:t>
            </a:r>
            <a:r>
              <a:rPr lang="en-GB" sz="2400" strike="sngStrike" dirty="0" smtClean="0"/>
              <a:t>)</a:t>
            </a:r>
            <a:endParaRPr lang="en-GB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17935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6"/>
    </mc:Choice>
    <mc:Fallback xmlns="">
      <p:transition spd="slow" advTm="427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DE8A640-660A-490D-A520-0B077974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1188001"/>
            <a:ext cx="7973429" cy="419181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7BFB3F1-5C33-414B-B6EE-64DDA808CD7A}"/>
              </a:ext>
            </a:extLst>
          </p:cNvPr>
          <p:cNvSpPr/>
          <p:nvPr/>
        </p:nvSpPr>
        <p:spPr>
          <a:xfrm>
            <a:off x="7973433" y="2806331"/>
            <a:ext cx="991055" cy="2539453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55CBB-9E9B-4C42-AC52-37D8F62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054"/>
            <a:ext cx="7200800" cy="867160"/>
          </a:xfrm>
        </p:spPr>
        <p:txBody>
          <a:bodyPr/>
          <a:lstStyle/>
          <a:p>
            <a:r>
              <a:rPr lang="en-GB" dirty="0"/>
              <a:t>Results Consensus vs. </a:t>
            </a:r>
            <a:br>
              <a:rPr lang="en-GB" dirty="0"/>
            </a:br>
            <a:r>
              <a:rPr lang="en-GB" dirty="0"/>
              <a:t>Disagreement Examples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5DFCA45-AFFC-432A-B716-7485EBB8766F}"/>
              </a:ext>
            </a:extLst>
          </p:cNvPr>
          <p:cNvGrpSpPr/>
          <p:nvPr/>
        </p:nvGrpSpPr>
        <p:grpSpPr>
          <a:xfrm>
            <a:off x="5724128" y="1648690"/>
            <a:ext cx="3071250" cy="3652518"/>
            <a:chOff x="5724128" y="1466011"/>
            <a:chExt cx="3071250" cy="365251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9478856-955C-401E-B692-4339E62EDD66}"/>
                </a:ext>
              </a:extLst>
            </p:cNvPr>
            <p:cNvSpPr/>
            <p:nvPr/>
          </p:nvSpPr>
          <p:spPr>
            <a:xfrm>
              <a:off x="5724128" y="207502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8F35A34-5F74-4E42-8117-A09328CDC6BF}"/>
                </a:ext>
              </a:extLst>
            </p:cNvPr>
            <p:cNvSpPr/>
            <p:nvPr/>
          </p:nvSpPr>
          <p:spPr>
            <a:xfrm>
              <a:off x="5724128" y="1466011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CB31A48-FF2B-4248-B165-39C449AD93A3}"/>
                </a:ext>
              </a:extLst>
            </p:cNvPr>
            <p:cNvSpPr/>
            <p:nvPr/>
          </p:nvSpPr>
          <p:spPr>
            <a:xfrm>
              <a:off x="6667173" y="1466011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3224BE0-9CDF-4349-834F-0C7F97F8E29F}"/>
                </a:ext>
              </a:extLst>
            </p:cNvPr>
            <p:cNvSpPr/>
            <p:nvPr/>
          </p:nvSpPr>
          <p:spPr>
            <a:xfrm>
              <a:off x="7506506" y="1469459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E165315-3542-46B5-B43E-717199526F30}"/>
                </a:ext>
              </a:extLst>
            </p:cNvPr>
            <p:cNvSpPr/>
            <p:nvPr/>
          </p:nvSpPr>
          <p:spPr>
            <a:xfrm>
              <a:off x="5724128" y="2546166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9CDA192-F4EA-4124-8D0E-B00FD7D089AA}"/>
                </a:ext>
              </a:extLst>
            </p:cNvPr>
            <p:cNvSpPr/>
            <p:nvPr/>
          </p:nvSpPr>
          <p:spPr>
            <a:xfrm>
              <a:off x="7506506" y="2546166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A516807-93F6-4B39-B72D-EE6288095178}"/>
                </a:ext>
              </a:extLst>
            </p:cNvPr>
            <p:cNvSpPr/>
            <p:nvPr/>
          </p:nvSpPr>
          <p:spPr>
            <a:xfrm>
              <a:off x="6667173" y="311205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669AF6A-1D8F-4E95-8A3B-5DB7D02521DD}"/>
                </a:ext>
              </a:extLst>
            </p:cNvPr>
            <p:cNvSpPr/>
            <p:nvPr/>
          </p:nvSpPr>
          <p:spPr>
            <a:xfrm>
              <a:off x="5724128" y="4110019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chemeClr val="accent3">
                      <a:lumMod val="50000"/>
                    </a:schemeClr>
                  </a:solidFill>
                </a:rPr>
                <a:t>✓</a:t>
              </a:r>
              <a:endParaRPr lang="de-A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777CA0D-3F28-4B67-B8EE-12E25CAE4CFD}"/>
                </a:ext>
              </a:extLst>
            </p:cNvPr>
            <p:cNvSpPr/>
            <p:nvPr/>
          </p:nvSpPr>
          <p:spPr>
            <a:xfrm>
              <a:off x="5724128" y="311205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F27105D-AE93-4A53-94D9-04C8A429528F}"/>
                </a:ext>
              </a:extLst>
            </p:cNvPr>
            <p:cNvSpPr/>
            <p:nvPr/>
          </p:nvSpPr>
          <p:spPr>
            <a:xfrm>
              <a:off x="5724128" y="3699858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AF1E4BD-07D0-4164-B0F8-696C8426AAC4}"/>
                </a:ext>
              </a:extLst>
            </p:cNvPr>
            <p:cNvSpPr/>
            <p:nvPr/>
          </p:nvSpPr>
          <p:spPr>
            <a:xfrm>
              <a:off x="5724128" y="466961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D84CCC9-FDA8-43DC-B089-6B6BE2BF3875}"/>
                </a:ext>
              </a:extLst>
            </p:cNvPr>
            <p:cNvSpPr/>
            <p:nvPr/>
          </p:nvSpPr>
          <p:spPr>
            <a:xfrm>
              <a:off x="6667173" y="466961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E42634F-DCA4-41EA-A674-B607D17088DD}"/>
                </a:ext>
              </a:extLst>
            </p:cNvPr>
            <p:cNvSpPr/>
            <p:nvPr/>
          </p:nvSpPr>
          <p:spPr>
            <a:xfrm>
              <a:off x="7506506" y="466961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0BD9023-335C-4E4C-9753-FD56C595551D}"/>
                </a:ext>
              </a:extLst>
            </p:cNvPr>
            <p:cNvSpPr/>
            <p:nvPr/>
          </p:nvSpPr>
          <p:spPr>
            <a:xfrm>
              <a:off x="7506506" y="4110019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E519B3B-242A-4F7B-8139-C5580D90B313}"/>
                </a:ext>
              </a:extLst>
            </p:cNvPr>
            <p:cNvSpPr/>
            <p:nvPr/>
          </p:nvSpPr>
          <p:spPr>
            <a:xfrm>
              <a:off x="6667173" y="4110019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6B2533DD-5852-4CF8-AB85-41FC4F489EB7}"/>
                </a:ext>
              </a:extLst>
            </p:cNvPr>
            <p:cNvSpPr/>
            <p:nvPr/>
          </p:nvSpPr>
          <p:spPr>
            <a:xfrm>
              <a:off x="6667173" y="3699858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E375FB7-B740-4C31-AF92-A5F0E0CCC783}"/>
                </a:ext>
              </a:extLst>
            </p:cNvPr>
            <p:cNvSpPr/>
            <p:nvPr/>
          </p:nvSpPr>
          <p:spPr>
            <a:xfrm>
              <a:off x="7506506" y="3699858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C87022B6-FE5E-42F4-986D-51B4DCE70E3B}"/>
                </a:ext>
              </a:extLst>
            </p:cNvPr>
            <p:cNvSpPr/>
            <p:nvPr/>
          </p:nvSpPr>
          <p:spPr>
            <a:xfrm>
              <a:off x="7506506" y="311205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FB62F52A-6B73-47E9-AAEA-057CCA39091C}"/>
                </a:ext>
              </a:extLst>
            </p:cNvPr>
            <p:cNvSpPr/>
            <p:nvPr/>
          </p:nvSpPr>
          <p:spPr>
            <a:xfrm>
              <a:off x="6667173" y="2546166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B3AF685-E8BA-4D3A-A3C8-481B15085218}"/>
                </a:ext>
              </a:extLst>
            </p:cNvPr>
            <p:cNvSpPr/>
            <p:nvPr/>
          </p:nvSpPr>
          <p:spPr>
            <a:xfrm>
              <a:off x="6667173" y="207502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AAFC9FE-1692-452A-9FD9-96659C5851EE}"/>
                </a:ext>
              </a:extLst>
            </p:cNvPr>
            <p:cNvSpPr/>
            <p:nvPr/>
          </p:nvSpPr>
          <p:spPr>
            <a:xfrm>
              <a:off x="7506506" y="2075020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AT" sz="1600" b="1" dirty="0">
                  <a:solidFill>
                    <a:srgbClr val="C00000"/>
                  </a:solidFill>
                </a:rPr>
                <a:t>X</a:t>
              </a:r>
              <a:endParaRPr lang="de-AT" sz="12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229E5BEB-456A-408B-ADA9-EB2B1DE475A0}"/>
                </a:ext>
              </a:extLst>
            </p:cNvPr>
            <p:cNvGrpSpPr/>
            <p:nvPr/>
          </p:nvGrpSpPr>
          <p:grpSpPr>
            <a:xfrm>
              <a:off x="8417072" y="1469459"/>
              <a:ext cx="378306" cy="3649070"/>
              <a:chOff x="8417072" y="1469459"/>
              <a:chExt cx="378306" cy="3649070"/>
            </a:xfrm>
          </p:grpSpPr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3C05675E-85A0-44ED-93FC-3BE43D3C8A5F}"/>
                  </a:ext>
                </a:extLst>
              </p:cNvPr>
              <p:cNvSpPr/>
              <p:nvPr/>
            </p:nvSpPr>
            <p:spPr>
              <a:xfrm>
                <a:off x="8417072" y="1469459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 smtClean="0">
                    <a:solidFill>
                      <a:schemeClr val="tx1"/>
                    </a:solidFill>
                  </a:rPr>
                  <a:t>3.926</a:t>
                </a:r>
                <a:endParaRPr lang="de-AT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DD411836-0453-4BBB-A245-66A523E88600}"/>
                  </a:ext>
                </a:extLst>
              </p:cNvPr>
              <p:cNvSpPr/>
              <p:nvPr/>
            </p:nvSpPr>
            <p:spPr>
              <a:xfrm>
                <a:off x="8417072" y="1999490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>
                    <a:solidFill>
                      <a:schemeClr val="tx1"/>
                    </a:solidFill>
                  </a:rPr>
                  <a:t>192</a:t>
                </a: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9A628DC6-2ABF-44AF-83E6-5A7D97010B7C}"/>
                  </a:ext>
                </a:extLst>
              </p:cNvPr>
              <p:cNvSpPr/>
              <p:nvPr/>
            </p:nvSpPr>
            <p:spPr>
              <a:xfrm>
                <a:off x="8435378" y="2616231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>
                    <a:solidFill>
                      <a:schemeClr val="tx1"/>
                    </a:solidFill>
                  </a:rPr>
                  <a:t>151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66E104D9-8844-4D0C-AEF6-4BDC22C6DF6D}"/>
                  </a:ext>
                </a:extLst>
              </p:cNvPr>
              <p:cNvSpPr/>
              <p:nvPr/>
            </p:nvSpPr>
            <p:spPr>
              <a:xfrm>
                <a:off x="8417072" y="3191758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>
                    <a:solidFill>
                      <a:schemeClr val="tx1"/>
                    </a:solidFill>
                  </a:rPr>
                  <a:t>65</a:t>
                </a: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458163F-E389-4F13-B7CB-9177D4F2BB2A}"/>
                  </a:ext>
                </a:extLst>
              </p:cNvPr>
              <p:cNvSpPr/>
              <p:nvPr/>
            </p:nvSpPr>
            <p:spPr>
              <a:xfrm>
                <a:off x="8417072" y="3614200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>
                    <a:solidFill>
                      <a:schemeClr val="tx1"/>
                    </a:solidFill>
                  </a:rPr>
                  <a:t>29</a:t>
                </a:r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DA2A6B26-0148-4862-A312-76D2DC9648BD}"/>
                  </a:ext>
                </a:extLst>
              </p:cNvPr>
              <p:cNvSpPr/>
              <p:nvPr/>
            </p:nvSpPr>
            <p:spPr>
              <a:xfrm>
                <a:off x="8417072" y="4150375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4C890DFF-E235-45A6-BED9-5A730C307947}"/>
                  </a:ext>
                </a:extLst>
              </p:cNvPr>
              <p:cNvSpPr/>
              <p:nvPr/>
            </p:nvSpPr>
            <p:spPr>
              <a:xfrm>
                <a:off x="8417072" y="4686481"/>
                <a:ext cx="36000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de-AT" sz="12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5E96BDC5-3BE2-4FFD-A10B-4ABDC1D9799F}"/>
                </a:ext>
              </a:extLst>
            </p:cNvPr>
            <p:cNvGrpSpPr/>
            <p:nvPr/>
          </p:nvGrpSpPr>
          <p:grpSpPr>
            <a:xfrm>
              <a:off x="7976957" y="1469459"/>
              <a:ext cx="538869" cy="3649070"/>
              <a:chOff x="7976957" y="1469459"/>
              <a:chExt cx="538869" cy="3649070"/>
            </a:xfrm>
          </p:grpSpPr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A2F3F904-A936-49A8-B0B2-C8FC7ACD09A2}"/>
                  </a:ext>
                </a:extLst>
              </p:cNvPr>
              <p:cNvSpPr/>
              <p:nvPr/>
            </p:nvSpPr>
            <p:spPr>
              <a:xfrm>
                <a:off x="7976957" y="1469459"/>
                <a:ext cx="538869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33577CC3-53FC-4C40-80AC-2CF32322982D}"/>
                  </a:ext>
                </a:extLst>
              </p:cNvPr>
              <p:cNvSpPr/>
              <p:nvPr/>
            </p:nvSpPr>
            <p:spPr>
              <a:xfrm>
                <a:off x="7976957" y="1999490"/>
                <a:ext cx="538869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478F6AD0-4FA3-4F7D-970B-51159DD85CB2}"/>
                  </a:ext>
                </a:extLst>
              </p:cNvPr>
              <p:cNvSpPr/>
              <p:nvPr/>
            </p:nvSpPr>
            <p:spPr>
              <a:xfrm>
                <a:off x="7976957" y="3194434"/>
                <a:ext cx="538869" cy="429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3656A1BF-2C0B-4845-BF65-16F68D8DF389}"/>
                  </a:ext>
                </a:extLst>
              </p:cNvPr>
              <p:cNvSpPr/>
              <p:nvPr/>
            </p:nvSpPr>
            <p:spPr>
              <a:xfrm>
                <a:off x="7976957" y="2616231"/>
                <a:ext cx="538869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32CD634F-FBB1-4E17-8FE5-87EA02400721}"/>
                  </a:ext>
                </a:extLst>
              </p:cNvPr>
              <p:cNvSpPr/>
              <p:nvPr/>
            </p:nvSpPr>
            <p:spPr>
              <a:xfrm>
                <a:off x="7976957" y="4686481"/>
                <a:ext cx="538869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11E587BD-378C-4C44-9C99-854E39A7E200}"/>
                  </a:ext>
                </a:extLst>
              </p:cNvPr>
              <p:cNvSpPr/>
              <p:nvPr/>
            </p:nvSpPr>
            <p:spPr>
              <a:xfrm>
                <a:off x="7976957" y="3614200"/>
                <a:ext cx="538869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2A09AB3E-2CD3-45F2-BDDF-F188F45E1DDB}"/>
                  </a:ext>
                </a:extLst>
              </p:cNvPr>
              <p:cNvSpPr/>
              <p:nvPr/>
            </p:nvSpPr>
            <p:spPr>
              <a:xfrm>
                <a:off x="7976957" y="4150375"/>
                <a:ext cx="538869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AT" sz="1200" b="1" dirty="0">
                    <a:solidFill>
                      <a:schemeClr val="tx1"/>
                    </a:solidFill>
                  </a:rPr>
                  <a:t>N =</a:t>
                </a:r>
                <a:endParaRPr lang="de-AT" sz="105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1" name="Rechteck 60">
            <a:extLst>
              <a:ext uri="{FF2B5EF4-FFF2-40B4-BE49-F238E27FC236}">
                <a16:creationId xmlns:a16="http://schemas.microsoft.com/office/drawing/2014/main" id="{B12F9D61-A333-4264-BBC4-BC1165FC8C8C}"/>
              </a:ext>
            </a:extLst>
          </p:cNvPr>
          <p:cNvSpPr/>
          <p:nvPr/>
        </p:nvSpPr>
        <p:spPr>
          <a:xfrm>
            <a:off x="0" y="908720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Products of a discount supermarket chain - 50% test-/train-split (4.388 products in test)</a:t>
            </a:r>
            <a:endParaRPr lang="en-US" sz="12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C6EB3E-C8E1-485F-BA75-5A3CCF607A5A}"/>
              </a:ext>
            </a:extLst>
          </p:cNvPr>
          <p:cNvSpPr txBox="1"/>
          <p:nvPr/>
        </p:nvSpPr>
        <p:spPr>
          <a:xfrm>
            <a:off x="7841630" y="5373216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385D8A"/>
                </a:solidFill>
              </a:rPr>
              <a:t>Σ</a:t>
            </a:r>
            <a:r>
              <a:rPr lang="de-AT" sz="2400" dirty="0">
                <a:solidFill>
                  <a:srgbClr val="385D8A"/>
                </a:solidFill>
              </a:rPr>
              <a:t> = 270</a:t>
            </a:r>
            <a:endParaRPr lang="en-GB" sz="2400" dirty="0">
              <a:solidFill>
                <a:srgbClr val="385D8A"/>
              </a:solidFill>
            </a:endParaRP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2E6B03E4-A06D-46E7-9EAF-AA43C33277D4}"/>
              </a:ext>
            </a:extLst>
          </p:cNvPr>
          <p:cNvSpPr/>
          <p:nvPr/>
        </p:nvSpPr>
        <p:spPr>
          <a:xfrm>
            <a:off x="1763688" y="2852936"/>
            <a:ext cx="381842" cy="2549569"/>
          </a:xfrm>
          <a:prstGeom prst="rightBrace">
            <a:avLst>
              <a:gd name="adj1" fmla="val 35380"/>
              <a:gd name="adj2" fmla="val 50000"/>
            </a:avLst>
          </a:prstGeom>
          <a:ln w="5715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8ECE90E-08C7-4BC5-A598-2D3B72347732}"/>
              </a:ext>
            </a:extLst>
          </p:cNvPr>
          <p:cNvGrpSpPr/>
          <p:nvPr/>
        </p:nvGrpSpPr>
        <p:grpSpPr>
          <a:xfrm>
            <a:off x="2339752" y="3407224"/>
            <a:ext cx="4006151" cy="1417360"/>
            <a:chOff x="2614303" y="4563860"/>
            <a:chExt cx="4006151" cy="141736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1BE15ED-360B-44E6-B4C8-2F580EE2C16D}"/>
                </a:ext>
              </a:extLst>
            </p:cNvPr>
            <p:cNvSpPr/>
            <p:nvPr/>
          </p:nvSpPr>
          <p:spPr>
            <a:xfrm>
              <a:off x="2618640" y="4563860"/>
              <a:ext cx="4001814" cy="1400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1C44A51B-141F-4C63-A058-D8688E982E09}"/>
                </a:ext>
              </a:extLst>
            </p:cNvPr>
            <p:cNvSpPr/>
            <p:nvPr/>
          </p:nvSpPr>
          <p:spPr>
            <a:xfrm>
              <a:off x="2614303" y="4581128"/>
              <a:ext cx="3975863" cy="1400092"/>
            </a:xfrm>
            <a:prstGeom prst="rect">
              <a:avLst/>
            </a:prstGeom>
            <a:solidFill>
              <a:schemeClr val="accent1">
                <a:alpha val="26000"/>
              </a:schemeClr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385D8A"/>
                  </a:solidFill>
                </a:rPr>
                <a:t>Selected for manual classification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74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0"/>
    </mc:Choice>
    <mc:Fallback xmlns="">
      <p:transition spd="slow" advTm="20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C94BD-D6F5-4D2E-BB88-847AEC75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6972828" cy="482440"/>
          </a:xfrm>
        </p:spPr>
        <p:txBody>
          <a:bodyPr/>
          <a:lstStyle/>
          <a:p>
            <a:r>
              <a:rPr lang="en-GB" b="1" dirty="0" smtClean="0"/>
              <a:t>Range </a:t>
            </a:r>
            <a:r>
              <a:rPr lang="en-GB" b="1" dirty="0"/>
              <a:t>of classification methods</a:t>
            </a:r>
            <a:endParaRPr lang="en-US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BEFE3-A958-4B9D-B64F-FEB17B88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813995"/>
          </a:xfrm>
        </p:spPr>
        <p:txBody>
          <a:bodyPr/>
          <a:lstStyle/>
          <a:p>
            <a:endParaRPr lang="en-GB" dirty="0" smtClean="0"/>
          </a:p>
          <a:p>
            <a:r>
              <a:rPr lang="en-GB" sz="3200" dirty="0" smtClean="0"/>
              <a:t>-manual </a:t>
            </a:r>
            <a:r>
              <a:rPr lang="en-GB" sz="3200" dirty="0"/>
              <a:t>classification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(</a:t>
            </a:r>
            <a:r>
              <a:rPr lang="en-GB" sz="3200" dirty="0"/>
              <a:t>possibly with suggestions </a:t>
            </a:r>
            <a:r>
              <a:rPr lang="en-GB" sz="3200" dirty="0" smtClean="0"/>
              <a:t>based </a:t>
            </a:r>
            <a:r>
              <a:rPr lang="en-GB" sz="3200" dirty="0"/>
              <a:t>on </a:t>
            </a:r>
            <a:r>
              <a:rPr lang="en-GB" sz="3200" dirty="0" smtClean="0"/>
              <a:t>past   	classifications</a:t>
            </a:r>
            <a:r>
              <a:rPr lang="en-GB" sz="3200" dirty="0"/>
              <a:t>)</a:t>
            </a:r>
            <a:br>
              <a:rPr lang="en-GB" sz="3200" dirty="0"/>
            </a:br>
            <a:r>
              <a:rPr lang="en-GB" sz="3200" dirty="0"/>
              <a:t>- (</a:t>
            </a:r>
            <a:r>
              <a:rPr lang="en-US" sz="3200" dirty="0"/>
              <a:t>semi) supervised classification </a:t>
            </a:r>
            <a:br>
              <a:rPr lang="en-US" sz="3200" dirty="0"/>
            </a:br>
            <a:r>
              <a:rPr lang="en-GB" sz="3200" dirty="0"/>
              <a:t>- probabilistic classification</a:t>
            </a:r>
            <a:br>
              <a:rPr lang="en-GB" sz="3200" dirty="0"/>
            </a:br>
            <a:r>
              <a:rPr lang="en-GB" sz="3200" dirty="0"/>
              <a:t>- machine learning methods</a:t>
            </a:r>
            <a:br>
              <a:rPr lang="en-GB" sz="3200" dirty="0"/>
            </a:br>
            <a:r>
              <a:rPr lang="en-GB" sz="3200" dirty="0"/>
              <a:t>- word </a:t>
            </a:r>
            <a:r>
              <a:rPr lang="en-GB" sz="3200" dirty="0" err="1"/>
              <a:t>embeddings</a:t>
            </a:r>
            <a:endParaRPr lang="de-AT" sz="3200" dirty="0"/>
          </a:p>
          <a:p>
            <a:r>
              <a:rPr lang="en-GB" dirty="0"/>
              <a:t/>
            </a:r>
            <a:br>
              <a:rPr lang="en-GB" dirty="0"/>
            </a:br>
            <a:endParaRPr lang="en-GB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10885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4"/>
    </mc:Choice>
    <mc:Fallback xmlns="">
      <p:transition spd="slow" advTm="223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71639" y="2553290"/>
            <a:ext cx="5256212" cy="13234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Classifying transaction and web scraped </a:t>
            </a:r>
            <a:r>
              <a:rPr lang="en-US" b="1" dirty="0" smtClean="0"/>
              <a:t>data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80528" y="1988840"/>
            <a:ext cx="322876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AT" sz="2000" dirty="0" smtClean="0">
                <a:solidFill>
                  <a:srgbClr val="666666"/>
                </a:solidFill>
              </a:rPr>
              <a:t>NTTS 2021</a:t>
            </a:r>
          </a:p>
          <a:p>
            <a:pPr algn="r">
              <a:defRPr/>
            </a:pPr>
            <a:endParaRPr lang="de-DE" sz="1600" dirty="0">
              <a:solidFill>
                <a:srgbClr val="666666"/>
              </a:solidFill>
            </a:endParaRPr>
          </a:p>
          <a:p>
            <a:pPr algn="r">
              <a:defRPr/>
            </a:pPr>
            <a:r>
              <a:rPr lang="de-DE" sz="1600" dirty="0" smtClean="0">
                <a:solidFill>
                  <a:srgbClr val="666666"/>
                </a:solidFill>
              </a:rPr>
              <a:t>Ingolf Boettcher</a:t>
            </a:r>
          </a:p>
          <a:p>
            <a:pPr algn="r">
              <a:defRPr/>
            </a:pPr>
            <a:r>
              <a:rPr lang="de-DE" sz="1600" dirty="0" smtClean="0">
                <a:solidFill>
                  <a:srgbClr val="666666"/>
                </a:solidFill>
              </a:rPr>
              <a:t>Adam </a:t>
            </a:r>
            <a:r>
              <a:rPr lang="de-DE" sz="1600" dirty="0" err="1" smtClean="0">
                <a:solidFill>
                  <a:srgbClr val="666666"/>
                </a:solidFill>
              </a:rPr>
              <a:t>Tardos</a:t>
            </a:r>
            <a:endParaRPr lang="de-DE" sz="1600" dirty="0" smtClean="0">
              <a:solidFill>
                <a:srgbClr val="666666"/>
              </a:solidFill>
            </a:endParaRPr>
          </a:p>
          <a:p>
            <a:pPr algn="r">
              <a:defRPr/>
            </a:pPr>
            <a:r>
              <a:rPr lang="de-DE" sz="1600" dirty="0" smtClean="0">
                <a:solidFill>
                  <a:srgbClr val="666666"/>
                </a:solidFill>
              </a:rPr>
              <a:t>Manuel Koller</a:t>
            </a:r>
          </a:p>
          <a:p>
            <a:pPr algn="r">
              <a:defRPr/>
            </a:pPr>
            <a:r>
              <a:rPr lang="de-DE" sz="1600" b="1" dirty="0" err="1" smtClean="0">
                <a:solidFill>
                  <a:srgbClr val="666666"/>
                </a:solidFill>
              </a:rPr>
              <a:t>Statistics</a:t>
            </a:r>
            <a:r>
              <a:rPr lang="de-DE" sz="1600" b="1" dirty="0" smtClean="0">
                <a:solidFill>
                  <a:srgbClr val="666666"/>
                </a:solidFill>
              </a:rPr>
              <a:t> Austria</a:t>
            </a:r>
          </a:p>
          <a:p>
            <a:pPr algn="r">
              <a:defRPr/>
            </a:pPr>
            <a:endParaRPr lang="de-DE" sz="2000" dirty="0" smtClean="0">
              <a:solidFill>
                <a:srgbClr val="666666"/>
              </a:solidFill>
            </a:endParaRPr>
          </a:p>
          <a:p>
            <a:pPr algn="r">
              <a:defRPr/>
            </a:pPr>
            <a:r>
              <a:rPr lang="de-DE" sz="1600" dirty="0" smtClean="0">
                <a:solidFill>
                  <a:srgbClr val="666666"/>
                </a:solidFill>
                <a:hlinkClick r:id="rId3"/>
              </a:rPr>
              <a:t>ingolf.boettcher@statistik.gv.at</a:t>
            </a:r>
            <a:endParaRPr lang="de-DE" sz="1600" dirty="0" smtClean="0">
              <a:solidFill>
                <a:srgbClr val="666666"/>
              </a:solidFill>
            </a:endParaRPr>
          </a:p>
          <a:p>
            <a:pPr algn="r">
              <a:defRPr/>
            </a:pPr>
            <a:r>
              <a:rPr lang="de-DE" sz="1600" dirty="0" smtClean="0">
                <a:solidFill>
                  <a:srgbClr val="666666"/>
                </a:solidFill>
                <a:hlinkClick r:id="rId4"/>
              </a:rPr>
              <a:t>adam.tardos@statistik.gv.at</a:t>
            </a:r>
            <a:endParaRPr lang="de-DE" sz="1600" dirty="0" smtClean="0">
              <a:solidFill>
                <a:srgbClr val="666666"/>
              </a:solidFill>
            </a:endParaRPr>
          </a:p>
          <a:p>
            <a:pPr algn="r">
              <a:defRPr/>
            </a:pPr>
            <a:r>
              <a:rPr lang="de-DE" sz="1600" dirty="0">
                <a:solidFill>
                  <a:srgbClr val="666666"/>
                </a:solidFill>
                <a:hlinkClick r:id="rId5"/>
              </a:rPr>
              <a:t>m</a:t>
            </a:r>
            <a:r>
              <a:rPr lang="de-DE" sz="1600" dirty="0" smtClean="0">
                <a:solidFill>
                  <a:srgbClr val="666666"/>
                </a:solidFill>
                <a:hlinkClick r:id="rId5"/>
              </a:rPr>
              <a:t>anuel.koller@statistik.gv.at</a:t>
            </a:r>
            <a:endParaRPr lang="de-DE" sz="1600" dirty="0" smtClean="0">
              <a:solidFill>
                <a:srgbClr val="666666"/>
              </a:solidFill>
            </a:endParaRPr>
          </a:p>
          <a:p>
            <a:pPr algn="r">
              <a:defRPr/>
            </a:pPr>
            <a:endParaRPr lang="de-DE" sz="1600" dirty="0">
              <a:solidFill>
                <a:srgbClr val="666666"/>
              </a:solidFill>
            </a:endParaRPr>
          </a:p>
          <a:p>
            <a:pPr algn="r">
              <a:defRPr/>
            </a:pPr>
            <a:endParaRPr lang="de-DE" sz="20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"/>
    </mc:Choice>
    <mc:Fallback xmlns="">
      <p:transition spd="slow" advTm="44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06C3077-E145-45CC-9621-D70E6DB11E7A}"/>
              </a:ext>
            </a:extLst>
          </p:cNvPr>
          <p:cNvGrpSpPr/>
          <p:nvPr/>
        </p:nvGrpSpPr>
        <p:grpSpPr>
          <a:xfrm>
            <a:off x="179512" y="908720"/>
            <a:ext cx="5415802" cy="5407507"/>
            <a:chOff x="179512" y="908720"/>
            <a:chExt cx="5415802" cy="5407507"/>
          </a:xfrm>
        </p:grpSpPr>
        <p:pic>
          <p:nvPicPr>
            <p:cNvPr id="1026" name="Picture 2" descr="Here's What &quot;It's a Bird, It's a Plane&quot; You Heard in BLACKPINK's 'How You  Like That' Really Means">
              <a:extLst>
                <a:ext uri="{FF2B5EF4-FFF2-40B4-BE49-F238E27FC236}">
                  <a16:creationId xmlns:a16="http://schemas.microsoft.com/office/drawing/2014/main" id="{1A1F1DD0-0EFB-4FF2-9568-288E2EE5B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08720"/>
              <a:ext cx="5415802" cy="538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DCAF399-4BDB-4463-ACF1-6E1894BAC472}"/>
                </a:ext>
              </a:extLst>
            </p:cNvPr>
            <p:cNvSpPr/>
            <p:nvPr/>
          </p:nvSpPr>
          <p:spPr>
            <a:xfrm>
              <a:off x="216088" y="6156160"/>
              <a:ext cx="5292016" cy="160067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https://cdn.kstarlive.com/image/1593412020668-0.jpg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7D8CADA-A4A7-4187-83CC-DECE7950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</p:spPr>
        <p:txBody>
          <a:bodyPr/>
          <a:lstStyle/>
          <a:p>
            <a:r>
              <a:rPr lang="de-AT" dirty="0"/>
              <a:t>The </a:t>
            </a:r>
            <a:r>
              <a:rPr lang="en-GB" dirty="0"/>
              <a:t>challenge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en-GB" dirty="0"/>
              <a:t>product-classification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775F818-C825-4F3D-B3C4-E5D21952BB83}"/>
              </a:ext>
            </a:extLst>
          </p:cNvPr>
          <p:cNvGrpSpPr/>
          <p:nvPr/>
        </p:nvGrpSpPr>
        <p:grpSpPr>
          <a:xfrm>
            <a:off x="251520" y="1106359"/>
            <a:ext cx="6696744" cy="5078243"/>
            <a:chOff x="251520" y="1106359"/>
            <a:chExt cx="6696744" cy="5078243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C4D1A6C8-A66E-4DB3-8504-730C4D4C51C8}"/>
                </a:ext>
              </a:extLst>
            </p:cNvPr>
            <p:cNvGrpSpPr/>
            <p:nvPr/>
          </p:nvGrpSpPr>
          <p:grpSpPr>
            <a:xfrm>
              <a:off x="251520" y="1106359"/>
              <a:ext cx="6696744" cy="5078243"/>
              <a:chOff x="967253" y="332559"/>
              <a:chExt cx="6696744" cy="5078243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A3BB3B5A-8789-4818-BD56-EC342B28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253" y="332559"/>
                <a:ext cx="6696744" cy="5040657"/>
              </a:xfrm>
              <a:prstGeom prst="rect">
                <a:avLst/>
              </a:prstGeom>
            </p:spPr>
          </p:pic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9F600881-E7B8-4740-BDA9-FB0CBE86DC75}"/>
                  </a:ext>
                </a:extLst>
              </p:cNvPr>
              <p:cNvGrpSpPr/>
              <p:nvPr/>
            </p:nvGrpSpPr>
            <p:grpSpPr>
              <a:xfrm>
                <a:off x="971599" y="5149192"/>
                <a:ext cx="3475123" cy="261610"/>
                <a:chOff x="971599" y="3223264"/>
                <a:chExt cx="3475123" cy="261610"/>
              </a:xfrm>
            </p:grpSpPr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75EE5165-D99D-45E5-842C-E0445179B1E0}"/>
                    </a:ext>
                  </a:extLst>
                </p:cNvPr>
                <p:cNvSpPr/>
                <p:nvPr/>
              </p:nvSpPr>
              <p:spPr>
                <a:xfrm>
                  <a:off x="971599" y="3249552"/>
                  <a:ext cx="3091997" cy="179448"/>
                </a:xfrm>
                <a:prstGeom prst="rect">
                  <a:avLst/>
                </a:prstGeom>
                <a:solidFill>
                  <a:schemeClr val="tx1">
                    <a:alpha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3DCFE92E-6D50-49EA-BECE-8903153C9451}"/>
                    </a:ext>
                  </a:extLst>
                </p:cNvPr>
                <p:cNvSpPr txBox="1"/>
                <p:nvPr/>
              </p:nvSpPr>
              <p:spPr>
                <a:xfrm>
                  <a:off x="994685" y="3223264"/>
                  <a:ext cx="345203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>
                      <a:solidFill>
                        <a:schemeClr val="bg1"/>
                      </a:solidFill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xmlns="" val="tx"/>
                          </a:ext>
                        </a:extLst>
                      </a:hlinkClick>
                    </a:rPr>
                    <a:t>https://flightradar.live/</a:t>
                  </a:r>
                  <a:r>
                    <a:rPr lang="en-GB" sz="1050" dirty="0">
                      <a:solidFill>
                        <a:schemeClr val="bg1"/>
                      </a:solidFill>
                    </a:rPr>
                    <a:t>, retrieved 21.09.2020</a:t>
                  </a:r>
                </a:p>
              </p:txBody>
            </p:sp>
          </p:grpSp>
        </p:grpSp>
        <p:pic>
          <p:nvPicPr>
            <p:cNvPr id="11" name="Picture 8" descr="Superman, Superhelden, Held, Dc Comics, Comics">
              <a:extLst>
                <a:ext uri="{FF2B5EF4-FFF2-40B4-BE49-F238E27FC236}">
                  <a16:creationId xmlns:a16="http://schemas.microsoft.com/office/drawing/2014/main" id="{DF13508D-D16D-4AA9-9932-4A1FFAA99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59490">
              <a:off x="2268002" y="3503615"/>
              <a:ext cx="238434" cy="304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Superman, Superhelden, Held, Dc Comics, Comics">
              <a:extLst>
                <a:ext uri="{FF2B5EF4-FFF2-40B4-BE49-F238E27FC236}">
                  <a16:creationId xmlns:a16="http://schemas.microsoft.com/office/drawing/2014/main" id="{AB563ABA-788C-49EF-B449-0E08A7BC0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6684">
              <a:off x="3539702" y="4350150"/>
              <a:ext cx="238434" cy="304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Superman, Superhelden, Held, Dc Comics, Comics">
              <a:extLst>
                <a:ext uri="{FF2B5EF4-FFF2-40B4-BE49-F238E27FC236}">
                  <a16:creationId xmlns:a16="http://schemas.microsoft.com/office/drawing/2014/main" id="{2234627D-8A51-40F4-ABFC-9B4DB6790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77647" y="4581200"/>
              <a:ext cx="261714" cy="334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Superman, Superhelden, Held, Dc Comics, Comics">
            <a:extLst>
              <a:ext uri="{FF2B5EF4-FFF2-40B4-BE49-F238E27FC236}">
                <a16:creationId xmlns:a16="http://schemas.microsoft.com/office/drawing/2014/main" id="{4AA5ECF0-0D23-4F8B-AF90-46A6D5C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71" y="2780928"/>
            <a:ext cx="24254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EAAC4D1-3C39-43DC-B63F-1EFC898A3716}"/>
              </a:ext>
            </a:extLst>
          </p:cNvPr>
          <p:cNvSpPr/>
          <p:nvPr/>
        </p:nvSpPr>
        <p:spPr>
          <a:xfrm>
            <a:off x="5724128" y="1196752"/>
            <a:ext cx="3201953" cy="1352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But what if there are a lot of objects to classify?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4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09"/>
    </mc:Choice>
    <mc:Fallback xmlns="">
      <p:transition spd="slow" advTm="127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CADA-A4A7-4187-83CC-DECE7950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</p:spPr>
        <p:txBody>
          <a:bodyPr/>
          <a:lstStyle/>
          <a:p>
            <a:r>
              <a:rPr lang="de-AT" dirty="0"/>
              <a:t>The </a:t>
            </a:r>
            <a:r>
              <a:rPr lang="en-GB" dirty="0"/>
              <a:t>challenge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en-GB" dirty="0"/>
              <a:t>product-classification</a:t>
            </a:r>
          </a:p>
        </p:txBody>
      </p:sp>
      <p:pic>
        <p:nvPicPr>
          <p:cNvPr id="1032" name="Picture 8" descr="Superman, Superhelden, Held, Dc Comics, Comics">
            <a:extLst>
              <a:ext uri="{FF2B5EF4-FFF2-40B4-BE49-F238E27FC236}">
                <a16:creationId xmlns:a16="http://schemas.microsoft.com/office/drawing/2014/main" id="{4AA5ECF0-0D23-4F8B-AF90-46A6D5C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71" y="2780928"/>
            <a:ext cx="24254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EAAC4D1-3C39-43DC-B63F-1EFC898A3716}"/>
              </a:ext>
            </a:extLst>
          </p:cNvPr>
          <p:cNvSpPr/>
          <p:nvPr/>
        </p:nvSpPr>
        <p:spPr>
          <a:xfrm>
            <a:off x="5724128" y="1196752"/>
            <a:ext cx="3201953" cy="1352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But what if </a:t>
            </a:r>
            <a:r>
              <a:rPr lang="en-US" sz="2000" dirty="0" smtClean="0">
                <a:solidFill>
                  <a:schemeClr val="tx1"/>
                </a:solidFill>
              </a:rPr>
              <a:t>data comes in different structures?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38078"/>
              </p:ext>
            </p:extLst>
          </p:nvPr>
        </p:nvGraphicFramePr>
        <p:xfrm>
          <a:off x="290659" y="1683742"/>
          <a:ext cx="3002164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97994"/>
              </p:ext>
            </p:extLst>
          </p:nvPr>
        </p:nvGraphicFramePr>
        <p:xfrm>
          <a:off x="1187624" y="2422315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B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62245"/>
              </p:ext>
            </p:extLst>
          </p:nvPr>
        </p:nvGraphicFramePr>
        <p:xfrm>
          <a:off x="582411" y="2390334"/>
          <a:ext cx="3002164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88778"/>
              </p:ext>
            </p:extLst>
          </p:nvPr>
        </p:nvGraphicFramePr>
        <p:xfrm>
          <a:off x="1791741" y="1302385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64731"/>
              </p:ext>
            </p:extLst>
          </p:nvPr>
        </p:nvGraphicFramePr>
        <p:xfrm>
          <a:off x="443059" y="1836142"/>
          <a:ext cx="3002164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74906"/>
              </p:ext>
            </p:extLst>
          </p:nvPr>
        </p:nvGraphicFramePr>
        <p:xfrm>
          <a:off x="1340024" y="2574715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F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45" name="Tabel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50454"/>
              </p:ext>
            </p:extLst>
          </p:nvPr>
        </p:nvGraphicFramePr>
        <p:xfrm>
          <a:off x="1313269" y="1336895"/>
          <a:ext cx="3002164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G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45251"/>
              </p:ext>
            </p:extLst>
          </p:nvPr>
        </p:nvGraphicFramePr>
        <p:xfrm>
          <a:off x="2822033" y="2345758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H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81437"/>
              </p:ext>
            </p:extLst>
          </p:nvPr>
        </p:nvGraphicFramePr>
        <p:xfrm>
          <a:off x="1007277" y="2399177"/>
          <a:ext cx="3002164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I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6190"/>
              </p:ext>
            </p:extLst>
          </p:nvPr>
        </p:nvGraphicFramePr>
        <p:xfrm>
          <a:off x="2185992" y="1415630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J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49" name="Tabel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48597"/>
              </p:ext>
            </p:extLst>
          </p:nvPr>
        </p:nvGraphicFramePr>
        <p:xfrm>
          <a:off x="595459" y="2993993"/>
          <a:ext cx="3002164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K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27594"/>
              </p:ext>
            </p:extLst>
          </p:nvPr>
        </p:nvGraphicFramePr>
        <p:xfrm>
          <a:off x="2104867" y="2269201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L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90273"/>
              </p:ext>
            </p:extLst>
          </p:nvPr>
        </p:nvGraphicFramePr>
        <p:xfrm>
          <a:off x="595459" y="1988542"/>
          <a:ext cx="312223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23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M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52" name="Tabel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45916"/>
              </p:ext>
            </p:extLst>
          </p:nvPr>
        </p:nvGraphicFramePr>
        <p:xfrm>
          <a:off x="882612" y="1164674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23175"/>
              </p:ext>
            </p:extLst>
          </p:nvPr>
        </p:nvGraphicFramePr>
        <p:xfrm>
          <a:off x="1433432" y="1609702"/>
          <a:ext cx="3234828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828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54" name="Tabel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56677"/>
              </p:ext>
            </p:extLst>
          </p:nvPr>
        </p:nvGraphicFramePr>
        <p:xfrm>
          <a:off x="2330397" y="2348275"/>
          <a:ext cx="3002164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4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P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81839"/>
              </p:ext>
            </p:extLst>
          </p:nvPr>
        </p:nvGraphicFramePr>
        <p:xfrm>
          <a:off x="578998" y="15042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56762"/>
              </p:ext>
            </p:extLst>
          </p:nvPr>
        </p:nvGraphicFramePr>
        <p:xfrm>
          <a:off x="1017210" y="15138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731398" y="16566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1169610" y="16662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883798" y="18090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60" name="Tabel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1322010" y="18186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1036198" y="19614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62" name="Tabel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1474410" y="19710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63" name="Tabel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1188598" y="21138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64" name="Tabel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1626810" y="21234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65" name="Tabel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1340998" y="22662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66" name="Tabel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1779210" y="22758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67" name="Tabel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1493398" y="24186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68" name="Tabel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1931610" y="24282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69" name="Tabel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1645798" y="25710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2084010" y="25806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1805"/>
              </p:ext>
            </p:extLst>
          </p:nvPr>
        </p:nvGraphicFramePr>
        <p:xfrm>
          <a:off x="1798198" y="2723433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92891"/>
              </p:ext>
            </p:extLst>
          </p:nvPr>
        </p:nvGraphicFramePr>
        <p:xfrm>
          <a:off x="2236410" y="2733082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ABC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Produkct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74395"/>
              </p:ext>
            </p:extLst>
          </p:nvPr>
        </p:nvGraphicFramePr>
        <p:xfrm>
          <a:off x="2333554" y="2771101"/>
          <a:ext cx="3299640" cy="3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0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DATA STRUCTURE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Retailer</a:t>
                      </a:r>
                      <a:r>
                        <a:rPr lang="de-DE" baseline="0" dirty="0" smtClean="0"/>
                        <a:t> XYZ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</a:t>
                      </a:r>
                      <a:r>
                        <a:rPr lang="de-DE" baseline="0" dirty="0" smtClean="0"/>
                        <a:t> Info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59213"/>
              </p:ext>
            </p:extLst>
          </p:nvPr>
        </p:nvGraphicFramePr>
        <p:xfrm>
          <a:off x="2771766" y="2780750"/>
          <a:ext cx="3178951" cy="38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51">
                  <a:extLst>
                    <a:ext uri="{9D8B030D-6E8A-4147-A177-3AD203B41FA5}">
                      <a16:colId xmlns:a16="http://schemas.microsoft.com/office/drawing/2014/main" val="3678477758"/>
                    </a:ext>
                  </a:extLst>
                </a:gridCol>
              </a:tblGrid>
              <a:tr h="381357">
                <a:tc>
                  <a:txBody>
                    <a:bodyPr/>
                    <a:lstStyle/>
                    <a:p>
                      <a:r>
                        <a:rPr lang="de-DE" u="sng" dirty="0" smtClean="0"/>
                        <a:t>DATA STRUCTURE</a:t>
                      </a:r>
                      <a:r>
                        <a:rPr lang="de-DE" u="sng" baseline="0" dirty="0" smtClean="0"/>
                        <a:t> </a:t>
                      </a:r>
                      <a:r>
                        <a:rPr lang="de-DE" u="sng" baseline="0" dirty="0" err="1" smtClean="0"/>
                        <a:t>Retailer</a:t>
                      </a:r>
                      <a:r>
                        <a:rPr lang="de-DE" u="sng" baseline="0" dirty="0" smtClean="0"/>
                        <a:t> ABC</a:t>
                      </a:r>
                      <a:endParaRPr lang="de-AT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887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ITEM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7287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GTIN </a:t>
                      </a:r>
                      <a:r>
                        <a:rPr lang="de-DE" dirty="0" err="1" smtClean="0"/>
                        <a:t>Number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626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Promotion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00348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Brand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3825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Description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92659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smtClean="0"/>
                        <a:t>Content </a:t>
                      </a:r>
                      <a:r>
                        <a:rPr lang="de-DE" dirty="0" err="1" smtClean="0"/>
                        <a:t>Quantity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57253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</a:t>
                      </a:r>
                      <a:r>
                        <a:rPr lang="de-DE" baseline="0" dirty="0" smtClean="0"/>
                        <a:t> 1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191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dirty="0" smtClean="0"/>
                        <a:t> Group 2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86632"/>
                  </a:ext>
                </a:extLst>
              </a:tr>
              <a:tr h="38135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Product</a:t>
                      </a:r>
                      <a:r>
                        <a:rPr lang="de-DE" baseline="0" dirty="0" smtClean="0"/>
                        <a:t> Group 3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176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42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53"/>
    </mc:Choice>
    <mc:Fallback xmlns="">
      <p:transition spd="slow" advTm="5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CADA-A4A7-4187-83CC-DECE7950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</p:spPr>
        <p:txBody>
          <a:bodyPr/>
          <a:lstStyle/>
          <a:p>
            <a:r>
              <a:rPr lang="de-AT" dirty="0"/>
              <a:t>The </a:t>
            </a:r>
            <a:r>
              <a:rPr lang="en-GB" dirty="0"/>
              <a:t>challenge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en-GB" dirty="0"/>
              <a:t>product-classification</a:t>
            </a:r>
          </a:p>
        </p:txBody>
      </p:sp>
      <p:pic>
        <p:nvPicPr>
          <p:cNvPr id="1032" name="Picture 8" descr="Superman, Superhelden, Held, Dc Comics, Comics">
            <a:extLst>
              <a:ext uri="{FF2B5EF4-FFF2-40B4-BE49-F238E27FC236}">
                <a16:creationId xmlns:a16="http://schemas.microsoft.com/office/drawing/2014/main" id="{4AA5ECF0-0D23-4F8B-AF90-46A6D5C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71" y="2780928"/>
            <a:ext cx="24254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EAAC4D1-3C39-43DC-B63F-1EFC898A3716}"/>
              </a:ext>
            </a:extLst>
          </p:cNvPr>
          <p:cNvSpPr/>
          <p:nvPr/>
        </p:nvSpPr>
        <p:spPr>
          <a:xfrm>
            <a:off x="5724128" y="1196752"/>
            <a:ext cx="3201953" cy="1352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But what if there </a:t>
            </a:r>
            <a:r>
              <a:rPr lang="en-US" sz="2000" dirty="0" smtClean="0">
                <a:solidFill>
                  <a:schemeClr val="tx1"/>
                </a:solidFill>
              </a:rPr>
              <a:t>are different right answers?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" name="Picture 2" descr="Дмитрий Смакотин on Twitter: &quot;Что вы видите? Если вы видите молодую  &quot;служанку&quot;, то значит ли это, что вы правы? Если вы видите старую &quot;ведьму&quot;,  то может быть вы ошибаетесь? Если вы можете">
            <a:extLst>
              <a:ext uri="{FF2B5EF4-FFF2-40B4-BE49-F238E27FC236}">
                <a16:creationId xmlns:a16="http://schemas.microsoft.com/office/drawing/2014/main" id="{795D5845-DFB1-44A4-81F1-78C6BA41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4" y="1196752"/>
            <a:ext cx="3145688" cy="44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V="1">
            <a:off x="2973130" y="2338973"/>
            <a:ext cx="906074" cy="36004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0EAAC4D1-3C39-43DC-B63F-1EFC898A3716}"/>
              </a:ext>
            </a:extLst>
          </p:cNvPr>
          <p:cNvSpPr/>
          <p:nvPr/>
        </p:nvSpPr>
        <p:spPr>
          <a:xfrm>
            <a:off x="3877294" y="1751755"/>
            <a:ext cx="1313084" cy="863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Young Woman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EAAC4D1-3C39-43DC-B63F-1EFC898A3716}"/>
              </a:ext>
            </a:extLst>
          </p:cNvPr>
          <p:cNvSpPr/>
          <p:nvPr/>
        </p:nvSpPr>
        <p:spPr>
          <a:xfrm>
            <a:off x="3877294" y="4581128"/>
            <a:ext cx="1247156" cy="714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Old Woman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2886472" y="3987623"/>
            <a:ext cx="990822" cy="59350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66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14"/>
    </mc:Choice>
    <mc:Fallback xmlns="">
      <p:transition spd="slow" advTm="43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D5F4F-30AF-4E44-AE05-B796D9FA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challenge of classification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281150-38F5-4B6A-B5B1-4441984A0899}"/>
              </a:ext>
            </a:extLst>
          </p:cNvPr>
          <p:cNvSpPr txBox="1"/>
          <p:nvPr/>
        </p:nvSpPr>
        <p:spPr>
          <a:xfrm>
            <a:off x="395536" y="960038"/>
            <a:ext cx="523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Some products are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easy to classify…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even for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machines!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FE7065-7E40-4203-95D4-93AD5E33AF90}"/>
              </a:ext>
            </a:extLst>
          </p:cNvPr>
          <p:cNvSpPr/>
          <p:nvPr/>
        </p:nvSpPr>
        <p:spPr>
          <a:xfrm>
            <a:off x="4245140" y="3501008"/>
            <a:ext cx="437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01.1.6.1 </a:t>
            </a:r>
            <a:r>
              <a:rPr lang="de-AT" sz="1800" b="1" dirty="0" err="1">
                <a:solidFill>
                  <a:srgbClr val="000000"/>
                </a:solidFill>
                <a:latin typeface="+mn-lt"/>
              </a:rPr>
              <a:t>Fresh</a:t>
            </a:r>
            <a:r>
              <a:rPr lang="de-AT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AT" sz="1800" b="1" dirty="0" err="1">
                <a:solidFill>
                  <a:srgbClr val="000000"/>
                </a:solidFill>
                <a:latin typeface="+mn-lt"/>
              </a:rPr>
              <a:t>or</a:t>
            </a:r>
            <a:r>
              <a:rPr lang="de-AT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AT" sz="1800" b="1" dirty="0" err="1">
                <a:solidFill>
                  <a:srgbClr val="000000"/>
                </a:solidFill>
                <a:latin typeface="+mn-lt"/>
              </a:rPr>
              <a:t>chilled</a:t>
            </a:r>
            <a:r>
              <a:rPr lang="de-AT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AT" sz="1800" b="1" dirty="0" err="1" smtClean="0">
                <a:solidFill>
                  <a:srgbClr val="000000"/>
                </a:solidFill>
                <a:latin typeface="+mn-lt"/>
              </a:rPr>
              <a:t>fruit</a:t>
            </a:r>
            <a:endParaRPr lang="en-GB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l="26712" t="8587" r="28561" b="2800"/>
          <a:stretch/>
        </p:blipFill>
        <p:spPr>
          <a:xfrm>
            <a:off x="1536716" y="1667924"/>
            <a:ext cx="2129210" cy="421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9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8"/>
    </mc:Choice>
    <mc:Fallback xmlns="">
      <p:transition spd="slow" advTm="38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D5F4F-30AF-4E44-AE05-B796D9FA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 of classification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281150-38F5-4B6A-B5B1-4441984A0899}"/>
              </a:ext>
            </a:extLst>
          </p:cNvPr>
          <p:cNvSpPr txBox="1"/>
          <p:nvPr/>
        </p:nvSpPr>
        <p:spPr>
          <a:xfrm>
            <a:off x="395536" y="960038"/>
            <a:ext cx="523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Some products are hard to 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classify… even for humans!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FE7065-7E40-4203-95D4-93AD5E33AF90}"/>
              </a:ext>
            </a:extLst>
          </p:cNvPr>
          <p:cNvSpPr/>
          <p:nvPr/>
        </p:nvSpPr>
        <p:spPr>
          <a:xfrm>
            <a:off x="4698848" y="3356992"/>
            <a:ext cx="43781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+mn-lt"/>
              </a:rPr>
              <a:t>01.1.6.4 Preserved fruit &amp; fruit-based products</a:t>
            </a:r>
          </a:p>
          <a:p>
            <a:r>
              <a:rPr lang="en-GB" sz="1400" dirty="0">
                <a:solidFill>
                  <a:srgbClr val="000000"/>
                </a:solidFill>
                <a:latin typeface="+mn-lt"/>
              </a:rPr>
              <a:t>preserved fruit and fruit-based products,</a:t>
            </a:r>
          </a:p>
          <a:p>
            <a:r>
              <a:rPr lang="en-GB" sz="1400" dirty="0">
                <a:solidFill>
                  <a:srgbClr val="000000"/>
                </a:solidFill>
                <a:latin typeface="+mn-lt"/>
              </a:rPr>
              <a:t>dietary preparations and culinary ingredients</a:t>
            </a:r>
          </a:p>
          <a:p>
            <a:r>
              <a:rPr lang="en-GB" sz="1400" dirty="0">
                <a:solidFill>
                  <a:srgbClr val="000000"/>
                </a:solidFill>
                <a:latin typeface="+mn-lt"/>
              </a:rPr>
              <a:t>based exclusively on fruit, </a:t>
            </a:r>
            <a:r>
              <a:rPr lang="en-GB" sz="1400" b="1" i="1" dirty="0">
                <a:solidFill>
                  <a:srgbClr val="000000"/>
                </a:solidFill>
                <a:latin typeface="+mn-lt"/>
              </a:rPr>
              <a:t>canned or tinned fruit</a:t>
            </a:r>
            <a:endParaRPr lang="en-GB" sz="16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0C8B1B-D839-48F0-85D8-AE8843F68F2E}"/>
              </a:ext>
            </a:extLst>
          </p:cNvPr>
          <p:cNvSpPr/>
          <p:nvPr/>
        </p:nvSpPr>
        <p:spPr>
          <a:xfrm>
            <a:off x="4698848" y="5078214"/>
            <a:ext cx="4378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+mn-lt"/>
              </a:rPr>
              <a:t>01.1.8.2 Jams, marmalades and honey</a:t>
            </a:r>
          </a:p>
          <a:p>
            <a:r>
              <a:rPr lang="en-GB" sz="1400" dirty="0">
                <a:solidFill>
                  <a:srgbClr val="000000"/>
                </a:solidFill>
                <a:latin typeface="+mn-lt"/>
              </a:rPr>
              <a:t>jams, marmalades, compotes, jellies, fruit purées, and pastes, natural and artificial honey, maple syrup, molasses and </a:t>
            </a:r>
            <a:r>
              <a:rPr lang="en-GB" sz="1400" b="1" i="1" dirty="0">
                <a:solidFill>
                  <a:srgbClr val="000000"/>
                </a:solidFill>
                <a:latin typeface="+mn-lt"/>
              </a:rPr>
              <a:t>parts of plants preserved in sugar</a:t>
            </a:r>
            <a:r>
              <a:rPr lang="en-GB" sz="16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	</a:t>
            </a:r>
          </a:p>
        </p:txBody>
      </p:sp>
      <p:pic>
        <p:nvPicPr>
          <p:cNvPr id="1028" name="Picture 4" descr="Bildergebnis für pine apple tin">
            <a:extLst>
              <a:ext uri="{FF2B5EF4-FFF2-40B4-BE49-F238E27FC236}">
                <a16:creationId xmlns:a16="http://schemas.microsoft.com/office/drawing/2014/main" id="{DD2F8A45-6C4C-4849-88AD-0A6E3CF2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1759568" cy="20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2669DEA-1C1A-41F8-8CAB-D761079A9A6C}"/>
              </a:ext>
            </a:extLst>
          </p:cNvPr>
          <p:cNvSpPr/>
          <p:nvPr/>
        </p:nvSpPr>
        <p:spPr>
          <a:xfrm>
            <a:off x="6671904" y="4517021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+mn-lt"/>
              </a:rPr>
              <a:t>or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864412B-5D09-4635-8A6B-2B1519BEB2C9}"/>
              </a:ext>
            </a:extLst>
          </p:cNvPr>
          <p:cNvGrpSpPr/>
          <p:nvPr/>
        </p:nvGrpSpPr>
        <p:grpSpPr>
          <a:xfrm>
            <a:off x="179513" y="1772816"/>
            <a:ext cx="4540806" cy="4536503"/>
            <a:chOff x="179513" y="1772816"/>
            <a:chExt cx="4540806" cy="4536503"/>
          </a:xfrm>
        </p:grpSpPr>
        <p:pic>
          <p:nvPicPr>
            <p:cNvPr id="2050" name="Picture 2" descr="IT'S a BIRDS IT 30TH? ITS BoTH IT'S a PLANE! I HATE IT | Plane Meme on ME.ME">
              <a:extLst>
                <a:ext uri="{FF2B5EF4-FFF2-40B4-BE49-F238E27FC236}">
                  <a16:creationId xmlns:a16="http://schemas.microsoft.com/office/drawing/2014/main" id="{5AE05B80-DC94-4581-B840-F5B0112E5A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5"/>
            <a:stretch/>
          </p:blipFill>
          <p:spPr bwMode="auto">
            <a:xfrm>
              <a:off x="179513" y="1772816"/>
              <a:ext cx="4540806" cy="453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1432E14-EF86-4F12-A558-4B97A6070BF1}"/>
                </a:ext>
              </a:extLst>
            </p:cNvPr>
            <p:cNvSpPr/>
            <p:nvPr/>
          </p:nvSpPr>
          <p:spPr>
            <a:xfrm>
              <a:off x="305240" y="6084733"/>
              <a:ext cx="4293048" cy="15257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https://pics.me.me/its-a-bird-s-it-30th-its-both-its-a-plane-42003647.png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1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10"/>
    </mc:Choice>
    <mc:Fallback xmlns="">
      <p:transition spd="slow" advTm="44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D5F4F-30AF-4E44-AE05-B796D9FA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 of classification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281150-38F5-4B6A-B5B1-4441984A0899}"/>
              </a:ext>
            </a:extLst>
          </p:cNvPr>
          <p:cNvSpPr txBox="1"/>
          <p:nvPr/>
        </p:nvSpPr>
        <p:spPr>
          <a:xfrm>
            <a:off x="395536" y="960038"/>
            <a:ext cx="523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Some products are hard to 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classify…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because of your (users) needs!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04048" y="1844824"/>
            <a:ext cx="266429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Milk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l="28120" r="23440" b="15826"/>
          <a:stretch/>
        </p:blipFill>
        <p:spPr>
          <a:xfrm>
            <a:off x="899592" y="1667924"/>
            <a:ext cx="2520280" cy="437949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3419872" y="3676648"/>
            <a:ext cx="2376265" cy="782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Skimmed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428440" y="4610470"/>
            <a:ext cx="2500064" cy="782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Specific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low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fat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60628" y="4612212"/>
            <a:ext cx="2335510" cy="782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Semi-</a:t>
            </a:r>
            <a:r>
              <a:rPr lang="de-DE" sz="2800" dirty="0" err="1" smtClean="0">
                <a:solidFill>
                  <a:schemeClr val="tx1"/>
                </a:solidFill>
              </a:rPr>
              <a:t>skimmed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491880" y="2957828"/>
            <a:ext cx="1440160" cy="585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UHT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311860" y="5449249"/>
            <a:ext cx="1800201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</a:rPr>
              <a:t>organic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276923" y="5449249"/>
            <a:ext cx="1800201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Lactose </a:t>
            </a:r>
            <a:r>
              <a:rPr lang="de-DE" sz="2000" b="1" dirty="0" err="1" smtClean="0">
                <a:solidFill>
                  <a:schemeClr val="tx1"/>
                </a:solidFill>
              </a:rPr>
              <a:t>free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433393" y="5525241"/>
            <a:ext cx="1718947" cy="807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chemeClr val="tx1"/>
                </a:solidFill>
              </a:rPr>
              <a:t>raw</a:t>
            </a:r>
            <a:r>
              <a:rPr lang="de-DE" sz="2000" b="1" dirty="0" smtClean="0">
                <a:solidFill>
                  <a:schemeClr val="tx1"/>
                </a:solidFill>
              </a:rPr>
              <a:t> milk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284155" y="2938408"/>
            <a:ext cx="1911514" cy="585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Pasteurized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88344" y="2957827"/>
            <a:ext cx="1440160" cy="585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Raw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91881" y="2924944"/>
            <a:ext cx="1440159" cy="58509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1835697" y="3295494"/>
            <a:ext cx="720079" cy="2789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3443641" y="4596969"/>
            <a:ext cx="2352496" cy="786106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Rechteck 29"/>
          <p:cNvSpPr/>
          <p:nvPr/>
        </p:nvSpPr>
        <p:spPr>
          <a:xfrm>
            <a:off x="1211128" y="3574395"/>
            <a:ext cx="1488664" cy="214646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Rechteck 30"/>
          <p:cNvSpPr/>
          <p:nvPr/>
        </p:nvSpPr>
        <p:spPr>
          <a:xfrm>
            <a:off x="1211128" y="3767238"/>
            <a:ext cx="480552" cy="237826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Rechteck 33"/>
          <p:cNvSpPr/>
          <p:nvPr/>
        </p:nvSpPr>
        <p:spPr>
          <a:xfrm>
            <a:off x="7668344" y="5533116"/>
            <a:ext cx="1008112" cy="786106"/>
          </a:xfrm>
          <a:prstGeom prst="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Rechteck 34"/>
          <p:cNvSpPr/>
          <p:nvPr/>
        </p:nvSpPr>
        <p:spPr>
          <a:xfrm>
            <a:off x="1710261" y="3789040"/>
            <a:ext cx="1104948" cy="216023"/>
          </a:xfrm>
          <a:prstGeom prst="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 35"/>
          <p:cNvSpPr/>
          <p:nvPr/>
        </p:nvSpPr>
        <p:spPr>
          <a:xfrm>
            <a:off x="6428440" y="3627105"/>
            <a:ext cx="2376265" cy="782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Whole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4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34"/>
    </mc:Choice>
    <mc:Fallback xmlns="">
      <p:transition spd="slow" advTm="3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12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95E81-9BF9-433D-BB65-8A6954C3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multi-method approach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68792-5930-4857-949A-2D64A2C5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07329"/>
            <a:ext cx="5832648" cy="1817616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Find the ones that are hard to classify/misclassified often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dirty="0"/>
              <a:t>Report them for human verification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B2903F7-7CD9-43E6-9594-463EBF016780}"/>
              </a:ext>
            </a:extLst>
          </p:cNvPr>
          <p:cNvSpPr txBox="1">
            <a:spLocks/>
          </p:cNvSpPr>
          <p:nvPr/>
        </p:nvSpPr>
        <p:spPr bwMode="auto">
          <a:xfrm>
            <a:off x="323529" y="3091579"/>
            <a:ext cx="2363696" cy="62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ts val="2600"/>
              </a:spcAft>
              <a:buClr>
                <a:schemeClr val="bg1"/>
              </a:buClr>
              <a:buFont typeface="Arial" charset="0"/>
              <a:buChar char="•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20000" indent="-3240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44000" indent="-3240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0" indent="-3240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But how?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F1F397B-F326-488D-95A7-BB9C099A0A64}"/>
              </a:ext>
            </a:extLst>
          </p:cNvPr>
          <p:cNvSpPr txBox="1">
            <a:spLocks/>
          </p:cNvSpPr>
          <p:nvPr/>
        </p:nvSpPr>
        <p:spPr bwMode="auto">
          <a:xfrm>
            <a:off x="611561" y="3645025"/>
            <a:ext cx="511256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ts val="2600"/>
              </a:spcAft>
              <a:buClr>
                <a:schemeClr val="bg1"/>
              </a:buClr>
              <a:buFont typeface="Arial" charset="0"/>
              <a:buChar char="•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20000" indent="-3240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44000" indent="-3240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0" indent="-3240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Disagreement vs. consensus of different human judges seams to be an indication.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99D676A-2E16-4812-B77E-C707873E4CEB}"/>
              </a:ext>
            </a:extLst>
          </p:cNvPr>
          <p:cNvSpPr txBox="1">
            <a:spLocks/>
          </p:cNvSpPr>
          <p:nvPr/>
        </p:nvSpPr>
        <p:spPr bwMode="auto">
          <a:xfrm>
            <a:off x="899593" y="5013177"/>
            <a:ext cx="47525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ts val="2600"/>
              </a:spcAft>
              <a:buClr>
                <a:schemeClr val="bg1"/>
              </a:buClr>
              <a:buFont typeface="Arial" charset="0"/>
              <a:buChar char="•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20000" indent="-3240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44000" indent="-3240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0" indent="-324000" algn="l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Does it work for different ML-models too?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2" descr="All Is Vanity - The Illusions Index">
            <a:extLst>
              <a:ext uri="{FF2B5EF4-FFF2-40B4-BE49-F238E27FC236}">
                <a16:creationId xmlns:a16="http://schemas.microsoft.com/office/drawing/2014/main" id="{158F2F07-4C0F-481D-A705-C8BD3B52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07328"/>
            <a:ext cx="288607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E5E9FC2-93EE-48B1-A5A6-869380AB06FD}"/>
              </a:ext>
            </a:extLst>
          </p:cNvPr>
          <p:cNvSpPr/>
          <p:nvPr/>
        </p:nvSpPr>
        <p:spPr>
          <a:xfrm>
            <a:off x="5724128" y="5085184"/>
            <a:ext cx="3127400" cy="422905"/>
          </a:xfrm>
          <a:prstGeom prst="rect">
            <a:avLst/>
          </a:prstGeom>
          <a:solidFill>
            <a:schemeClr val="tx1"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http://2.bp.blogspot.com/_9RCN1r0EalU/TS2kuJryrmI/AAAAAAAAAEs/Jpat0WrJECs/s1600/scary+optical+illusions6.jpg</a:t>
            </a:r>
          </a:p>
        </p:txBody>
      </p:sp>
    </p:spTree>
    <p:extLst>
      <p:ext uri="{BB962C8B-B14F-4D97-AF65-F5344CB8AC3E}">
        <p14:creationId xmlns:p14="http://schemas.microsoft.com/office/powerpoint/2010/main" val="3121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22"/>
    </mc:Choice>
    <mc:Fallback xmlns="">
      <p:transition spd="slow" advTm="5122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55CBB-9E9B-4C42-AC52-37D8F62C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classification </a:t>
            </a:r>
            <a:r>
              <a:rPr lang="en-GB" dirty="0"/>
              <a:t>process</a:t>
            </a:r>
          </a:p>
        </p:txBody>
      </p:sp>
      <p:sp>
        <p:nvSpPr>
          <p:cNvPr id="50" name="L-Form 49">
            <a:extLst>
              <a:ext uri="{FF2B5EF4-FFF2-40B4-BE49-F238E27FC236}">
                <a16:creationId xmlns:a16="http://schemas.microsoft.com/office/drawing/2014/main" id="{BA07CD2B-FC1F-44FD-871F-0E7E50888BC2}"/>
              </a:ext>
            </a:extLst>
          </p:cNvPr>
          <p:cNvSpPr/>
          <p:nvPr/>
        </p:nvSpPr>
        <p:spPr>
          <a:xfrm flipV="1">
            <a:off x="4722891" y="3885367"/>
            <a:ext cx="2795572" cy="269248"/>
          </a:xfrm>
          <a:prstGeom prst="corner">
            <a:avLst>
              <a:gd name="adj1" fmla="val 20059"/>
              <a:gd name="adj2" fmla="val 2033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13C1867-8FC2-46B0-B597-D8F35845B9A4}"/>
              </a:ext>
            </a:extLst>
          </p:cNvPr>
          <p:cNvSpPr/>
          <p:nvPr/>
        </p:nvSpPr>
        <p:spPr>
          <a:xfrm>
            <a:off x="1181828" y="908720"/>
            <a:ext cx="1615222" cy="611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Current ECOICOP Database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09312C5-FC66-4A4C-BFBB-6A1F4AA74D6F}"/>
              </a:ext>
            </a:extLst>
          </p:cNvPr>
          <p:cNvSpPr/>
          <p:nvPr/>
        </p:nvSpPr>
        <p:spPr>
          <a:xfrm>
            <a:off x="6845210" y="911595"/>
            <a:ext cx="1615222" cy="611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Current  Article Master Tables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CD2CA20D-9840-46B4-A633-C68C17B51361}"/>
              </a:ext>
            </a:extLst>
          </p:cNvPr>
          <p:cNvCxnSpPr>
            <a:stCxn id="51" idx="3"/>
            <a:endCxn id="52" idx="1"/>
          </p:cNvCxnSpPr>
          <p:nvPr/>
        </p:nvCxnSpPr>
        <p:spPr>
          <a:xfrm>
            <a:off x="2797050" y="1214718"/>
            <a:ext cx="4048160" cy="2875"/>
          </a:xfrm>
          <a:prstGeom prst="straightConnector1">
            <a:avLst/>
          </a:prstGeom>
          <a:ln w="25400">
            <a:solidFill>
              <a:srgbClr val="385D8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47C42D72-C58B-4DBD-99E2-D79FFFC50587}"/>
              </a:ext>
            </a:extLst>
          </p:cNvPr>
          <p:cNvSpPr txBox="1"/>
          <p:nvPr/>
        </p:nvSpPr>
        <p:spPr>
          <a:xfrm>
            <a:off x="3691770" y="1219254"/>
            <a:ext cx="1701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1. Article Number Match (SAS)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1058B3A3-EC25-4802-BDD2-7ABF932F1460}"/>
              </a:ext>
            </a:extLst>
          </p:cNvPr>
          <p:cNvCxnSpPr/>
          <p:nvPr/>
        </p:nvCxnSpPr>
        <p:spPr>
          <a:xfrm flipH="1">
            <a:off x="3003224" y="2997612"/>
            <a:ext cx="69881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2C397754-1B52-4B08-9692-AF603C48ED43}"/>
              </a:ext>
            </a:extLst>
          </p:cNvPr>
          <p:cNvSpPr/>
          <p:nvPr/>
        </p:nvSpPr>
        <p:spPr>
          <a:xfrm>
            <a:off x="1390879" y="2712325"/>
            <a:ext cx="1615222" cy="6119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New Article(number)</a:t>
            </a:r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29A6BBD0-ACA3-4061-8199-C364875D02B0}"/>
              </a:ext>
            </a:extLst>
          </p:cNvPr>
          <p:cNvCxnSpPr/>
          <p:nvPr/>
        </p:nvCxnSpPr>
        <p:spPr>
          <a:xfrm flipH="1" flipV="1">
            <a:off x="2672802" y="1520715"/>
            <a:ext cx="0" cy="1191609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92E7C56B-6BAA-4076-A385-AA3653798C73}"/>
              </a:ext>
            </a:extLst>
          </p:cNvPr>
          <p:cNvSpPr txBox="1"/>
          <p:nvPr/>
        </p:nvSpPr>
        <p:spPr>
          <a:xfrm>
            <a:off x="956012" y="1994517"/>
            <a:ext cx="1854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2. GTIN and Article Name Matching (</a:t>
            </a:r>
            <a:r>
              <a:rPr lang="en-GB" sz="1100" dirty="0" err="1">
                <a:solidFill>
                  <a:schemeClr val="tx1"/>
                </a:solidFill>
              </a:rPr>
              <a:t>Preprocessing</a:t>
            </a:r>
            <a:r>
              <a:rPr lang="en-GB" sz="1100" dirty="0">
                <a:solidFill>
                  <a:schemeClr val="tx1"/>
                </a:solidFill>
              </a:rPr>
              <a:t>, Similarity check - SAS)</a:t>
            </a:r>
          </a:p>
        </p:txBody>
      </p:sp>
      <p:cxnSp>
        <p:nvCxnSpPr>
          <p:cNvPr id="59" name="Gerade Verbindung 74">
            <a:extLst>
              <a:ext uri="{FF2B5EF4-FFF2-40B4-BE49-F238E27FC236}">
                <a16:creationId xmlns:a16="http://schemas.microsoft.com/office/drawing/2014/main" id="{B38813B0-7B4A-4053-AF60-E1D6D60B4D47}"/>
              </a:ext>
            </a:extLst>
          </p:cNvPr>
          <p:cNvCxnSpPr/>
          <p:nvPr/>
        </p:nvCxnSpPr>
        <p:spPr>
          <a:xfrm>
            <a:off x="893888" y="2019060"/>
            <a:ext cx="0" cy="1958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9E5E3541-3147-4E2D-B7AB-7779CA9F45FA}"/>
              </a:ext>
            </a:extLst>
          </p:cNvPr>
          <p:cNvSpPr/>
          <p:nvPr/>
        </p:nvSpPr>
        <p:spPr>
          <a:xfrm>
            <a:off x="1181828" y="3691517"/>
            <a:ext cx="1615222" cy="61199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Match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0C0B5244-18BE-41A9-B85D-FF4CD933245C}"/>
              </a:ext>
            </a:extLst>
          </p:cNvPr>
          <p:cNvSpPr/>
          <p:nvPr/>
        </p:nvSpPr>
        <p:spPr>
          <a:xfrm>
            <a:off x="4931943" y="2692896"/>
            <a:ext cx="1615222" cy="61199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No Match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(Real New Article)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F3CAB7DF-D7B8-4848-BEAE-6FADF99DAB64}"/>
              </a:ext>
            </a:extLst>
          </p:cNvPr>
          <p:cNvSpPr txBox="1"/>
          <p:nvPr/>
        </p:nvSpPr>
        <p:spPr>
          <a:xfrm>
            <a:off x="5736597" y="3385520"/>
            <a:ext cx="2795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3. ML-Process, </a:t>
            </a:r>
            <a:r>
              <a:rPr lang="en-GB" sz="1100" dirty="0" smtClean="0">
                <a:solidFill>
                  <a:schemeClr val="tx1"/>
                </a:solidFill>
              </a:rPr>
              <a:t>ECOICOP </a:t>
            </a:r>
            <a:r>
              <a:rPr lang="en-GB" sz="1100" dirty="0">
                <a:solidFill>
                  <a:schemeClr val="tx1"/>
                </a:solidFill>
              </a:rPr>
              <a:t>Classification (R)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B7F1A56-FFCD-48DB-B71E-DDE4E165B171}"/>
              </a:ext>
            </a:extLst>
          </p:cNvPr>
          <p:cNvGrpSpPr/>
          <p:nvPr/>
        </p:nvGrpSpPr>
        <p:grpSpPr>
          <a:xfrm>
            <a:off x="4840811" y="3303597"/>
            <a:ext cx="2141221" cy="858899"/>
            <a:chOff x="4682393" y="3548633"/>
            <a:chExt cx="2481895" cy="1010589"/>
          </a:xfrm>
        </p:grpSpPr>
        <p:cxnSp>
          <p:nvCxnSpPr>
            <p:cNvPr id="90" name="Gerade Verbindung 91">
              <a:extLst>
                <a:ext uri="{FF2B5EF4-FFF2-40B4-BE49-F238E27FC236}">
                  <a16:creationId xmlns:a16="http://schemas.microsoft.com/office/drawing/2014/main" id="{B13B15F5-794A-4B91-877D-224CB433A590}"/>
                </a:ext>
              </a:extLst>
            </p:cNvPr>
            <p:cNvCxnSpPr/>
            <p:nvPr/>
          </p:nvCxnSpPr>
          <p:spPr>
            <a:xfrm>
              <a:off x="5724128" y="3548633"/>
              <a:ext cx="0" cy="68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797D9EB6-5839-4460-8182-1A8AB7474724}"/>
                </a:ext>
              </a:extLst>
            </p:cNvPr>
            <p:cNvCxnSpPr/>
            <p:nvPr/>
          </p:nvCxnSpPr>
          <p:spPr>
            <a:xfrm flipH="1">
              <a:off x="4682393" y="4228328"/>
              <a:ext cx="1039352" cy="3308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2FD33C4D-877B-4223-9442-893B04C9B8F8}"/>
                </a:ext>
              </a:extLst>
            </p:cNvPr>
            <p:cNvCxnSpPr/>
            <p:nvPr/>
          </p:nvCxnSpPr>
          <p:spPr>
            <a:xfrm>
              <a:off x="5724129" y="4225018"/>
              <a:ext cx="1440159" cy="3254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AFA4C0E6-908A-4109-B68D-2A702FF2B8EE}"/>
              </a:ext>
            </a:extLst>
          </p:cNvPr>
          <p:cNvSpPr/>
          <p:nvPr/>
        </p:nvSpPr>
        <p:spPr>
          <a:xfrm>
            <a:off x="4031146" y="4175717"/>
            <a:ext cx="1615222" cy="6119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Consensus Result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E1D05CE-6190-4E12-9AFA-E5A3156AD6BC}"/>
              </a:ext>
            </a:extLst>
          </p:cNvPr>
          <p:cNvSpPr/>
          <p:nvPr/>
        </p:nvSpPr>
        <p:spPr>
          <a:xfrm>
            <a:off x="6174421" y="4175717"/>
            <a:ext cx="1615222" cy="6119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Result without Consensus</a:t>
            </a:r>
          </a:p>
        </p:txBody>
      </p: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6AB79FE5-9D61-4ECB-BF3E-9CF4C92908E1}"/>
              </a:ext>
            </a:extLst>
          </p:cNvPr>
          <p:cNvCxnSpPr>
            <a:cxnSpLocks/>
          </p:cNvCxnSpPr>
          <p:nvPr/>
        </p:nvCxnSpPr>
        <p:spPr>
          <a:xfrm>
            <a:off x="889780" y="2016382"/>
            <a:ext cx="1783023" cy="267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5395E421-1902-43D2-9FAE-2FA496D6DF1E}"/>
              </a:ext>
            </a:extLst>
          </p:cNvPr>
          <p:cNvCxnSpPr/>
          <p:nvPr/>
        </p:nvCxnSpPr>
        <p:spPr>
          <a:xfrm>
            <a:off x="891342" y="3978086"/>
            <a:ext cx="31058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2">
            <a:extLst>
              <a:ext uri="{FF2B5EF4-FFF2-40B4-BE49-F238E27FC236}">
                <a16:creationId xmlns:a16="http://schemas.microsoft.com/office/drawing/2014/main" id="{AFBFE5EA-C66E-431B-ABB4-36886493EB34}"/>
              </a:ext>
            </a:extLst>
          </p:cNvPr>
          <p:cNvCxnSpPr/>
          <p:nvPr/>
        </p:nvCxnSpPr>
        <p:spPr>
          <a:xfrm>
            <a:off x="895943" y="3446719"/>
            <a:ext cx="37274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52CB85CE-1C0F-467E-8F20-23CB4DCC16EA}"/>
              </a:ext>
            </a:extLst>
          </p:cNvPr>
          <p:cNvCxnSpPr/>
          <p:nvPr/>
        </p:nvCxnSpPr>
        <p:spPr>
          <a:xfrm>
            <a:off x="4615161" y="3018322"/>
            <a:ext cx="3106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105">
            <a:extLst>
              <a:ext uri="{FF2B5EF4-FFF2-40B4-BE49-F238E27FC236}">
                <a16:creationId xmlns:a16="http://schemas.microsoft.com/office/drawing/2014/main" id="{552C6030-2DC6-4FBE-A4B2-C1B9ADCCD69F}"/>
              </a:ext>
            </a:extLst>
          </p:cNvPr>
          <p:cNvCxnSpPr/>
          <p:nvPr/>
        </p:nvCxnSpPr>
        <p:spPr>
          <a:xfrm>
            <a:off x="4617900" y="3018322"/>
            <a:ext cx="0" cy="426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66">
            <a:extLst>
              <a:ext uri="{FF2B5EF4-FFF2-40B4-BE49-F238E27FC236}">
                <a16:creationId xmlns:a16="http://schemas.microsoft.com/office/drawing/2014/main" id="{2C5C8E59-606B-4238-9377-AC6B5434EA5F}"/>
              </a:ext>
            </a:extLst>
          </p:cNvPr>
          <p:cNvSpPr/>
          <p:nvPr/>
        </p:nvSpPr>
        <p:spPr>
          <a:xfrm>
            <a:off x="1181828" y="5037907"/>
            <a:ext cx="1615222" cy="611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Updated ECOICOP Database I.</a:t>
            </a:r>
          </a:p>
        </p:txBody>
      </p:sp>
      <p:sp>
        <p:nvSpPr>
          <p:cNvPr id="68" name="180-Grad-Pfeil 112">
            <a:extLst>
              <a:ext uri="{FF2B5EF4-FFF2-40B4-BE49-F238E27FC236}">
                <a16:creationId xmlns:a16="http://schemas.microsoft.com/office/drawing/2014/main" id="{494BD38C-A805-45AE-8577-51529F5D0BCF}"/>
              </a:ext>
            </a:extLst>
          </p:cNvPr>
          <p:cNvSpPr/>
          <p:nvPr/>
        </p:nvSpPr>
        <p:spPr>
          <a:xfrm rot="5400000">
            <a:off x="2408708" y="4378718"/>
            <a:ext cx="1366677" cy="563696"/>
          </a:xfrm>
          <a:prstGeom prst="uturnArrow">
            <a:avLst>
              <a:gd name="adj1" fmla="val 9330"/>
              <a:gd name="adj2" fmla="val 11248"/>
              <a:gd name="adj3" fmla="val 37058"/>
              <a:gd name="adj4" fmla="val 53615"/>
              <a:gd name="adj5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9" name="Rechteckiger Pfeil 115">
            <a:extLst>
              <a:ext uri="{FF2B5EF4-FFF2-40B4-BE49-F238E27FC236}">
                <a16:creationId xmlns:a16="http://schemas.microsoft.com/office/drawing/2014/main" id="{E7A6F5A8-4306-40A2-8D58-B8029CDFFEC0}"/>
              </a:ext>
            </a:extLst>
          </p:cNvPr>
          <p:cNvSpPr/>
          <p:nvPr/>
        </p:nvSpPr>
        <p:spPr>
          <a:xfrm rot="5400000">
            <a:off x="7317697" y="4085697"/>
            <a:ext cx="1209149" cy="807614"/>
          </a:xfrm>
          <a:prstGeom prst="bentArrow">
            <a:avLst>
              <a:gd name="adj1" fmla="val 6860"/>
              <a:gd name="adj2" fmla="val 7615"/>
              <a:gd name="adj3" fmla="val 23488"/>
              <a:gd name="adj4" fmla="val 4526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70" name="Gerade Verbindung 122">
            <a:extLst>
              <a:ext uri="{FF2B5EF4-FFF2-40B4-BE49-F238E27FC236}">
                <a16:creationId xmlns:a16="http://schemas.microsoft.com/office/drawing/2014/main" id="{295FA56D-D143-4A41-8F39-0A74814FC078}"/>
              </a:ext>
            </a:extLst>
          </p:cNvPr>
          <p:cNvCxnSpPr/>
          <p:nvPr/>
        </p:nvCxnSpPr>
        <p:spPr>
          <a:xfrm flipV="1">
            <a:off x="3697847" y="1217593"/>
            <a:ext cx="0" cy="1774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B62A35B5-DF50-43FD-A3D4-5B28ADE01177}"/>
              </a:ext>
            </a:extLst>
          </p:cNvPr>
          <p:cNvSpPr txBox="1"/>
          <p:nvPr/>
        </p:nvSpPr>
        <p:spPr>
          <a:xfrm>
            <a:off x="2426622" y="5662929"/>
            <a:ext cx="3478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4. Selection of Article with significant Revenue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(SAS)</a:t>
            </a:r>
          </a:p>
        </p:txBody>
      </p:sp>
      <p:sp>
        <p:nvSpPr>
          <p:cNvPr id="72" name="Abgerundetes Rechteck 132">
            <a:extLst>
              <a:ext uri="{FF2B5EF4-FFF2-40B4-BE49-F238E27FC236}">
                <a16:creationId xmlns:a16="http://schemas.microsoft.com/office/drawing/2014/main" id="{CE82C164-5E09-408F-857E-B73C07AFF124}"/>
              </a:ext>
            </a:extLst>
          </p:cNvPr>
          <p:cNvSpPr/>
          <p:nvPr/>
        </p:nvSpPr>
        <p:spPr>
          <a:xfrm>
            <a:off x="4845341" y="5087233"/>
            <a:ext cx="1615043" cy="6119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Articles for Manual Coding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8B1CC25B-A0DD-418F-9691-D6382DAE0FCC}"/>
              </a:ext>
            </a:extLst>
          </p:cNvPr>
          <p:cNvGrpSpPr/>
          <p:nvPr/>
        </p:nvGrpSpPr>
        <p:grpSpPr>
          <a:xfrm>
            <a:off x="2356288" y="5662963"/>
            <a:ext cx="3367840" cy="419007"/>
            <a:chOff x="2118966" y="6309320"/>
            <a:chExt cx="3903672" cy="493008"/>
          </a:xfrm>
        </p:grpSpPr>
        <p:cxnSp>
          <p:nvCxnSpPr>
            <p:cNvPr id="82" name="Gerade Verbindung 126">
              <a:extLst>
                <a:ext uri="{FF2B5EF4-FFF2-40B4-BE49-F238E27FC236}">
                  <a16:creationId xmlns:a16="http://schemas.microsoft.com/office/drawing/2014/main" id="{7AA4EE6C-CA2B-4833-B343-3A955FFD02EB}"/>
                </a:ext>
              </a:extLst>
            </p:cNvPr>
            <p:cNvCxnSpPr/>
            <p:nvPr/>
          </p:nvCxnSpPr>
          <p:spPr>
            <a:xfrm>
              <a:off x="2123728" y="6309320"/>
              <a:ext cx="0" cy="493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128">
              <a:extLst>
                <a:ext uri="{FF2B5EF4-FFF2-40B4-BE49-F238E27FC236}">
                  <a16:creationId xmlns:a16="http://schemas.microsoft.com/office/drawing/2014/main" id="{C3659486-3F5E-476E-9C67-DA7E1F3F9900}"/>
                </a:ext>
              </a:extLst>
            </p:cNvPr>
            <p:cNvCxnSpPr/>
            <p:nvPr/>
          </p:nvCxnSpPr>
          <p:spPr>
            <a:xfrm flipV="1">
              <a:off x="2118966" y="6794708"/>
              <a:ext cx="3903672" cy="76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D614F0C3-B4F8-46DC-B25E-641F30F5F46F}"/>
                </a:ext>
              </a:extLst>
            </p:cNvPr>
            <p:cNvCxnSpPr/>
            <p:nvPr/>
          </p:nvCxnSpPr>
          <p:spPr>
            <a:xfrm flipV="1">
              <a:off x="6017876" y="6367422"/>
              <a:ext cx="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180-Grad-Pfeil 141">
            <a:extLst>
              <a:ext uri="{FF2B5EF4-FFF2-40B4-BE49-F238E27FC236}">
                <a16:creationId xmlns:a16="http://schemas.microsoft.com/office/drawing/2014/main" id="{1D85DA8C-DEA4-4522-BDD6-DD44AF1CD5C5}"/>
              </a:ext>
            </a:extLst>
          </p:cNvPr>
          <p:cNvSpPr/>
          <p:nvPr/>
        </p:nvSpPr>
        <p:spPr>
          <a:xfrm rot="5400000" flipV="1">
            <a:off x="-1222435" y="3171112"/>
            <a:ext cx="4231686" cy="563696"/>
          </a:xfrm>
          <a:prstGeom prst="uturnArrow">
            <a:avLst>
              <a:gd name="adj1" fmla="val 9669"/>
              <a:gd name="adj2" fmla="val 7167"/>
              <a:gd name="adj3" fmla="val 25393"/>
              <a:gd name="adj4" fmla="val 42868"/>
              <a:gd name="adj5" fmla="val 99620"/>
            </a:avLst>
          </a:prstGeom>
          <a:solidFill>
            <a:srgbClr val="385D87"/>
          </a:solidFill>
          <a:ln>
            <a:solidFill>
              <a:srgbClr val="385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58D32D83-40FC-4CFE-8D13-C075EEDF4DC5}"/>
              </a:ext>
            </a:extLst>
          </p:cNvPr>
          <p:cNvSpPr/>
          <p:nvPr/>
        </p:nvSpPr>
        <p:spPr>
          <a:xfrm>
            <a:off x="6786129" y="5112059"/>
            <a:ext cx="1615222" cy="611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Updated ECOICOP Database II.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39DCB7B-42DA-4B94-80F6-50591B8E24B5}"/>
              </a:ext>
            </a:extLst>
          </p:cNvPr>
          <p:cNvGrpSpPr/>
          <p:nvPr/>
        </p:nvGrpSpPr>
        <p:grpSpPr>
          <a:xfrm>
            <a:off x="5983941" y="4787712"/>
            <a:ext cx="496991" cy="299521"/>
            <a:chOff x="6007398" y="5301208"/>
            <a:chExt cx="576064" cy="352420"/>
          </a:xfrm>
        </p:grpSpPr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66C7276C-EBC3-4C5B-9B2E-9E888F3BF747}"/>
                </a:ext>
              </a:extLst>
            </p:cNvPr>
            <p:cNvCxnSpPr/>
            <p:nvPr/>
          </p:nvCxnSpPr>
          <p:spPr>
            <a:xfrm>
              <a:off x="6012160" y="5445224"/>
              <a:ext cx="0" cy="2084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51">
              <a:extLst>
                <a:ext uri="{FF2B5EF4-FFF2-40B4-BE49-F238E27FC236}">
                  <a16:creationId xmlns:a16="http://schemas.microsoft.com/office/drawing/2014/main" id="{A06F8085-95D7-4677-B3CC-26F20F48380E}"/>
                </a:ext>
              </a:extLst>
            </p:cNvPr>
            <p:cNvCxnSpPr/>
            <p:nvPr/>
          </p:nvCxnSpPr>
          <p:spPr>
            <a:xfrm>
              <a:off x="6007398" y="5445224"/>
              <a:ext cx="5760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153">
              <a:extLst>
                <a:ext uri="{FF2B5EF4-FFF2-40B4-BE49-F238E27FC236}">
                  <a16:creationId xmlns:a16="http://schemas.microsoft.com/office/drawing/2014/main" id="{3EDD0486-D3C8-4D63-9B38-BC5C307C6761}"/>
                </a:ext>
              </a:extLst>
            </p:cNvPr>
            <p:cNvCxnSpPr/>
            <p:nvPr/>
          </p:nvCxnSpPr>
          <p:spPr>
            <a:xfrm flipV="1">
              <a:off x="6581081" y="53012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180-Grad-Pfeil 156">
            <a:extLst>
              <a:ext uri="{FF2B5EF4-FFF2-40B4-BE49-F238E27FC236}">
                <a16:creationId xmlns:a16="http://schemas.microsoft.com/office/drawing/2014/main" id="{D5EC220C-62A8-4C15-A957-EFE5634CA8ED}"/>
              </a:ext>
            </a:extLst>
          </p:cNvPr>
          <p:cNvSpPr/>
          <p:nvPr/>
        </p:nvSpPr>
        <p:spPr>
          <a:xfrm flipV="1">
            <a:off x="1520254" y="5662855"/>
            <a:ext cx="5563347" cy="646465"/>
          </a:xfrm>
          <a:prstGeom prst="uturnArrow">
            <a:avLst>
              <a:gd name="adj1" fmla="val 8745"/>
              <a:gd name="adj2" fmla="val 7167"/>
              <a:gd name="adj3" fmla="val 25393"/>
              <a:gd name="adj4" fmla="val 46207"/>
              <a:gd name="adj5" fmla="val 88555"/>
            </a:avLst>
          </a:prstGeom>
          <a:solidFill>
            <a:srgbClr val="385D87"/>
          </a:solidFill>
          <a:ln>
            <a:solidFill>
              <a:srgbClr val="385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8" name="Pfeil nach unten 157">
            <a:extLst>
              <a:ext uri="{FF2B5EF4-FFF2-40B4-BE49-F238E27FC236}">
                <a16:creationId xmlns:a16="http://schemas.microsoft.com/office/drawing/2014/main" id="{CEC51D60-3CF3-4EBD-99DD-62D980161C1E}"/>
              </a:ext>
            </a:extLst>
          </p:cNvPr>
          <p:cNvSpPr/>
          <p:nvPr/>
        </p:nvSpPr>
        <p:spPr>
          <a:xfrm rot="16200000">
            <a:off x="6546722" y="5296731"/>
            <a:ext cx="122385" cy="295056"/>
          </a:xfrm>
          <a:prstGeom prst="downArrow">
            <a:avLst>
              <a:gd name="adj1" fmla="val 48484"/>
              <a:gd name="adj2" fmla="val 814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13016B4-4E30-4A3B-A89C-8FE3F700737C}"/>
              </a:ext>
            </a:extLst>
          </p:cNvPr>
          <p:cNvSpPr txBox="1"/>
          <p:nvPr/>
        </p:nvSpPr>
        <p:spPr>
          <a:xfrm>
            <a:off x="2841140" y="834561"/>
            <a:ext cx="3914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Precondition: Significant one-off effort of manual classifying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of tens/hundreds of thousands of products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5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67"/>
    </mc:Choice>
    <mc:Fallback xmlns="">
      <p:transition spd="slow" advTm="75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4" grpId="0"/>
      <p:bldP spid="56" grpId="0" animBg="1"/>
      <p:bldP spid="58" grpId="0"/>
      <p:bldP spid="60" grpId="0" animBg="1"/>
      <p:bldP spid="61" grpId="0" animBg="1"/>
      <p:bldP spid="62" grpId="0"/>
      <p:bldP spid="64" grpId="0" animBg="1"/>
      <p:bldP spid="65" grpId="0" animBg="1"/>
      <p:bldP spid="67" grpId="0" animBg="1"/>
      <p:bldP spid="68" grpId="0" animBg="1"/>
      <p:bldP spid="69" grpId="0" animBg="1"/>
      <p:bldP spid="71" grpId="0"/>
      <p:bldP spid="72" grpId="0" animBg="1"/>
      <p:bldP spid="74" grpId="0" animBg="1"/>
      <p:bldP spid="75" grpId="0" animBg="1"/>
      <p:bldP spid="77" grpId="0" animBg="1"/>
      <p:bldP spid="78" grpId="0" animBg="1"/>
      <p:bldP spid="45" grpId="0"/>
      <p:bldP spid="45" grpId="1"/>
      <p:bldP spid="4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1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|3|7.8|0.6|1.2|0.5|0.6|2.6|0.4|1.3|1.3|1.6|1.2|3.8|8|1.1|0.6|0.6|1.5|1.4|0.3|0.2|0.2|0.2|0.1|0.1|0.1|0.1|0.1|0.1|0.2|0.2|0.3|0.3|0.3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0.6|18.9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3|8.6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5.2|1.2|1.4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5|6|11.4|11.7|1.8|22.1|3.1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perContentType" ma:contentTypeID="0x010100B5ADC4A20DBBCE40A065507C51BD954C00F82C88CB30974A46970FB4162A3A5D77" ma:contentTypeVersion="8" ma:contentTypeDescription="" ma:contentTypeScope="" ma:versionID="0b092d8982e754b4aa9a74293d80f730">
  <xsd:schema xmlns:xsd="http://www.w3.org/2001/XMLSchema" xmlns:xs="http://www.w3.org/2001/XMLSchema" xmlns:p="http://schemas.microsoft.com/office/2006/metadata/properties" xmlns:ns2="4c4fdf5b-55bc-482c-a254-474e50008be9" targetNamespace="http://schemas.microsoft.com/office/2006/metadata/properties" ma:root="true" ma:fieldsID="dfa0a4ff8f7806e90ef2b00524aba404" ns2:_="">
    <xsd:import namespace="4c4fdf5b-55bc-482c-a254-474e50008be9"/>
    <xsd:element name="properties">
      <xsd:complexType>
        <xsd:sequence>
          <xsd:element name="documentManagement">
            <xsd:complexType>
              <xsd:all>
                <xsd:element ref="ns2:o738781cfff3418997ae59d35eb7eb31" minOccurs="0"/>
                <xsd:element ref="ns2:TaxCatchAll" minOccurs="0"/>
                <xsd:element ref="ns2:TaxCatchAllLabel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fdf5b-55bc-482c-a254-474e50008be9" elementFormDefault="qualified">
    <xsd:import namespace="http://schemas.microsoft.com/office/2006/documentManagement/types"/>
    <xsd:import namespace="http://schemas.microsoft.com/office/infopath/2007/PartnerControls"/>
    <xsd:element name="o738781cfff3418997ae59d35eb7eb31" ma:index="8" nillable="true" ma:taxonomy="true" ma:internalName="o738781cfff3418997ae59d35eb7eb31" ma:taxonomyFieldName="ThesisTopic" ma:displayName="Topic" ma:indexed="true" ma:default="" ma:fieldId="{8738781c-fff3-4189-97ae-59d35eb7eb31}" ma:sspId="b9f08e50-c8da-4b4d-8c90-51149ff9bca3" ma:termSetId="5720fe52-81fe-4342-991c-b5064b1afc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a56927e-d9c0-45da-8023-0bab6da8f232}" ma:internalName="TaxCatchAll" ma:showField="CatchAllData" ma:web="4c4fdf5b-55bc-482c-a254-474e50008b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a56927e-d9c0-45da-8023-0bab6da8f232}" ma:internalName="TaxCatchAllLabel" ma:readOnly="true" ma:showField="CatchAllDataLabel" ma:web="4c4fdf5b-55bc-482c-a254-474e50008b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738781cfff3418997ae59d35eb7eb31 xmlns="4c4fdf5b-55bc-482c-a254-474e50008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Topic1</TermName>
          <TermId xmlns="http://schemas.microsoft.com/office/infopath/2007/PartnerControls">5c90a158-200b-4ed0-b641-b0c2e81174a1</TermId>
        </TermInfo>
      </Terms>
    </o738781cfff3418997ae59d35eb7eb31>
    <TaxCatchAll xmlns="4c4fdf5b-55bc-482c-a254-474e50008be9"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41F18E-195B-4B6C-934C-B230AF10E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fdf5b-55bc-482c-a254-474e50008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627A21-1906-4A13-88E5-2C91739CCF6A}">
  <ds:schemaRefs>
    <ds:schemaRef ds:uri="http://schemas.microsoft.com/office/2006/metadata/properties"/>
    <ds:schemaRef ds:uri="4c4fdf5b-55bc-482c-a254-474e50008be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44E81-BEB4-4606-AC1C-94898F0F43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1263</Words>
  <Application>Microsoft Office PowerPoint</Application>
  <PresentationFormat>Bildschirmpräsentation (4:3)</PresentationFormat>
  <Paragraphs>437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Calibri</vt:lpstr>
      <vt:lpstr>Times</vt:lpstr>
      <vt:lpstr>Times New Roman</vt:lpstr>
      <vt:lpstr>Wingdings</vt:lpstr>
      <vt:lpstr>Larissa</vt:lpstr>
      <vt:lpstr>Benutzerdefiniertes Design</vt:lpstr>
      <vt:lpstr>Classifying transaction and web scraped data</vt:lpstr>
      <vt:lpstr>The challenge of product-classification</vt:lpstr>
      <vt:lpstr>The challenge of product-classification</vt:lpstr>
      <vt:lpstr>The challenge of product-classification</vt:lpstr>
      <vt:lpstr>The challenge of classification</vt:lpstr>
      <vt:lpstr>The challenge of classification</vt:lpstr>
      <vt:lpstr>The challenge of classification</vt:lpstr>
      <vt:lpstr>A multi-method approach</vt:lpstr>
      <vt:lpstr>Current classification process</vt:lpstr>
      <vt:lpstr>ML-Approaches</vt:lpstr>
      <vt:lpstr>Results Consensus vs.  Disagreement Examples</vt:lpstr>
      <vt:lpstr>Range of classification methods</vt:lpstr>
      <vt:lpstr>Classifying transaction and web scraped data</vt:lpstr>
    </vt:vector>
  </TitlesOfParts>
  <Company>Artelier Wallauch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Windows98</dc:creator>
  <cp:lastModifiedBy>BÖTTCHER Ingolf</cp:lastModifiedBy>
  <cp:revision>928</cp:revision>
  <cp:lastPrinted>2015-02-20T14:22:02Z</cp:lastPrinted>
  <dcterms:created xsi:type="dcterms:W3CDTF">2000-11-27T20:48:54Z</dcterms:created>
  <dcterms:modified xsi:type="dcterms:W3CDTF">2021-02-22T22:37:35Z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0x010100B5ADC4A20DBBCE40A065507C51BD954C00F82C88CB30974A46970FB4162A3A5D77</vt:lpwstr>
  </property>
  <property fmtid="{D5CDD505-2E9C-101B-9397-08002B2CF9AE}" pid="3" name="ThesisTopic">
    <vt:lpwstr>1;#Topic1|5c90a158-200b-4ed0-b641-b0c2e81174a1</vt:lpwstr>
  </property>
  <property fmtid="{D5CDD505-2E9C-101B-9397-08002B2CF9AE}" pid="4" name="_NewReviewCycle">
    <vt:lpwstr/>
  </property>
</Properties>
</file>