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3"/>
  </p:notesMasterIdLst>
  <p:handoutMasterIdLst>
    <p:handoutMasterId r:id="rId14"/>
  </p:handoutMasterIdLst>
  <p:sldIdLst>
    <p:sldId id="256" r:id="rId2"/>
    <p:sldId id="270" r:id="rId3"/>
    <p:sldId id="264" r:id="rId4"/>
    <p:sldId id="265" r:id="rId5"/>
    <p:sldId id="266" r:id="rId6"/>
    <p:sldId id="267" r:id="rId7"/>
    <p:sldId id="268" r:id="rId8"/>
    <p:sldId id="271" r:id="rId9"/>
    <p:sldId id="258" r:id="rId10"/>
    <p:sldId id="269" r:id="rId11"/>
    <p:sldId id="261" r:id="rId12"/>
  </p:sldIdLst>
  <p:sldSz cx="12192000" cy="6858000"/>
  <p:notesSz cx="6797675" cy="9926638"/>
  <p:embeddedFontLst>
    <p:embeddedFont>
      <p:font typeface="Calibri" panose="020F0502020204030204" pitchFamily="34" charset="0"/>
      <p:regular r:id="rId15"/>
      <p:bold r:id="rId16"/>
      <p:italic r:id="rId17"/>
      <p:boldItalic r:id="rId18"/>
    </p:embeddedFont>
    <p:embeddedFont>
      <p:font typeface="Cambria Math" panose="02040503050406030204" pitchFamily="18" charset="0"/>
      <p:regular r:id="rId19"/>
    </p:embeddedFont>
    <p:embeddedFont>
      <p:font typeface="Source Sans Pro" panose="020B0503030403020204" pitchFamily="34" charset="0"/>
      <p:regular r:id="rId20"/>
      <p:bold r:id="rId21"/>
      <p:italic r:id="rId22"/>
      <p:boldItalic r:id="rId23"/>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5"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50E"/>
    <a:srgbClr val="22B5B7"/>
    <a:srgbClr val="003E7D"/>
    <a:srgbClr val="DBDF68"/>
    <a:srgbClr val="CED72D"/>
    <a:srgbClr val="EB863E"/>
    <a:srgbClr val="82C074"/>
    <a:srgbClr val="0C7FA7"/>
    <a:srgbClr val="C9D200"/>
    <a:srgbClr val="7D8D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2303" autoAdjust="0"/>
  </p:normalViewPr>
  <p:slideViewPr>
    <p:cSldViewPr snapToGrid="0" showGuides="1">
      <p:cViewPr varScale="1">
        <p:scale>
          <a:sx n="42" d="100"/>
          <a:sy n="42" d="100"/>
        </p:scale>
        <p:origin x="1604" y="32"/>
      </p:cViewPr>
      <p:guideLst/>
    </p:cSldViewPr>
  </p:slideViewPr>
  <p:notesTextViewPr>
    <p:cViewPr>
      <p:scale>
        <a:sx n="3" d="2"/>
        <a:sy n="3" d="2"/>
      </p:scale>
      <p:origin x="0" y="0"/>
    </p:cViewPr>
  </p:notesTextViewPr>
  <p:notesViewPr>
    <p:cSldViewPr snapToGrid="0" showGuides="1">
      <p:cViewPr varScale="1">
        <p:scale>
          <a:sx n="77" d="100"/>
          <a:sy n="77" d="100"/>
        </p:scale>
        <p:origin x="309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B233B32-3280-490F-B74E-215C31BA8567}" type="datetimeFigureOut">
              <a:rPr lang="de-DE" smtClean="0"/>
              <a:t>19.02.2021</a:t>
            </a:fld>
            <a:endParaRPr lang="de-DE"/>
          </a:p>
        </p:txBody>
      </p:sp>
      <p:sp>
        <p:nvSpPr>
          <p:cNvPr id="4" name="Fußzeilenplatzhalt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77A3F36-5DAF-4A33-936D-5DFD2BBAEBA1}" type="slidenum">
              <a:rPr lang="de-DE" smtClean="0"/>
              <a:t>‹Nr.›</a:t>
            </a:fld>
            <a:endParaRPr lang="de-DE"/>
          </a:p>
        </p:txBody>
      </p:sp>
    </p:spTree>
    <p:extLst>
      <p:ext uri="{BB962C8B-B14F-4D97-AF65-F5344CB8AC3E}">
        <p14:creationId xmlns:p14="http://schemas.microsoft.com/office/powerpoint/2010/main" val="3171301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23684E5-EC29-4D9F-A7F5-A48B0681052C}" type="datetimeFigureOut">
              <a:rPr lang="de-DE" smtClean="0"/>
              <a:t>19.02.2021</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0A24C91-3188-4369-8D3F-B2915F3F8876}" type="slidenum">
              <a:rPr lang="de-DE" smtClean="0"/>
              <a:t>‹Nr.›</a:t>
            </a:fld>
            <a:endParaRPr lang="de-DE"/>
          </a:p>
        </p:txBody>
      </p:sp>
    </p:spTree>
    <p:extLst>
      <p:ext uri="{BB962C8B-B14F-4D97-AF65-F5344CB8AC3E}">
        <p14:creationId xmlns:p14="http://schemas.microsoft.com/office/powerpoint/2010/main" val="2300585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 Ph.</a:t>
            </a:r>
            <a:r>
              <a:rPr lang="en-US" baseline="0" dirty="0"/>
              <a:t> D student at the Institute for Employment Research in Germany</a:t>
            </a:r>
            <a:endParaRPr lang="en-US" dirty="0"/>
          </a:p>
          <a:p>
            <a:pPr marL="0" indent="0">
              <a:buFontTx/>
              <a:buNone/>
            </a:pPr>
            <a:r>
              <a:rPr lang="en-US" dirty="0"/>
              <a:t>-  Joint work on nonresponse bias and nonresponse bias adjustments</a:t>
            </a:r>
          </a:p>
          <a:p>
            <a:pPr marL="0" indent="0">
              <a:buFontTx/>
              <a:buNone/>
            </a:pPr>
            <a:r>
              <a:rPr lang="en-US" dirty="0"/>
              <a:t>- In</a:t>
            </a:r>
            <a:r>
              <a:rPr lang="en-US" baseline="0" dirty="0"/>
              <a:t> particular, we analyze the IAB-Job Vacancy Survey and investigate how administrative data and machine </a:t>
            </a:r>
            <a:r>
              <a:rPr lang="en-US" baseline="0" dirty="0" err="1"/>
              <a:t>learnig</a:t>
            </a:r>
            <a:r>
              <a:rPr lang="en-US" baseline="0" dirty="0"/>
              <a:t> help us to </a:t>
            </a:r>
            <a:r>
              <a:rPr lang="en-US" baseline="0" dirty="0" err="1"/>
              <a:t>analze</a:t>
            </a:r>
            <a:r>
              <a:rPr lang="en-US" baseline="0" dirty="0"/>
              <a:t> and address nonresponse bias </a:t>
            </a:r>
          </a:p>
          <a:p>
            <a:pPr marL="171450" indent="-171450">
              <a:buFontTx/>
              <a:buChar char="-"/>
            </a:pPr>
            <a:endParaRPr lang="en-US" dirty="0"/>
          </a:p>
        </p:txBody>
      </p:sp>
      <p:sp>
        <p:nvSpPr>
          <p:cNvPr id="4" name="Foliennummernplatzhalter 3"/>
          <p:cNvSpPr>
            <a:spLocks noGrp="1"/>
          </p:cNvSpPr>
          <p:nvPr>
            <p:ph type="sldNum" sz="quarter" idx="10"/>
          </p:nvPr>
        </p:nvSpPr>
        <p:spPr/>
        <p:txBody>
          <a:bodyPr/>
          <a:lstStyle/>
          <a:p>
            <a:fld id="{60A24C91-3188-4369-8D3F-B2915F3F8876}" type="slidenum">
              <a:rPr lang="de-DE" smtClean="0"/>
              <a:t>1</a:t>
            </a:fld>
            <a:endParaRPr lang="de-DE"/>
          </a:p>
        </p:txBody>
      </p:sp>
    </p:spTree>
    <p:extLst>
      <p:ext uri="{BB962C8B-B14F-4D97-AF65-F5344CB8AC3E}">
        <p14:creationId xmlns:p14="http://schemas.microsoft.com/office/powerpoint/2010/main" val="2321505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These are my references</a:t>
            </a:r>
          </a:p>
        </p:txBody>
      </p:sp>
      <p:sp>
        <p:nvSpPr>
          <p:cNvPr id="4" name="Foliennummernplatzhalter 3"/>
          <p:cNvSpPr>
            <a:spLocks noGrp="1"/>
          </p:cNvSpPr>
          <p:nvPr>
            <p:ph type="sldNum" sz="quarter" idx="10"/>
          </p:nvPr>
        </p:nvSpPr>
        <p:spPr/>
        <p:txBody>
          <a:bodyPr/>
          <a:lstStyle/>
          <a:p>
            <a:fld id="{60A24C91-3188-4369-8D3F-B2915F3F8876}" type="slidenum">
              <a:rPr lang="de-DE" smtClean="0"/>
              <a:t>10</a:t>
            </a:fld>
            <a:endParaRPr lang="de-DE"/>
          </a:p>
        </p:txBody>
      </p:sp>
    </p:spTree>
    <p:extLst>
      <p:ext uri="{BB962C8B-B14F-4D97-AF65-F5344CB8AC3E}">
        <p14:creationId xmlns:p14="http://schemas.microsoft.com/office/powerpoint/2010/main" val="224798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Thank you for your</a:t>
            </a:r>
            <a:r>
              <a:rPr lang="en-GB" baseline="0" dirty="0"/>
              <a:t> attention.</a:t>
            </a:r>
            <a:endParaRPr lang="en-GB" dirty="0"/>
          </a:p>
        </p:txBody>
      </p:sp>
      <p:sp>
        <p:nvSpPr>
          <p:cNvPr id="4" name="Foliennummernplatzhalter 3"/>
          <p:cNvSpPr>
            <a:spLocks noGrp="1"/>
          </p:cNvSpPr>
          <p:nvPr>
            <p:ph type="sldNum" sz="quarter" idx="10"/>
          </p:nvPr>
        </p:nvSpPr>
        <p:spPr/>
        <p:txBody>
          <a:bodyPr/>
          <a:lstStyle/>
          <a:p>
            <a:fld id="{60A24C91-3188-4369-8D3F-B2915F3F8876}" type="slidenum">
              <a:rPr lang="de-DE" smtClean="0"/>
              <a:t>11</a:t>
            </a:fld>
            <a:endParaRPr lang="de-DE"/>
          </a:p>
        </p:txBody>
      </p:sp>
    </p:spTree>
    <p:extLst>
      <p:ext uri="{BB962C8B-B14F-4D97-AF65-F5344CB8AC3E}">
        <p14:creationId xmlns:p14="http://schemas.microsoft.com/office/powerpoint/2010/main" val="4234229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en-US" baseline="0" dirty="0"/>
              <a:t>Response Rate.</a:t>
            </a:r>
          </a:p>
          <a:p>
            <a:pPr marL="628650" lvl="1" indent="-171450">
              <a:buFontTx/>
              <a:buChar char="-"/>
            </a:pPr>
            <a:r>
              <a:rPr lang="en-US" baseline="0" dirty="0"/>
              <a:t>The IAB Job Vacancy Survey is facing decreasing response rate</a:t>
            </a:r>
          </a:p>
          <a:p>
            <a:pPr marL="628650" lvl="1" indent="-171450">
              <a:buFontTx/>
              <a:buChar char="-"/>
            </a:pPr>
            <a:r>
              <a:rPr lang="en-US" baseline="0" dirty="0"/>
              <a:t>Starting from about 20 percent in 2010, decreased to around 14 percent in recent years</a:t>
            </a:r>
          </a:p>
          <a:p>
            <a:pPr marL="628650" lvl="1" indent="-171450">
              <a:buFontTx/>
              <a:buChar char="-"/>
            </a:pPr>
            <a:r>
              <a:rPr lang="en-US" baseline="0" dirty="0"/>
              <a:t>Strong decrease in the first half of the decade, stabilizing in the second half of the decade</a:t>
            </a:r>
          </a:p>
          <a:p>
            <a:pPr marL="628650" lvl="1" indent="-171450">
              <a:buFontTx/>
              <a:buChar char="-"/>
            </a:pPr>
            <a:r>
              <a:rPr lang="en-US" baseline="0" dirty="0"/>
              <a:t>However, this comparably low response rate implies a risk of nonresponse bias</a:t>
            </a:r>
          </a:p>
          <a:p>
            <a:pPr marL="628650" lvl="1" indent="-171450">
              <a:buFontTx/>
              <a:buChar char="-"/>
            </a:pPr>
            <a:endParaRPr lang="en-US" baseline="0" dirty="0"/>
          </a:p>
          <a:p>
            <a:pPr marL="171450" indent="-171450">
              <a:buFontTx/>
              <a:buChar char="-"/>
            </a:pPr>
            <a:r>
              <a:rPr lang="en-US" baseline="0" dirty="0"/>
              <a:t>Administrative data:</a:t>
            </a:r>
          </a:p>
          <a:p>
            <a:pPr marL="628650" lvl="1" indent="-171450">
              <a:buFontTx/>
              <a:buChar char="-"/>
            </a:pPr>
            <a:r>
              <a:rPr lang="en-US" baseline="0" dirty="0"/>
              <a:t>We see that administrative data on establishment level gets more and more available. </a:t>
            </a:r>
          </a:p>
          <a:p>
            <a:pPr marL="628650" lvl="1" indent="-171450">
              <a:buFontTx/>
              <a:buChar char="-"/>
            </a:pPr>
            <a:r>
              <a:rPr lang="en-US" baseline="0" dirty="0"/>
              <a:t>Can be used to improve and validate establishment surveys</a:t>
            </a:r>
          </a:p>
          <a:p>
            <a:pPr marL="628650" lvl="1" indent="-171450">
              <a:buFontTx/>
              <a:buChar char="-"/>
            </a:pPr>
            <a:r>
              <a:rPr lang="en-US" baseline="0" dirty="0"/>
              <a:t>Administrative data for respondents and nonrespondents, which helps us to analyze survey participation</a:t>
            </a:r>
          </a:p>
          <a:p>
            <a:pPr marL="457200" lvl="1" indent="0">
              <a:buFontTx/>
              <a:buNone/>
            </a:pPr>
            <a:r>
              <a:rPr lang="en-US" baseline="0" dirty="0"/>
              <a:t> </a:t>
            </a:r>
          </a:p>
          <a:p>
            <a:pPr marL="171450" indent="-171450">
              <a:buFontTx/>
              <a:buChar char="-"/>
            </a:pPr>
            <a:r>
              <a:rPr lang="en-US" baseline="0" dirty="0"/>
              <a:t>Machine-Learning:</a:t>
            </a:r>
          </a:p>
          <a:p>
            <a:pPr marL="628650" lvl="1" indent="-171450">
              <a:buFontTx/>
              <a:buChar char="-"/>
            </a:pPr>
            <a:r>
              <a:rPr lang="en-US" baseline="0" dirty="0"/>
              <a:t>More and more </a:t>
            </a:r>
            <a:r>
              <a:rPr lang="en-US" baseline="0" dirty="0" err="1"/>
              <a:t>studys</a:t>
            </a:r>
            <a:r>
              <a:rPr lang="en-US" baseline="0" dirty="0"/>
              <a:t> documenting potential of machine learning in nonresponse prediction and nonresponse adjustment</a:t>
            </a:r>
          </a:p>
          <a:p>
            <a:pPr marL="628650" lvl="1" indent="-171450">
              <a:buFontTx/>
              <a:buChar char="-"/>
            </a:pPr>
            <a:r>
              <a:rPr lang="en-US" baseline="0" dirty="0"/>
              <a:t>So there is a big potential to improve establishment surveys</a:t>
            </a:r>
          </a:p>
          <a:p>
            <a:pPr marL="457200" lvl="1" indent="0">
              <a:buFontTx/>
              <a:buNone/>
            </a:pPr>
            <a:endParaRPr lang="en-US" baseline="0" dirty="0"/>
          </a:p>
          <a:p>
            <a:pPr marL="171450" indent="-171450">
              <a:buFontTx/>
              <a:buChar char="-"/>
            </a:pPr>
            <a:r>
              <a:rPr lang="en-US" baseline="0" dirty="0"/>
              <a:t>Research Objectives:</a:t>
            </a:r>
          </a:p>
          <a:p>
            <a:pPr marL="628650" lvl="1" indent="-171450">
              <a:buFontTx/>
              <a:buChar char="-"/>
            </a:pPr>
            <a:r>
              <a:rPr lang="en-US" baseline="0" dirty="0"/>
              <a:t>Bring all points together</a:t>
            </a:r>
          </a:p>
          <a:p>
            <a:pPr marL="628650" lvl="1" indent="-171450">
              <a:buFontTx/>
              <a:buChar char="-"/>
            </a:pPr>
            <a:r>
              <a:rPr lang="en-US" baseline="0" dirty="0"/>
              <a:t>Use administrative data to asses nonresponse bias</a:t>
            </a:r>
          </a:p>
          <a:p>
            <a:pPr marL="628650" lvl="1" indent="-171450">
              <a:buFontTx/>
              <a:buChar char="-"/>
            </a:pPr>
            <a:r>
              <a:rPr lang="en-US" baseline="0" dirty="0"/>
              <a:t>Exploit the administrative data to improve the nonresponse adjustment procedure</a:t>
            </a:r>
          </a:p>
          <a:p>
            <a:pPr marL="628650" lvl="1" indent="-171450">
              <a:buFontTx/>
              <a:buChar char="-"/>
            </a:pPr>
            <a:r>
              <a:rPr lang="en-US" baseline="0" dirty="0"/>
              <a:t>More variables increased number of potential variables, machine-learning approaches to detect high-level dependencies </a:t>
            </a:r>
            <a:endParaRPr lang="en-US" dirty="0"/>
          </a:p>
        </p:txBody>
      </p:sp>
      <p:sp>
        <p:nvSpPr>
          <p:cNvPr id="4" name="Foliennummernplatzhalter 3"/>
          <p:cNvSpPr>
            <a:spLocks noGrp="1"/>
          </p:cNvSpPr>
          <p:nvPr>
            <p:ph type="sldNum" sz="quarter" idx="10"/>
          </p:nvPr>
        </p:nvSpPr>
        <p:spPr/>
        <p:txBody>
          <a:bodyPr/>
          <a:lstStyle/>
          <a:p>
            <a:fld id="{60A24C91-3188-4369-8D3F-B2915F3F8876}" type="slidenum">
              <a:rPr lang="de-DE" smtClean="0"/>
              <a:t>2</a:t>
            </a:fld>
            <a:endParaRPr lang="de-DE"/>
          </a:p>
        </p:txBody>
      </p:sp>
    </p:spTree>
    <p:extLst>
      <p:ext uri="{BB962C8B-B14F-4D97-AF65-F5344CB8AC3E}">
        <p14:creationId xmlns:p14="http://schemas.microsoft.com/office/powerpoint/2010/main" val="70488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Briefly introduce our data:</a:t>
            </a:r>
          </a:p>
          <a:p>
            <a:endParaRPr lang="en-US" dirty="0"/>
          </a:p>
          <a:p>
            <a:endParaRPr lang="en-US" dirty="0"/>
          </a:p>
        </p:txBody>
      </p:sp>
      <p:sp>
        <p:nvSpPr>
          <p:cNvPr id="4" name="Foliennummernplatzhalter 3"/>
          <p:cNvSpPr>
            <a:spLocks noGrp="1"/>
          </p:cNvSpPr>
          <p:nvPr>
            <p:ph type="sldNum" sz="quarter" idx="10"/>
          </p:nvPr>
        </p:nvSpPr>
        <p:spPr/>
        <p:txBody>
          <a:bodyPr/>
          <a:lstStyle/>
          <a:p>
            <a:fld id="{60A24C91-3188-4369-8D3F-B2915F3F8876}" type="slidenum">
              <a:rPr lang="de-DE" smtClean="0"/>
              <a:t>3</a:t>
            </a:fld>
            <a:endParaRPr lang="de-DE"/>
          </a:p>
        </p:txBody>
      </p:sp>
    </p:spTree>
    <p:extLst>
      <p:ext uri="{BB962C8B-B14F-4D97-AF65-F5344CB8AC3E}">
        <p14:creationId xmlns:p14="http://schemas.microsoft.com/office/powerpoint/2010/main" val="2702004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So</a:t>
            </a:r>
            <a:r>
              <a:rPr lang="en-US" baseline="0" dirty="0"/>
              <a:t> how do we measure nonresponse bias:</a:t>
            </a:r>
          </a:p>
          <a:p>
            <a:endParaRPr lang="en-US" dirty="0"/>
          </a:p>
          <a:p>
            <a:r>
              <a:rPr lang="en-US" dirty="0" err="1"/>
              <a:t>Gernerally</a:t>
            </a:r>
            <a:r>
              <a:rPr lang="en-US" baseline="0" dirty="0"/>
              <a:t>, we compare target </a:t>
            </a:r>
            <a:r>
              <a:rPr lang="en-US" baseline="0" dirty="0" err="1"/>
              <a:t>estimtates</a:t>
            </a:r>
            <a:r>
              <a:rPr lang="en-US" baseline="0" dirty="0"/>
              <a:t> of respondents and the full sample.</a:t>
            </a:r>
          </a:p>
          <a:p>
            <a:endParaRPr lang="en-US" baseline="0" dirty="0"/>
          </a:p>
          <a:p>
            <a:r>
              <a:rPr lang="en-US" baseline="0" dirty="0"/>
              <a:t>To give equal weight over and underrepresentation we use the absolute bias, which is the absolute value of the NR bias.</a:t>
            </a:r>
          </a:p>
          <a:p>
            <a:r>
              <a:rPr lang="en-US" baseline="0" dirty="0"/>
              <a:t>To get an average bias measure across different target estimates we average all available estimates. Additionally, we compare two subset of variables. Establishment and employee characteristics.</a:t>
            </a:r>
          </a:p>
          <a:p>
            <a:endParaRPr lang="en-US" baseline="0" dirty="0"/>
          </a:p>
          <a:p>
            <a:r>
              <a:rPr lang="en-US" baseline="0" dirty="0"/>
              <a:t>For this reason we categorize all variables into equally sized categories</a:t>
            </a:r>
          </a:p>
          <a:p>
            <a:endParaRPr lang="en-US" baseline="0" dirty="0"/>
          </a:p>
          <a:p>
            <a:r>
              <a:rPr lang="en-US" baseline="0" dirty="0"/>
              <a:t>In all estimations, we take inclusion probabilities into account.</a:t>
            </a:r>
            <a:endParaRPr lang="en-US" dirty="0"/>
          </a:p>
        </p:txBody>
      </p:sp>
      <p:sp>
        <p:nvSpPr>
          <p:cNvPr id="4" name="Foliennummernplatzhalter 3"/>
          <p:cNvSpPr>
            <a:spLocks noGrp="1"/>
          </p:cNvSpPr>
          <p:nvPr>
            <p:ph type="sldNum" sz="quarter" idx="10"/>
          </p:nvPr>
        </p:nvSpPr>
        <p:spPr/>
        <p:txBody>
          <a:bodyPr/>
          <a:lstStyle/>
          <a:p>
            <a:fld id="{60A24C91-3188-4369-8D3F-B2915F3F8876}" type="slidenum">
              <a:rPr lang="de-DE" smtClean="0"/>
              <a:t>4</a:t>
            </a:fld>
            <a:endParaRPr lang="de-DE"/>
          </a:p>
        </p:txBody>
      </p:sp>
    </p:spTree>
    <p:extLst>
      <p:ext uri="{BB962C8B-B14F-4D97-AF65-F5344CB8AC3E}">
        <p14:creationId xmlns:p14="http://schemas.microsoft.com/office/powerpoint/2010/main" val="4010643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aseline="0" dirty="0"/>
              <a:t>Let’s turn to the results. The solid line represents average absolute bias across all administrative bias estimates.</a:t>
            </a:r>
          </a:p>
          <a:p>
            <a:endParaRPr lang="en-US" baseline="0" dirty="0"/>
          </a:p>
          <a:p>
            <a:r>
              <a:rPr lang="en-US" baseline="0" dirty="0"/>
              <a:t>Generally speaking, the nonresponse bias is reassuringly low and on average below 2 percent. This is especially important as our response rate is below 20 percent. </a:t>
            </a:r>
          </a:p>
          <a:p>
            <a:endParaRPr lang="en-US" baseline="0" dirty="0"/>
          </a:p>
          <a:p>
            <a:r>
              <a:rPr lang="en-US" baseline="0" dirty="0"/>
              <a:t>In addition, we see no clear </a:t>
            </a:r>
            <a:r>
              <a:rPr lang="en-US" baseline="0" dirty="0" err="1"/>
              <a:t>noresponse</a:t>
            </a:r>
            <a:r>
              <a:rPr lang="en-US" baseline="0" dirty="0"/>
              <a:t> bias trend during our observation period. Although the response rate decreases, the average nonresponse bias estimates  is below and above 1.5 percent.</a:t>
            </a:r>
          </a:p>
          <a:p>
            <a:endParaRPr lang="en-US" baseline="0" dirty="0"/>
          </a:p>
          <a:p>
            <a:r>
              <a:rPr lang="en-US" baseline="0" dirty="0"/>
              <a:t>If we look more on details, we see that establishment characteristics have higher nonresponse bias values than the employee characteristics.</a:t>
            </a:r>
          </a:p>
          <a:p>
            <a:endParaRPr lang="en-US" baseline="0" dirty="0"/>
          </a:p>
          <a:p>
            <a:r>
              <a:rPr lang="en-US" baseline="0" dirty="0"/>
              <a:t>Particular single bias estimates show severe biases, which are not shown here. Such examples are some industry groups and the indicator whether an establishment closes the year after the survey.</a:t>
            </a:r>
          </a:p>
          <a:p>
            <a:endParaRPr lang="en-US" dirty="0"/>
          </a:p>
        </p:txBody>
      </p:sp>
      <p:sp>
        <p:nvSpPr>
          <p:cNvPr id="4" name="Foliennummernplatzhalter 3"/>
          <p:cNvSpPr>
            <a:spLocks noGrp="1"/>
          </p:cNvSpPr>
          <p:nvPr>
            <p:ph type="sldNum" sz="quarter" idx="10"/>
          </p:nvPr>
        </p:nvSpPr>
        <p:spPr/>
        <p:txBody>
          <a:bodyPr/>
          <a:lstStyle/>
          <a:p>
            <a:fld id="{60A24C91-3188-4369-8D3F-B2915F3F8876}" type="slidenum">
              <a:rPr lang="de-DE" smtClean="0"/>
              <a:t>5</a:t>
            </a:fld>
            <a:endParaRPr lang="de-DE"/>
          </a:p>
        </p:txBody>
      </p:sp>
    </p:spTree>
    <p:extLst>
      <p:ext uri="{BB962C8B-B14F-4D97-AF65-F5344CB8AC3E}">
        <p14:creationId xmlns:p14="http://schemas.microsoft.com/office/powerpoint/2010/main" val="3837146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Now we want to use this additional data to improve our nonresponse adjustment procedures:</a:t>
            </a:r>
          </a:p>
          <a:p>
            <a:endParaRPr lang="en-GB" dirty="0"/>
          </a:p>
          <a:p>
            <a:r>
              <a:rPr lang="en-GB" dirty="0"/>
              <a:t>Basically,</a:t>
            </a:r>
            <a:r>
              <a:rPr lang="en-GB" baseline="0" dirty="0"/>
              <a:t> we do response propensity weighting and use the admin data and </a:t>
            </a:r>
            <a:r>
              <a:rPr lang="en-GB" baseline="0" dirty="0" err="1"/>
              <a:t>differten</a:t>
            </a:r>
            <a:r>
              <a:rPr lang="en-GB" baseline="0" dirty="0"/>
              <a:t> modelling strategies to estimate response propensities. </a:t>
            </a:r>
          </a:p>
          <a:p>
            <a:endParaRPr lang="en-GB" baseline="0" dirty="0"/>
          </a:p>
          <a:p>
            <a:r>
              <a:rPr lang="en-GB" baseline="0" dirty="0"/>
              <a:t>First we estimate response propensities using an </a:t>
            </a:r>
            <a:r>
              <a:rPr lang="en-GB" baseline="0" dirty="0" err="1"/>
              <a:t>logististic</a:t>
            </a:r>
            <a:r>
              <a:rPr lang="en-GB" baseline="0" dirty="0"/>
              <a:t> regression (with and without an extended set of administrative variables as auxiliary data. This helps us to asses whether the additional data help to reduce nonresponse bias. </a:t>
            </a:r>
          </a:p>
          <a:p>
            <a:endParaRPr lang="en-GB" baseline="0" dirty="0"/>
          </a:p>
          <a:p>
            <a:r>
              <a:rPr lang="en-GB" baseline="0" dirty="0"/>
              <a:t>Afterwards we compare several ML-methods on the extended set of administrative data. We use regression approaches like Lasso, Ridge, Generalized Additive Models and Generalized Additive Model Selection. </a:t>
            </a:r>
          </a:p>
          <a:p>
            <a:endParaRPr lang="en-GB" baseline="0" dirty="0"/>
          </a:p>
          <a:p>
            <a:r>
              <a:rPr lang="en-GB" baseline="0" dirty="0"/>
              <a:t>And Machine-Learning methods: Here we use single Tree methods like Cart, C-Tree or MOB and ensemble tree methods like random Forest, XG-Boost and Bart.</a:t>
            </a:r>
          </a:p>
          <a:p>
            <a:endParaRPr lang="en-GB" baseline="0" dirty="0"/>
          </a:p>
          <a:p>
            <a:r>
              <a:rPr lang="en-GB" baseline="0" dirty="0"/>
              <a:t>As I said: we use response propensity weighting and we trim our weights at the 99</a:t>
            </a:r>
            <a:r>
              <a:rPr lang="en-GB" baseline="30000" dirty="0"/>
              <a:t>th</a:t>
            </a:r>
            <a:r>
              <a:rPr lang="en-GB" baseline="0" dirty="0"/>
              <a:t> percentile and </a:t>
            </a:r>
            <a:r>
              <a:rPr lang="en-GB" baseline="0" dirty="0" err="1"/>
              <a:t>multiplicate</a:t>
            </a:r>
            <a:r>
              <a:rPr lang="en-GB" baseline="0" dirty="0"/>
              <a:t> them afterwards with the design weights to account for unequal inclusion probabilities.</a:t>
            </a:r>
          </a:p>
          <a:p>
            <a:endParaRPr lang="en-GB" baseline="0" dirty="0"/>
          </a:p>
          <a:p>
            <a:r>
              <a:rPr lang="en-GB" baseline="0" dirty="0"/>
              <a:t>We use two different measures two asses the efficacy of these nonresponse adjustment procedures:</a:t>
            </a:r>
          </a:p>
          <a:p>
            <a:pPr marL="228600" indent="-228600">
              <a:buAutoNum type="arabicParenR"/>
            </a:pPr>
            <a:r>
              <a:rPr lang="en-GB" baseline="0" dirty="0"/>
              <a:t>We use the average absolute bias introduced in the proceeding slides. To avoid </a:t>
            </a:r>
            <a:r>
              <a:rPr lang="en-GB" baseline="0" dirty="0" err="1"/>
              <a:t>overfittig</a:t>
            </a:r>
            <a:r>
              <a:rPr lang="en-GB" baseline="0" dirty="0"/>
              <a:t> we exclude the variable out of the propensity estimation, on which the bias is measured</a:t>
            </a:r>
          </a:p>
          <a:p>
            <a:pPr marL="228600" indent="-228600">
              <a:buAutoNum type="arabicParenR"/>
            </a:pPr>
            <a:endParaRPr lang="en-GB" baseline="0" dirty="0"/>
          </a:p>
          <a:p>
            <a:pPr marL="228600" indent="-228600">
              <a:buAutoNum type="arabicParenR"/>
            </a:pPr>
            <a:r>
              <a:rPr lang="en-GB" baseline="0" dirty="0"/>
              <a:t>Secondly, we use the number of new hires as a second validation statistics. This variable is especially interesting because it could be seen as a proxy for vacancies, which is obviously the most important survey variable.  The idea behind it is that, vacancies will led to </a:t>
            </a:r>
            <a:r>
              <a:rPr lang="en-GB" baseline="0" dirty="0" err="1"/>
              <a:t>hirings</a:t>
            </a:r>
            <a:r>
              <a:rPr lang="en-GB" baseline="0" dirty="0"/>
              <a:t> in the future. Additionally, it is not part of the set of auxiliary variables.</a:t>
            </a:r>
          </a:p>
          <a:p>
            <a:endParaRPr lang="en-GB" baseline="0" dirty="0"/>
          </a:p>
          <a:p>
            <a:endParaRPr lang="en-GB" baseline="0" dirty="0"/>
          </a:p>
        </p:txBody>
      </p:sp>
      <p:sp>
        <p:nvSpPr>
          <p:cNvPr id="4" name="Foliennummernplatzhalter 3"/>
          <p:cNvSpPr>
            <a:spLocks noGrp="1"/>
          </p:cNvSpPr>
          <p:nvPr>
            <p:ph type="sldNum" sz="quarter" idx="10"/>
          </p:nvPr>
        </p:nvSpPr>
        <p:spPr/>
        <p:txBody>
          <a:bodyPr/>
          <a:lstStyle/>
          <a:p>
            <a:fld id="{60A24C91-3188-4369-8D3F-B2915F3F8876}" type="slidenum">
              <a:rPr lang="de-DE" smtClean="0"/>
              <a:t>6</a:t>
            </a:fld>
            <a:endParaRPr lang="de-DE"/>
          </a:p>
        </p:txBody>
      </p:sp>
    </p:spTree>
    <p:extLst>
      <p:ext uri="{BB962C8B-B14F-4D97-AF65-F5344CB8AC3E}">
        <p14:creationId xmlns:p14="http://schemas.microsoft.com/office/powerpoint/2010/main" val="1235583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This figure</a:t>
            </a:r>
            <a:r>
              <a:rPr lang="en-US" baseline="0" dirty="0"/>
              <a:t> shows the average nonresponse bias separately for all years and weighting strategies. A lower values implies less nonresponse bias.</a:t>
            </a:r>
            <a:endParaRPr lang="en-US" dirty="0"/>
          </a:p>
          <a:p>
            <a:endParaRPr lang="en-US" dirty="0"/>
          </a:p>
          <a:p>
            <a:r>
              <a:rPr lang="en-US" dirty="0"/>
              <a:t>Bar</a:t>
            </a:r>
            <a:r>
              <a:rPr lang="en-US" baseline="0" dirty="0"/>
              <a:t> 1 is the unadjusted nonresponse bias. To asses the impact of the extended set of administrative variables we have to compare bar 2 and bar 3. Throughout the years the extended set of variables reduces nonresponse bias more.</a:t>
            </a:r>
          </a:p>
          <a:p>
            <a:endParaRPr lang="en-US" baseline="0" dirty="0"/>
          </a:p>
          <a:p>
            <a:r>
              <a:rPr lang="en-US" baseline="0" dirty="0"/>
              <a:t>Comparing all used machine-learning methods. There is no clear winner across the years. It always depends on the year you are looking at. However, it is evident, that the ensemble tree methods work better than the single tree methods. </a:t>
            </a:r>
          </a:p>
          <a:p>
            <a:endParaRPr lang="en-US" baseline="0" dirty="0"/>
          </a:p>
          <a:p>
            <a:r>
              <a:rPr lang="en-US" baseline="0" dirty="0"/>
              <a:t>Also the regression approaches perform quite well and on a comparable level to ensemble tree methods This includes the standard logistic regression. </a:t>
            </a:r>
          </a:p>
          <a:p>
            <a:endParaRPr lang="en-US" dirty="0"/>
          </a:p>
        </p:txBody>
      </p:sp>
      <p:sp>
        <p:nvSpPr>
          <p:cNvPr id="4" name="Foliennummernplatzhalter 3"/>
          <p:cNvSpPr>
            <a:spLocks noGrp="1"/>
          </p:cNvSpPr>
          <p:nvPr>
            <p:ph type="sldNum" sz="quarter" idx="10"/>
          </p:nvPr>
        </p:nvSpPr>
        <p:spPr/>
        <p:txBody>
          <a:bodyPr/>
          <a:lstStyle/>
          <a:p>
            <a:fld id="{60A24C91-3188-4369-8D3F-B2915F3F8876}" type="slidenum">
              <a:rPr lang="de-DE" smtClean="0"/>
              <a:t>7</a:t>
            </a:fld>
            <a:endParaRPr lang="de-DE"/>
          </a:p>
        </p:txBody>
      </p:sp>
    </p:spTree>
    <p:extLst>
      <p:ext uri="{BB962C8B-B14F-4D97-AF65-F5344CB8AC3E}">
        <p14:creationId xmlns:p14="http://schemas.microsoft.com/office/powerpoint/2010/main" val="4011687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This</a:t>
            </a:r>
            <a:r>
              <a:rPr lang="en-US" baseline="0" dirty="0"/>
              <a:t> figures shows the performance with respect to new hires. The reference line shows the full sample estimate. </a:t>
            </a:r>
          </a:p>
          <a:p>
            <a:endParaRPr lang="en-US" baseline="0" dirty="0"/>
          </a:p>
          <a:p>
            <a:r>
              <a:rPr lang="en-US" baseline="0" dirty="0"/>
              <a:t>With all methods we underestimate the number of </a:t>
            </a:r>
            <a:r>
              <a:rPr lang="en-US" baseline="0" dirty="0" err="1"/>
              <a:t>hirings</a:t>
            </a:r>
            <a:r>
              <a:rPr lang="en-US" baseline="0" dirty="0"/>
              <a:t>. However the conclusion is similar to the average bias measure. The extended set of administrative variables helps to improve nonresponse bias with respect to the number of </a:t>
            </a:r>
            <a:r>
              <a:rPr lang="en-US" baseline="0" dirty="0" err="1"/>
              <a:t>hirings</a:t>
            </a:r>
            <a:r>
              <a:rPr lang="en-US" baseline="0" dirty="0"/>
              <a:t>. </a:t>
            </a:r>
          </a:p>
          <a:p>
            <a:endParaRPr lang="en-US" baseline="0" dirty="0"/>
          </a:p>
          <a:p>
            <a:r>
              <a:rPr lang="en-US" baseline="0" dirty="0"/>
              <a:t>We see that the ensemble tree methods and the regression approaches perform also in this application similar. In the year 2015 the standard logistic regression perform remarkably well. </a:t>
            </a:r>
            <a:endParaRPr lang="en-US" dirty="0"/>
          </a:p>
        </p:txBody>
      </p:sp>
      <p:sp>
        <p:nvSpPr>
          <p:cNvPr id="4" name="Foliennummernplatzhalter 3"/>
          <p:cNvSpPr>
            <a:spLocks noGrp="1"/>
          </p:cNvSpPr>
          <p:nvPr>
            <p:ph type="sldNum" sz="quarter" idx="10"/>
          </p:nvPr>
        </p:nvSpPr>
        <p:spPr/>
        <p:txBody>
          <a:bodyPr/>
          <a:lstStyle/>
          <a:p>
            <a:fld id="{60A24C91-3188-4369-8D3F-B2915F3F8876}" type="slidenum">
              <a:rPr lang="de-DE" smtClean="0"/>
              <a:t>8</a:t>
            </a:fld>
            <a:endParaRPr lang="de-DE"/>
          </a:p>
        </p:txBody>
      </p:sp>
    </p:spTree>
    <p:extLst>
      <p:ext uri="{BB962C8B-B14F-4D97-AF65-F5344CB8AC3E}">
        <p14:creationId xmlns:p14="http://schemas.microsoft.com/office/powerpoint/2010/main" val="604673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To sum up:</a:t>
            </a:r>
          </a:p>
          <a:p>
            <a:endParaRPr lang="en-GB" dirty="0"/>
          </a:p>
          <a:p>
            <a:r>
              <a:rPr lang="en-GB" dirty="0"/>
              <a:t>The</a:t>
            </a:r>
            <a:r>
              <a:rPr lang="en-GB" baseline="0" dirty="0"/>
              <a:t> response rate of the IAB-Job vacancy survey decreased by about 6 percentage points between 2010 and 2019</a:t>
            </a:r>
          </a:p>
          <a:p>
            <a:endParaRPr lang="en-GB" baseline="0" dirty="0"/>
          </a:p>
          <a:p>
            <a:r>
              <a:rPr lang="en-GB" baseline="0" dirty="0"/>
              <a:t>The corresponding nonresponse bias is at a reassuringly low level </a:t>
            </a:r>
          </a:p>
          <a:p>
            <a:r>
              <a:rPr lang="en-GB" baseline="0" dirty="0"/>
              <a:t>We don’t </a:t>
            </a:r>
            <a:r>
              <a:rPr lang="en-GB" baseline="0" dirty="0" err="1"/>
              <a:t>obersve</a:t>
            </a:r>
            <a:r>
              <a:rPr lang="en-GB" baseline="0" dirty="0"/>
              <a:t> a clear trend of nonresponse bias during the observation period</a:t>
            </a:r>
          </a:p>
          <a:p>
            <a:endParaRPr lang="en-GB" baseline="0" dirty="0"/>
          </a:p>
          <a:p>
            <a:endParaRPr lang="en-GB" baseline="0" dirty="0"/>
          </a:p>
          <a:p>
            <a:r>
              <a:rPr lang="en-GB" baseline="0" dirty="0"/>
              <a:t>Nonresponse adjustments benefit from more administrative data as auxiliary variables</a:t>
            </a:r>
          </a:p>
          <a:p>
            <a:r>
              <a:rPr lang="en-GB" baseline="0" dirty="0"/>
              <a:t>With </a:t>
            </a:r>
            <a:r>
              <a:rPr lang="en-GB" baseline="0" dirty="0" err="1"/>
              <a:t>repsect</a:t>
            </a:r>
            <a:r>
              <a:rPr lang="en-GB" baseline="0" dirty="0"/>
              <a:t> to machine-learning methods we see only limited evidence that these </a:t>
            </a:r>
            <a:r>
              <a:rPr lang="en-GB" baseline="0" dirty="0" err="1"/>
              <a:t>coud</a:t>
            </a:r>
            <a:r>
              <a:rPr lang="en-GB" baseline="0" dirty="0"/>
              <a:t> outperform more conventional regression approaches</a:t>
            </a:r>
          </a:p>
          <a:p>
            <a:r>
              <a:rPr lang="en-GB" baseline="0" dirty="0"/>
              <a:t>-&gt; We see this as evidence that the availability and selection of auxiliary variables is more important than the used </a:t>
            </a:r>
            <a:r>
              <a:rPr lang="en-GB" baseline="0" dirty="0" err="1"/>
              <a:t>mehtod</a:t>
            </a:r>
            <a:r>
              <a:rPr lang="en-GB" baseline="0" dirty="0"/>
              <a:t> </a:t>
            </a:r>
          </a:p>
          <a:p>
            <a:endParaRPr lang="en-GB" dirty="0"/>
          </a:p>
        </p:txBody>
      </p:sp>
      <p:sp>
        <p:nvSpPr>
          <p:cNvPr id="4" name="Foliennummernplatzhalter 3"/>
          <p:cNvSpPr>
            <a:spLocks noGrp="1"/>
          </p:cNvSpPr>
          <p:nvPr>
            <p:ph type="sldNum" sz="quarter" idx="10"/>
          </p:nvPr>
        </p:nvSpPr>
        <p:spPr/>
        <p:txBody>
          <a:bodyPr/>
          <a:lstStyle/>
          <a:p>
            <a:fld id="{60A24C91-3188-4369-8D3F-B2915F3F8876}" type="slidenum">
              <a:rPr lang="de-DE" smtClean="0"/>
              <a:t>9</a:t>
            </a:fld>
            <a:endParaRPr lang="de-DE"/>
          </a:p>
        </p:txBody>
      </p:sp>
    </p:spTree>
    <p:extLst>
      <p:ext uri="{BB962C8B-B14F-4D97-AF65-F5344CB8AC3E}">
        <p14:creationId xmlns:p14="http://schemas.microsoft.com/office/powerpoint/2010/main" val="36629799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06884" y="3826960"/>
            <a:ext cx="6283728" cy="3031040"/>
          </a:xfrm>
          <a:prstGeom prst="rect">
            <a:avLst/>
          </a:prstGeom>
        </p:spPr>
      </p:pic>
      <p:sp>
        <p:nvSpPr>
          <p:cNvPr id="2" name="Titel 1"/>
          <p:cNvSpPr>
            <a:spLocks noGrp="1"/>
          </p:cNvSpPr>
          <p:nvPr>
            <p:ph type="ctrTitle"/>
          </p:nvPr>
        </p:nvSpPr>
        <p:spPr>
          <a:xfrm>
            <a:off x="838199" y="2064263"/>
            <a:ext cx="10514013" cy="1142937"/>
          </a:xfrm>
        </p:spPr>
        <p:txBody>
          <a:bodyPr lIns="0" tIns="0" rIns="0" bIns="0" anchor="b">
            <a:noAutofit/>
          </a:bodyPr>
          <a:lstStyle>
            <a:lvl1pPr algn="l">
              <a:lnSpc>
                <a:spcPct val="100000"/>
              </a:lnSpc>
              <a:defRPr sz="3200"/>
            </a:lvl1p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
        <p:nvSpPr>
          <p:cNvPr id="3" name="Untertitel 2"/>
          <p:cNvSpPr>
            <a:spLocks noGrp="1"/>
          </p:cNvSpPr>
          <p:nvPr>
            <p:ph type="subTitle" idx="1"/>
          </p:nvPr>
        </p:nvSpPr>
        <p:spPr>
          <a:xfrm>
            <a:off x="838200" y="3402776"/>
            <a:ext cx="7505700" cy="969962"/>
          </a:xfrm>
        </p:spPr>
        <p:txBody>
          <a:bodyPr lIns="0" tIns="0" rIns="0" bIns="0">
            <a:normAutofit/>
          </a:bodyPr>
          <a:lstStyle>
            <a:lvl1pPr marL="0" indent="0" algn="l">
              <a:lnSpc>
                <a:spcPct val="100000"/>
              </a:lnSpc>
              <a:buNone/>
              <a:defRPr sz="19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
        <p:nvSpPr>
          <p:cNvPr id="19" name="Textplatzhalter 18"/>
          <p:cNvSpPr>
            <a:spLocks noGrp="1"/>
          </p:cNvSpPr>
          <p:nvPr>
            <p:ph type="body" sz="quarter" idx="10" hasCustomPrompt="1"/>
          </p:nvPr>
        </p:nvSpPr>
        <p:spPr>
          <a:xfrm>
            <a:off x="839788" y="4711395"/>
            <a:ext cx="5256212" cy="1639094"/>
          </a:xfrm>
        </p:spPr>
        <p:txBody>
          <a:bodyPr lIns="0">
            <a:normAutofit/>
          </a:bodyPr>
          <a:lstStyle>
            <a:lvl1pPr marL="0" marR="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sz="1700" baseline="0"/>
            </a:lvl1pPr>
            <a:lvl2pPr marL="0" indent="0">
              <a:lnSpc>
                <a:spcPct val="100000"/>
              </a:lnSpc>
              <a:buNone/>
              <a:defRPr/>
            </a:lvl2pPr>
            <a:lvl3pPr marL="491400" indent="0">
              <a:lnSpc>
                <a:spcPct val="100000"/>
              </a:lnSpc>
              <a:buNone/>
              <a:defRPr/>
            </a:lvl3pPr>
            <a:lvl4pPr marL="707400" indent="0">
              <a:lnSpc>
                <a:spcPct val="100000"/>
              </a:lnSpc>
              <a:buNone/>
              <a:defRPr/>
            </a:lvl4pPr>
            <a:lvl5pPr marL="959400" indent="0">
              <a:lnSpc>
                <a:spcPct val="100000"/>
              </a:lnSpc>
              <a:buNone/>
              <a:defRPr/>
            </a:lvl5pPr>
          </a:lstStyle>
          <a:p>
            <a:pPr marL="0" marR="0" lvl="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a:pPr>
            <a:r>
              <a:rPr lang="en-GB" noProof="0" dirty="0" err="1"/>
              <a:t>Formatvorlage</a:t>
            </a:r>
            <a:r>
              <a:rPr lang="en-GB" noProof="0" dirty="0"/>
              <a:t> des Masters </a:t>
            </a:r>
            <a:r>
              <a:rPr lang="en-GB" noProof="0" dirty="0" err="1"/>
              <a:t>für</a:t>
            </a:r>
            <a:r>
              <a:rPr lang="en-GB" noProof="0" dirty="0"/>
              <a:t> Name und </a:t>
            </a:r>
            <a:r>
              <a:rPr lang="en-GB" noProof="0" dirty="0" err="1"/>
              <a:t>Nachname</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a:p>
            <a:pPr lvl="0"/>
            <a:endParaRPr lang="en-GB" noProof="0" dirty="0"/>
          </a:p>
        </p:txBody>
      </p:sp>
      <p:pic>
        <p:nvPicPr>
          <p:cNvPr id="4" name="Grafik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199" y="584200"/>
            <a:ext cx="2891891" cy="738000"/>
          </a:xfrm>
          <a:prstGeom prst="rect">
            <a:avLst/>
          </a:prstGeom>
        </p:spPr>
      </p:pic>
    </p:spTree>
    <p:extLst>
      <p:ext uri="{BB962C8B-B14F-4D97-AF65-F5344CB8AC3E}">
        <p14:creationId xmlns:p14="http://schemas.microsoft.com/office/powerpoint/2010/main" val="4209175288"/>
      </p:ext>
    </p:extLst>
  </p:cSld>
  <p:clrMapOvr>
    <a:masterClrMapping/>
  </p:clrMapOvr>
  <p:extLst>
    <p:ext uri="{DCECCB84-F9BA-43D5-87BE-67443E8EF086}">
      <p15:sldGuideLst xmlns:p15="http://schemas.microsoft.com/office/powerpoint/2012/main">
        <p15:guide id="1" orient="horz" pos="368" userDrawn="1">
          <p15:clr>
            <a:srgbClr val="FBAE40"/>
          </p15:clr>
        </p15:guide>
        <p15:guide id="3" orient="horz" pos="399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ohne Zusatzinfo">
    <p:spTree>
      <p:nvGrpSpPr>
        <p:cNvPr id="1" name=""/>
        <p:cNvGrpSpPr/>
        <p:nvPr/>
      </p:nvGrpSpPr>
      <p:grpSpPr>
        <a:xfrm>
          <a:off x="0" y="0"/>
          <a:ext cx="0" cy="0"/>
          <a:chOff x="0" y="0"/>
          <a:chExt cx="0" cy="0"/>
        </a:xfrm>
      </p:grpSpPr>
      <p:sp>
        <p:nvSpPr>
          <p:cNvPr id="2" name="Titel 1"/>
          <p:cNvSpPr>
            <a:spLocks noGrp="1"/>
          </p:cNvSpPr>
          <p:nvPr>
            <p:ph type="ctrTitle"/>
          </p:nvPr>
        </p:nvSpPr>
        <p:spPr>
          <a:xfrm>
            <a:off x="839788" y="1905001"/>
            <a:ext cx="10512424" cy="1781174"/>
          </a:xfrm>
        </p:spPr>
        <p:txBody>
          <a:bodyPr lIns="0" tIns="0" rIns="0" bIns="0" anchor="b">
            <a:noAutofit/>
          </a:bodyPr>
          <a:lstStyle>
            <a:lvl1pPr algn="l">
              <a:lnSpc>
                <a:spcPct val="100000"/>
              </a:lnSpc>
              <a:defRPr sz="3200"/>
            </a:lvl1p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
        <p:nvSpPr>
          <p:cNvPr id="19" name="Textplatzhalter 18"/>
          <p:cNvSpPr>
            <a:spLocks noGrp="1"/>
          </p:cNvSpPr>
          <p:nvPr>
            <p:ph type="body" sz="quarter" idx="10" hasCustomPrompt="1"/>
          </p:nvPr>
        </p:nvSpPr>
        <p:spPr>
          <a:xfrm>
            <a:off x="839788" y="3997020"/>
            <a:ext cx="5903912" cy="1639094"/>
          </a:xfrm>
        </p:spPr>
        <p:txBody>
          <a:bodyPr lIns="0">
            <a:normAutofit/>
          </a:bodyPr>
          <a:lstStyle>
            <a:lvl1pPr marL="0" marR="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sz="1900" baseline="0"/>
            </a:lvl1pPr>
            <a:lvl2pPr marL="0" indent="0">
              <a:lnSpc>
                <a:spcPct val="100000"/>
              </a:lnSpc>
              <a:buNone/>
              <a:defRPr/>
            </a:lvl2pPr>
            <a:lvl3pPr marL="491400" indent="0">
              <a:lnSpc>
                <a:spcPct val="100000"/>
              </a:lnSpc>
              <a:buNone/>
              <a:defRPr/>
            </a:lvl3pPr>
            <a:lvl4pPr marL="707400" indent="0">
              <a:lnSpc>
                <a:spcPct val="100000"/>
              </a:lnSpc>
              <a:buNone/>
              <a:defRPr/>
            </a:lvl4pPr>
            <a:lvl5pPr marL="959400" indent="0">
              <a:lnSpc>
                <a:spcPct val="100000"/>
              </a:lnSpc>
              <a:buNone/>
              <a:defRPr/>
            </a:lvl5pPr>
          </a:lstStyle>
          <a:p>
            <a:pPr marL="0" marR="0" lvl="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a:pPr>
            <a:r>
              <a:rPr lang="en-GB" noProof="0" dirty="0" err="1"/>
              <a:t>Formatvorlage</a:t>
            </a:r>
            <a:r>
              <a:rPr lang="en-GB" noProof="0" dirty="0"/>
              <a:t> </a:t>
            </a:r>
            <a:r>
              <a:rPr lang="en-GB" noProof="0" dirty="0" err="1"/>
              <a:t>für</a:t>
            </a:r>
            <a:r>
              <a:rPr lang="en-GB" noProof="0" dirty="0"/>
              <a:t> Name und </a:t>
            </a:r>
            <a:r>
              <a:rPr lang="en-GB" noProof="0" dirty="0" err="1"/>
              <a:t>Nachname</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a:p>
            <a:pPr lvl="0"/>
            <a:endParaRPr lang="en-GB" noProof="0" dirty="0"/>
          </a:p>
        </p:txBody>
      </p:sp>
      <p:pic>
        <p:nvPicPr>
          <p:cNvPr id="9" name="Grafi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06884" y="3826960"/>
            <a:ext cx="6283728" cy="3031040"/>
          </a:xfrm>
          <a:prstGeom prst="rect">
            <a:avLst/>
          </a:prstGeom>
        </p:spPr>
      </p:pic>
      <p:pic>
        <p:nvPicPr>
          <p:cNvPr id="6" name="Grafik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199" y="584200"/>
            <a:ext cx="2891891" cy="738000"/>
          </a:xfrm>
          <a:prstGeom prst="rect">
            <a:avLst/>
          </a:prstGeom>
        </p:spPr>
      </p:pic>
    </p:spTree>
    <p:extLst>
      <p:ext uri="{BB962C8B-B14F-4D97-AF65-F5344CB8AC3E}">
        <p14:creationId xmlns:p14="http://schemas.microsoft.com/office/powerpoint/2010/main" val="100213291"/>
      </p:ext>
    </p:extLst>
  </p:cSld>
  <p:clrMapOvr>
    <a:masterClrMapping/>
  </p:clrMapOvr>
  <p:extLst>
    <p:ext uri="{DCECCB84-F9BA-43D5-87BE-67443E8EF086}">
      <p15:sldGuideLst xmlns:p15="http://schemas.microsoft.com/office/powerpoint/2012/main">
        <p15:guide id="1" orient="horz" pos="368">
          <p15:clr>
            <a:srgbClr val="FBAE40"/>
          </p15:clr>
        </p15:guide>
        <p15:guide id="3" orient="horz" pos="399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839788" y="2189747"/>
            <a:ext cx="10514013" cy="1684421"/>
          </a:xfrm>
        </p:spPr>
        <p:txBody>
          <a:bodyPr lIns="0" tIns="0" rIns="0" bIns="360000" anchor="b" anchorCtr="0">
            <a:normAutofit/>
          </a:bodyPr>
          <a:lstStyle>
            <a:lvl1pPr algn="l">
              <a:lnSpc>
                <a:spcPct val="100000"/>
              </a:lnSpc>
              <a:defRPr sz="3200" baseline="0"/>
            </a:lvl1pPr>
          </a:lstStyle>
          <a:p>
            <a:r>
              <a:rPr lang="en-GB" noProof="0" dirty="0" err="1"/>
              <a:t>Zwischentitel</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cxnSp>
        <p:nvCxnSpPr>
          <p:cNvPr id="6" name="Gerader Verbinder 5"/>
          <p:cNvCxnSpPr/>
          <p:nvPr userDrawn="1"/>
        </p:nvCxnSpPr>
        <p:spPr>
          <a:xfrm>
            <a:off x="839788" y="3874168"/>
            <a:ext cx="10512425" cy="0"/>
          </a:xfrm>
          <a:prstGeom prst="line">
            <a:avLst/>
          </a:prstGeom>
          <a:ln w="38100" cap="rnd">
            <a:gradFill>
              <a:gsLst>
                <a:gs pos="0">
                  <a:srgbClr val="003F7D"/>
                </a:gs>
                <a:gs pos="51000">
                  <a:srgbClr val="00ACB0"/>
                </a:gs>
                <a:gs pos="100000">
                  <a:srgbClr val="C9D200"/>
                </a:gs>
              </a:gsLst>
              <a:lin ang="0" scaled="0"/>
            </a:gradFill>
            <a:prstDash val="solid"/>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1105228"/>
      </p:ext>
    </p:extLst>
  </p:cSld>
  <p:clrMapOvr>
    <a:masterClrMapping/>
  </p:clrMapOvr>
  <p:extLst>
    <p:ext uri="{DCECCB84-F9BA-43D5-87BE-67443E8EF086}">
      <p15:sldGuideLst xmlns:p15="http://schemas.microsoft.com/office/powerpoint/2012/main">
        <p15:guide id="1" orient="horz" pos="368">
          <p15:clr>
            <a:srgbClr val="FBAE40"/>
          </p15:clr>
        </p15:guide>
        <p15:guide id="3" orient="horz" pos="399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839788" y="2647507"/>
            <a:ext cx="10514013" cy="1226661"/>
          </a:xfrm>
        </p:spPr>
        <p:txBody>
          <a:bodyPr lIns="0" tIns="0" rIns="0" bIns="360000" anchor="b" anchorCtr="0">
            <a:normAutofit/>
          </a:bodyPr>
          <a:lstStyle>
            <a:lvl1pPr algn="l">
              <a:lnSpc>
                <a:spcPct val="100000"/>
              </a:lnSpc>
              <a:defRPr sz="3200"/>
            </a:lvl1pPr>
          </a:lstStyle>
          <a:p>
            <a:r>
              <a:rPr lang="en-GB" noProof="0" dirty="0" err="1"/>
              <a:t>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cxnSp>
        <p:nvCxnSpPr>
          <p:cNvPr id="6" name="Gerader Verbinder 5"/>
          <p:cNvCxnSpPr/>
          <p:nvPr userDrawn="1"/>
        </p:nvCxnSpPr>
        <p:spPr>
          <a:xfrm>
            <a:off x="839788" y="3874168"/>
            <a:ext cx="10512425" cy="0"/>
          </a:xfrm>
          <a:prstGeom prst="line">
            <a:avLst/>
          </a:prstGeom>
          <a:ln w="38100" cap="rnd">
            <a:gradFill>
              <a:gsLst>
                <a:gs pos="0">
                  <a:srgbClr val="003F7D"/>
                </a:gs>
                <a:gs pos="51000">
                  <a:srgbClr val="00ACB0"/>
                </a:gs>
                <a:gs pos="100000">
                  <a:srgbClr val="C9D200"/>
                </a:gs>
              </a:gsLst>
              <a:lin ang="0" scaled="0"/>
            </a:gradFill>
            <a:prstDash val="solid"/>
            <a:round/>
          </a:ln>
        </p:spPr>
        <p:style>
          <a:lnRef idx="1">
            <a:schemeClr val="accent1"/>
          </a:lnRef>
          <a:fillRef idx="0">
            <a:schemeClr val="accent1"/>
          </a:fillRef>
          <a:effectRef idx="0">
            <a:schemeClr val="accent1"/>
          </a:effectRef>
          <a:fontRef idx="minor">
            <a:schemeClr val="tx1"/>
          </a:fontRef>
        </p:style>
      </p:cxnSp>
      <p:sp>
        <p:nvSpPr>
          <p:cNvPr id="4" name="Textplatzhalter 3"/>
          <p:cNvSpPr>
            <a:spLocks noGrp="1"/>
          </p:cNvSpPr>
          <p:nvPr>
            <p:ph type="body" sz="quarter" idx="10" hasCustomPrompt="1"/>
          </p:nvPr>
        </p:nvSpPr>
        <p:spPr>
          <a:xfrm>
            <a:off x="839788" y="4327525"/>
            <a:ext cx="10512425" cy="1679870"/>
          </a:xfrm>
        </p:spPr>
        <p:txBody>
          <a:bodyPr>
            <a:normAutofit/>
          </a:bodyPr>
          <a:lstStyle>
            <a:lvl1pPr marL="0" indent="0">
              <a:buNone/>
              <a:defRPr sz="2000"/>
            </a:lvl1pPr>
            <a:lvl2pPr marL="239400" indent="0">
              <a:buNone/>
              <a:defRPr/>
            </a:lvl2pPr>
            <a:lvl3pPr marL="491400" indent="0">
              <a:buNone/>
              <a:defRPr/>
            </a:lvl3pPr>
            <a:lvl4pPr marL="707400" indent="0">
              <a:buNone/>
              <a:defRPr/>
            </a:lvl4pPr>
            <a:lvl5pPr marL="959400" indent="0">
              <a:buNone/>
              <a:defRPr/>
            </a:lvl5pPr>
          </a:lstStyle>
          <a:p>
            <a:pPr lvl="0"/>
            <a:r>
              <a:rPr lang="en-GB" noProof="0" dirty="0" err="1"/>
              <a:t>Vorname</a:t>
            </a:r>
            <a:r>
              <a:rPr lang="en-GB" noProof="0" dirty="0"/>
              <a:t> </a:t>
            </a:r>
            <a:r>
              <a:rPr lang="en-GB" noProof="0" dirty="0" err="1"/>
              <a:t>Nachname</a:t>
            </a:r>
            <a:endParaRPr lang="en-GB" noProof="0" dirty="0"/>
          </a:p>
          <a:p>
            <a:pPr lvl="0"/>
            <a:r>
              <a:rPr lang="en-GB" noProof="0" dirty="0"/>
              <a:t>E-</a:t>
            </a:r>
            <a:r>
              <a:rPr lang="en-GB" noProof="0" dirty="0" err="1"/>
              <a:t>Mailadresse</a:t>
            </a:r>
            <a:endParaRPr lang="en-GB" noProof="0" dirty="0"/>
          </a:p>
        </p:txBody>
      </p:sp>
    </p:spTree>
    <p:extLst>
      <p:ext uri="{BB962C8B-B14F-4D97-AF65-F5344CB8AC3E}">
        <p14:creationId xmlns:p14="http://schemas.microsoft.com/office/powerpoint/2010/main" val="2814943644"/>
      </p:ext>
    </p:extLst>
  </p:cSld>
  <p:clrMapOvr>
    <a:masterClrMapping/>
  </p:clrMapOvr>
  <p:extLst>
    <p:ext uri="{DCECCB84-F9BA-43D5-87BE-67443E8EF086}">
      <p15:sldGuideLst xmlns:p15="http://schemas.microsoft.com/office/powerpoint/2012/main">
        <p15:guide id="1" orient="horz" pos="368">
          <p15:clr>
            <a:srgbClr val="FBAE40"/>
          </p15:clr>
        </p15:guide>
        <p15:guide id="3" orient="horz" pos="399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cxnSp>
        <p:nvCxnSpPr>
          <p:cNvPr id="18" name="Gerader Verbinder 17"/>
          <p:cNvCxnSpPr/>
          <p:nvPr userDrawn="1"/>
        </p:nvCxnSpPr>
        <p:spPr>
          <a:xfrm>
            <a:off x="839788" y="1344569"/>
            <a:ext cx="10514012" cy="0"/>
          </a:xfrm>
          <a:prstGeom prst="line">
            <a:avLst/>
          </a:prstGeom>
          <a:ln w="38100" cap="rnd">
            <a:gradFill>
              <a:gsLst>
                <a:gs pos="0">
                  <a:srgbClr val="003F7D"/>
                </a:gs>
                <a:gs pos="51000">
                  <a:srgbClr val="00ACB0"/>
                </a:gs>
                <a:gs pos="100000">
                  <a:srgbClr val="C9D200"/>
                </a:gs>
              </a:gsLst>
              <a:lin ang="0" scaled="0"/>
            </a:gradFill>
            <a:prstDash val="solid"/>
            <a:round/>
          </a:ln>
        </p:spPr>
        <p:style>
          <a:lnRef idx="1">
            <a:schemeClr val="accent1"/>
          </a:lnRef>
          <a:fillRef idx="0">
            <a:schemeClr val="accent1"/>
          </a:fillRef>
          <a:effectRef idx="0">
            <a:schemeClr val="accent1"/>
          </a:effectRef>
          <a:fontRef idx="minor">
            <a:schemeClr val="tx1"/>
          </a:fontRef>
        </p:style>
      </p:cxnSp>
      <p:sp>
        <p:nvSpPr>
          <p:cNvPr id="13" name="Inhaltsplatzhalter 2"/>
          <p:cNvSpPr>
            <a:spLocks noGrp="1"/>
          </p:cNvSpPr>
          <p:nvPr>
            <p:ph idx="1"/>
          </p:nvPr>
        </p:nvSpPr>
        <p:spPr>
          <a:xfrm>
            <a:off x="838200" y="1738800"/>
            <a:ext cx="10515600" cy="4440238"/>
          </a:xfrm>
        </p:spPr>
        <p:txBody>
          <a:bodyPr lIns="0" tIns="0" rIns="0" bIns="0" anchor="ctr" anchorCtr="0"/>
          <a:lstStyle>
            <a:lvl1pPr marL="288000" indent="-288000">
              <a:lnSpc>
                <a:spcPct val="100000"/>
              </a:lnSpc>
              <a:spcBef>
                <a:spcPts val="1200"/>
              </a:spcBef>
              <a:buSzPct val="120000"/>
              <a:defRPr sz="2000">
                <a:latin typeface="+mn-lt"/>
              </a:defRPr>
            </a:lvl1pPr>
            <a:lvl2pPr marL="612000" indent="-288000">
              <a:lnSpc>
                <a:spcPct val="100000"/>
              </a:lnSpc>
              <a:spcBef>
                <a:spcPts val="300"/>
              </a:spcBef>
              <a:buSzPct val="120000"/>
              <a:buFont typeface="Source Sans Pro" panose="020B0503030403020204" pitchFamily="34" charset="0"/>
              <a:buChar char="–"/>
              <a:defRPr sz="1900">
                <a:latin typeface="+mn-lt"/>
              </a:defRPr>
            </a:lvl2pPr>
            <a:lvl3pPr marL="900000" indent="-288000">
              <a:lnSpc>
                <a:spcPct val="100000"/>
              </a:lnSpc>
              <a:spcBef>
                <a:spcPts val="300"/>
              </a:spcBef>
              <a:buSzPct val="120000"/>
              <a:buFont typeface="Source Sans Pro" panose="020B0503030403020204" pitchFamily="34" charset="0"/>
              <a:buChar char="–"/>
              <a:defRPr sz="1900">
                <a:latin typeface="+mn-lt"/>
              </a:defRPr>
            </a:lvl3pPr>
            <a:lvl4pPr marL="1224000" indent="-288000">
              <a:lnSpc>
                <a:spcPct val="100000"/>
              </a:lnSpc>
              <a:spcBef>
                <a:spcPts val="300"/>
              </a:spcBef>
              <a:buSzPct val="120000"/>
              <a:buFont typeface="Source Sans Pro" panose="020B0503030403020204" pitchFamily="34" charset="0"/>
              <a:buChar char="–"/>
              <a:defRPr sz="1900">
                <a:latin typeface="+mn-lt"/>
              </a:defRPr>
            </a:lvl4pPr>
            <a:lvl5pPr marL="1548000" indent="-288000">
              <a:lnSpc>
                <a:spcPct val="100000"/>
              </a:lnSpc>
              <a:spcBef>
                <a:spcPts val="300"/>
              </a:spcBef>
              <a:buSzPct val="120000"/>
              <a:buFont typeface="Source Sans Pro" panose="020B0503030403020204" pitchFamily="34" charset="0"/>
              <a:buChar char="–"/>
              <a:defRPr sz="1900">
                <a:latin typeface="+mn-lt"/>
              </a:defRPr>
            </a:lvl5pPr>
          </a:lstStyle>
          <a:p>
            <a:pPr lvl="0"/>
            <a:r>
              <a:rPr lang="en-GB" noProof="0" dirty="0" err="1"/>
              <a:t>Textmasterformat</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sp>
        <p:nvSpPr>
          <p:cNvPr id="8" name="Titel 1"/>
          <p:cNvSpPr>
            <a:spLocks noGrp="1"/>
          </p:cNvSpPr>
          <p:nvPr>
            <p:ph type="title"/>
          </p:nvPr>
        </p:nvSpPr>
        <p:spPr>
          <a:xfrm>
            <a:off x="838200" y="8709"/>
            <a:ext cx="10515600" cy="1325563"/>
          </a:xfrm>
        </p:spPr>
        <p:txBody>
          <a:bodyPr lIns="0" tIns="0" rIns="0" bIns="144000" anchor="b" anchorCtr="0">
            <a:normAutofit/>
          </a:bodyPr>
          <a:lstStyle>
            <a:lvl1pPr>
              <a:lnSpc>
                <a:spcPct val="100000"/>
              </a:lnSpc>
              <a:defRPr sz="2700">
                <a:latin typeface="+mj-lt"/>
                <a:ea typeface="Source Sans Pro" panose="020B0503030403020204" pitchFamily="34" charset="0"/>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
        <p:nvSpPr>
          <p:cNvPr id="9" name="Fußzeilenplatzhalter 4"/>
          <p:cNvSpPr>
            <a:spLocks noGrp="1"/>
          </p:cNvSpPr>
          <p:nvPr>
            <p:ph type="ftr" sz="quarter" idx="11"/>
          </p:nvPr>
        </p:nvSpPr>
        <p:spPr>
          <a:xfrm>
            <a:off x="848834" y="6480990"/>
            <a:ext cx="9731992" cy="335646"/>
          </a:xfrm>
        </p:spPr>
        <p:txBody>
          <a:bodyPr wrap="square" lIns="0" tIns="0" rIns="0" bIns="180000" anchor="t" anchorCtr="0">
            <a:spAutoFit/>
          </a:bodyPr>
          <a:lstStyle>
            <a:lvl1pPr algn="r">
              <a:defRPr sz="1000" i="0">
                <a:latin typeface="+mn-lt"/>
                <a:ea typeface="Source Sans Pro" panose="020B0503030403020204" pitchFamily="34" charset="0"/>
                <a:cs typeface="Adobe Devanagari" panose="02040503050201020203" pitchFamily="18" charset="0"/>
              </a:defRPr>
            </a:lvl1pPr>
          </a:lstStyle>
          <a:p>
            <a:r>
              <a:rPr lang="en-GB" noProof="0" dirty="0" err="1"/>
              <a:t>Titel</a:t>
            </a:r>
            <a:r>
              <a:rPr lang="en-GB" noProof="0" dirty="0"/>
              <a:t> der </a:t>
            </a:r>
            <a:r>
              <a:rPr lang="en-GB" noProof="0" dirty="0" err="1"/>
              <a:t>Präsentation</a:t>
            </a:r>
            <a:endParaRPr lang="en-GB" noProof="0" dirty="0"/>
          </a:p>
        </p:txBody>
      </p:sp>
      <p:sp>
        <p:nvSpPr>
          <p:cNvPr id="10" name="Foliennummernplatzhalter 5"/>
          <p:cNvSpPr>
            <a:spLocks noGrp="1"/>
          </p:cNvSpPr>
          <p:nvPr>
            <p:ph type="sldNum" sz="quarter" idx="12"/>
          </p:nvPr>
        </p:nvSpPr>
        <p:spPr>
          <a:xfrm>
            <a:off x="11180760" y="6480990"/>
            <a:ext cx="342903" cy="335646"/>
          </a:xfrm>
        </p:spPr>
        <p:txBody>
          <a:bodyPr wrap="square" lIns="0" tIns="0" rIns="0" bIns="180000" anchor="t" anchorCtr="0">
            <a:spAutoFit/>
          </a:bodyPr>
          <a:lstStyle>
            <a:lvl1pPr algn="l">
              <a:defRPr sz="1000" i="0">
                <a:latin typeface="+mn-lt"/>
              </a:defRPr>
            </a:lvl1pPr>
          </a:lstStyle>
          <a:p>
            <a:fld id="{26B0F511-0276-47E7-A3B9-1C2E42FF315F}" type="slidenum">
              <a:rPr lang="de-DE" smtClean="0"/>
              <a:pPr/>
              <a:t>‹Nr.›</a:t>
            </a:fld>
            <a:endParaRPr lang="de-DE" dirty="0"/>
          </a:p>
        </p:txBody>
      </p:sp>
      <p:sp>
        <p:nvSpPr>
          <p:cNvPr id="11" name="Textfeld 10"/>
          <p:cNvSpPr txBox="1"/>
          <p:nvPr userDrawn="1"/>
        </p:nvSpPr>
        <p:spPr>
          <a:xfrm>
            <a:off x="10659897" y="6480990"/>
            <a:ext cx="516307" cy="377010"/>
          </a:xfrm>
          <a:prstGeom prst="rect">
            <a:avLst/>
          </a:prstGeom>
          <a:noFill/>
        </p:spPr>
        <p:txBody>
          <a:bodyPr wrap="square" lIns="0" tIns="0" rIns="0" bIns="180000" rtlCol="0" anchor="t" anchorCtr="0">
            <a:noAutofit/>
          </a:bodyPr>
          <a:lstStyle/>
          <a:p>
            <a:r>
              <a:rPr lang="de-DE" sz="1000" i="0" dirty="0">
                <a:solidFill>
                  <a:srgbClr val="003F7D"/>
                </a:solidFill>
                <a:latin typeface="+mn-lt"/>
              </a:rPr>
              <a:t>//</a:t>
            </a:r>
            <a:r>
              <a:rPr lang="de-DE" sz="1000" i="0" spc="100" baseline="0" dirty="0">
                <a:solidFill>
                  <a:srgbClr val="003F7D"/>
                </a:solidFill>
                <a:latin typeface="+mn-lt"/>
              </a:rPr>
              <a:t>  </a:t>
            </a:r>
            <a:r>
              <a:rPr lang="de-DE" sz="1000" i="0" spc="0" baseline="0" dirty="0">
                <a:solidFill>
                  <a:srgbClr val="003F7D"/>
                </a:solidFill>
                <a:latin typeface="+mn-lt"/>
              </a:rPr>
              <a:t>Pag</a:t>
            </a:r>
            <a:r>
              <a:rPr lang="de-DE" sz="1000" i="0" dirty="0">
                <a:solidFill>
                  <a:srgbClr val="003F7D"/>
                </a:solidFill>
                <a:latin typeface="+mn-lt"/>
              </a:rPr>
              <a:t>e</a:t>
            </a:r>
          </a:p>
        </p:txBody>
      </p:sp>
    </p:spTree>
    <p:extLst>
      <p:ext uri="{BB962C8B-B14F-4D97-AF65-F5344CB8AC3E}">
        <p14:creationId xmlns:p14="http://schemas.microsoft.com/office/powerpoint/2010/main" val="1061970403"/>
      </p:ext>
    </p:extLst>
  </p:cSld>
  <p:clrMapOvr>
    <a:masterClrMapping/>
  </p:clrMapOvr>
  <p:extLst>
    <p:ext uri="{DCECCB84-F9BA-43D5-87BE-67443E8EF086}">
      <p15:sldGuideLst xmlns:p15="http://schemas.microsoft.com/office/powerpoint/2012/main">
        <p15:guide id="1" orient="horz" pos="1094" userDrawn="1">
          <p15:clr>
            <a:srgbClr val="FBAE40"/>
          </p15:clr>
        </p15:guide>
        <p15:guide id="2" orient="horz" pos="389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Grafik">
    <p:spTree>
      <p:nvGrpSpPr>
        <p:cNvPr id="1" name=""/>
        <p:cNvGrpSpPr/>
        <p:nvPr/>
      </p:nvGrpSpPr>
      <p:grpSpPr>
        <a:xfrm>
          <a:off x="0" y="0"/>
          <a:ext cx="0" cy="0"/>
          <a:chOff x="0" y="0"/>
          <a:chExt cx="0" cy="0"/>
        </a:xfrm>
      </p:grpSpPr>
      <p:sp>
        <p:nvSpPr>
          <p:cNvPr id="2" name="Titel 1"/>
          <p:cNvSpPr>
            <a:spLocks noGrp="1"/>
          </p:cNvSpPr>
          <p:nvPr>
            <p:ph type="title"/>
          </p:nvPr>
        </p:nvSpPr>
        <p:spPr>
          <a:xfrm>
            <a:off x="838200" y="8709"/>
            <a:ext cx="10515600" cy="1325563"/>
          </a:xfrm>
        </p:spPr>
        <p:txBody>
          <a:bodyPr lIns="0" tIns="0" rIns="0" bIns="144000" anchor="b" anchorCtr="0">
            <a:normAutofit/>
          </a:bodyPr>
          <a:lstStyle>
            <a:lvl1pPr>
              <a:lnSpc>
                <a:spcPct val="100000"/>
              </a:lnSpc>
              <a:defRPr sz="2700">
                <a:latin typeface="+mj-lt"/>
                <a:ea typeface="Source Sans Pro" panose="020B0503030403020204" pitchFamily="34" charset="0"/>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cxnSp>
        <p:nvCxnSpPr>
          <p:cNvPr id="18" name="Gerader Verbinder 17"/>
          <p:cNvCxnSpPr/>
          <p:nvPr userDrawn="1"/>
        </p:nvCxnSpPr>
        <p:spPr>
          <a:xfrm>
            <a:off x="839788" y="1344569"/>
            <a:ext cx="10514012" cy="0"/>
          </a:xfrm>
          <a:prstGeom prst="line">
            <a:avLst/>
          </a:prstGeom>
          <a:ln w="38100" cap="rnd">
            <a:gradFill>
              <a:gsLst>
                <a:gs pos="0">
                  <a:srgbClr val="003F7D"/>
                </a:gs>
                <a:gs pos="51000">
                  <a:srgbClr val="00ACB0"/>
                </a:gs>
                <a:gs pos="100000">
                  <a:srgbClr val="C9D200"/>
                </a:gs>
              </a:gsLst>
              <a:lin ang="0" scaled="0"/>
            </a:gradFill>
            <a:prstDash val="solid"/>
            <a:round/>
          </a:ln>
        </p:spPr>
        <p:style>
          <a:lnRef idx="1">
            <a:schemeClr val="accent1"/>
          </a:lnRef>
          <a:fillRef idx="0">
            <a:schemeClr val="accent1"/>
          </a:fillRef>
          <a:effectRef idx="0">
            <a:schemeClr val="accent1"/>
          </a:effectRef>
          <a:fontRef idx="minor">
            <a:schemeClr val="tx1"/>
          </a:fontRef>
        </p:style>
      </p:cxnSp>
      <p:sp>
        <p:nvSpPr>
          <p:cNvPr id="6" name="Textplatzhalter 5"/>
          <p:cNvSpPr>
            <a:spLocks noGrp="1"/>
          </p:cNvSpPr>
          <p:nvPr>
            <p:ph type="body" sz="quarter" idx="14" hasCustomPrompt="1"/>
          </p:nvPr>
        </p:nvSpPr>
        <p:spPr>
          <a:xfrm>
            <a:off x="838200" y="6012448"/>
            <a:ext cx="10514013" cy="169277"/>
          </a:xfrm>
        </p:spPr>
        <p:txBody>
          <a:bodyPr lIns="0" tIns="0" rIns="0" bIns="0" anchor="b" anchorCtr="0">
            <a:spAutoFit/>
          </a:bodyPr>
          <a:lstStyle>
            <a:lvl1pPr marL="0" indent="0">
              <a:lnSpc>
                <a:spcPct val="100000"/>
              </a:lnSpc>
              <a:spcBef>
                <a:spcPts val="0"/>
              </a:spcBef>
              <a:spcAft>
                <a:spcPts val="200"/>
              </a:spcAft>
              <a:buNone/>
              <a:defRPr sz="1100" baseline="0"/>
            </a:lvl1pPr>
            <a:lvl2pPr marL="239400" indent="0">
              <a:buNone/>
              <a:defRPr sz="1100"/>
            </a:lvl2pPr>
            <a:lvl3pPr marL="491400" indent="0">
              <a:buNone/>
              <a:defRPr sz="1100"/>
            </a:lvl3pPr>
            <a:lvl4pPr marL="707400" indent="0">
              <a:buNone/>
              <a:defRPr sz="1100"/>
            </a:lvl4pPr>
            <a:lvl5pPr marL="959400" indent="0">
              <a:buNone/>
              <a:defRPr sz="1100"/>
            </a:lvl5pPr>
          </a:lstStyle>
          <a:p>
            <a:pPr lvl="0"/>
            <a:r>
              <a:rPr lang="en-GB" noProof="0" dirty="0" err="1"/>
              <a:t>Anmerkungen</a:t>
            </a:r>
            <a:r>
              <a:rPr lang="en-GB" noProof="0" dirty="0"/>
              <a:t> und </a:t>
            </a:r>
            <a:r>
              <a:rPr lang="en-GB" noProof="0" dirty="0" err="1"/>
              <a:t>Quelle</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
        <p:nvSpPr>
          <p:cNvPr id="14" name="Diagrammplatzhalter 13"/>
          <p:cNvSpPr>
            <a:spLocks noGrp="1"/>
          </p:cNvSpPr>
          <p:nvPr>
            <p:ph type="chart" sz="quarter" idx="15"/>
          </p:nvPr>
        </p:nvSpPr>
        <p:spPr>
          <a:xfrm>
            <a:off x="839788" y="2205038"/>
            <a:ext cx="10512425" cy="3562499"/>
          </a:xfrm>
        </p:spPr>
        <p:txBody>
          <a:bodyPr/>
          <a:lstStyle/>
          <a:p>
            <a:endParaRPr lang="en-GB" noProof="0" dirty="0"/>
          </a:p>
        </p:txBody>
      </p:sp>
      <p:sp>
        <p:nvSpPr>
          <p:cNvPr id="23" name="Fußzeilenplatzhalter 4"/>
          <p:cNvSpPr>
            <a:spLocks noGrp="1"/>
          </p:cNvSpPr>
          <p:nvPr>
            <p:ph type="ftr" sz="quarter" idx="11"/>
          </p:nvPr>
        </p:nvSpPr>
        <p:spPr>
          <a:xfrm>
            <a:off x="848834" y="6480990"/>
            <a:ext cx="9731992" cy="335646"/>
          </a:xfrm>
        </p:spPr>
        <p:txBody>
          <a:bodyPr wrap="square" lIns="0" tIns="0" rIns="0" bIns="180000" anchor="t" anchorCtr="0">
            <a:spAutoFit/>
          </a:bodyPr>
          <a:lstStyle>
            <a:lvl1pPr algn="r">
              <a:defRPr sz="1000" i="0">
                <a:latin typeface="+mn-lt"/>
                <a:ea typeface="Source Sans Pro" panose="020B0503030403020204" pitchFamily="34" charset="0"/>
                <a:cs typeface="Adobe Devanagari" panose="02040503050201020203" pitchFamily="18" charset="0"/>
              </a:defRPr>
            </a:lvl1pPr>
          </a:lstStyle>
          <a:p>
            <a:r>
              <a:rPr lang="en-GB" noProof="0" dirty="0" err="1"/>
              <a:t>Titel</a:t>
            </a:r>
            <a:r>
              <a:rPr lang="en-GB" noProof="0" dirty="0"/>
              <a:t> der </a:t>
            </a:r>
            <a:r>
              <a:rPr lang="en-GB" noProof="0" dirty="0" err="1"/>
              <a:t>Präsentation</a:t>
            </a:r>
            <a:endParaRPr lang="en-GB" noProof="0" dirty="0"/>
          </a:p>
        </p:txBody>
      </p:sp>
      <p:sp>
        <p:nvSpPr>
          <p:cNvPr id="24" name="Foliennummernplatzhalter 5"/>
          <p:cNvSpPr>
            <a:spLocks noGrp="1"/>
          </p:cNvSpPr>
          <p:nvPr>
            <p:ph type="sldNum" sz="quarter" idx="12"/>
          </p:nvPr>
        </p:nvSpPr>
        <p:spPr>
          <a:xfrm>
            <a:off x="11180760" y="6480990"/>
            <a:ext cx="342903" cy="335646"/>
          </a:xfrm>
        </p:spPr>
        <p:txBody>
          <a:bodyPr wrap="square" lIns="0" tIns="0" rIns="0" bIns="180000" anchor="t" anchorCtr="0">
            <a:spAutoFit/>
          </a:bodyPr>
          <a:lstStyle>
            <a:lvl1pPr algn="l">
              <a:defRPr sz="1000" i="0">
                <a:latin typeface="+mn-lt"/>
              </a:defRPr>
            </a:lvl1pPr>
          </a:lstStyle>
          <a:p>
            <a:fld id="{26B0F511-0276-47E7-A3B9-1C2E42FF315F}" type="slidenum">
              <a:rPr lang="de-DE" smtClean="0"/>
              <a:pPr/>
              <a:t>‹Nr.›</a:t>
            </a:fld>
            <a:endParaRPr lang="de-DE" dirty="0"/>
          </a:p>
        </p:txBody>
      </p:sp>
      <p:sp>
        <p:nvSpPr>
          <p:cNvPr id="25" name="Textfeld 24"/>
          <p:cNvSpPr txBox="1"/>
          <p:nvPr userDrawn="1"/>
        </p:nvSpPr>
        <p:spPr>
          <a:xfrm>
            <a:off x="10659897" y="6480990"/>
            <a:ext cx="516307" cy="377010"/>
          </a:xfrm>
          <a:prstGeom prst="rect">
            <a:avLst/>
          </a:prstGeom>
          <a:noFill/>
        </p:spPr>
        <p:txBody>
          <a:bodyPr wrap="square" lIns="0" tIns="0" rIns="0" bIns="180000" rtlCol="0" anchor="t" anchorCtr="0">
            <a:noAutofit/>
          </a:bodyPr>
          <a:lstStyle/>
          <a:p>
            <a:r>
              <a:rPr lang="de-DE" sz="1000" i="0" dirty="0">
                <a:solidFill>
                  <a:srgbClr val="003F7D"/>
                </a:solidFill>
                <a:latin typeface="+mn-lt"/>
              </a:rPr>
              <a:t>//</a:t>
            </a:r>
            <a:r>
              <a:rPr lang="de-DE" sz="1000" i="0" spc="100" baseline="0" dirty="0">
                <a:solidFill>
                  <a:srgbClr val="003F7D"/>
                </a:solidFill>
                <a:latin typeface="+mn-lt"/>
              </a:rPr>
              <a:t>  </a:t>
            </a:r>
            <a:r>
              <a:rPr lang="de-DE" sz="1000" i="0" spc="0" baseline="0" dirty="0">
                <a:solidFill>
                  <a:srgbClr val="003F7D"/>
                </a:solidFill>
                <a:latin typeface="+mn-lt"/>
              </a:rPr>
              <a:t>Pag</a:t>
            </a:r>
            <a:r>
              <a:rPr lang="de-DE" sz="1000" i="0" dirty="0">
                <a:solidFill>
                  <a:srgbClr val="003F7D"/>
                </a:solidFill>
                <a:latin typeface="+mn-lt"/>
              </a:rPr>
              <a:t>e</a:t>
            </a:r>
          </a:p>
        </p:txBody>
      </p:sp>
      <p:sp>
        <p:nvSpPr>
          <p:cNvPr id="10" name="Textplatzhalter 3"/>
          <p:cNvSpPr>
            <a:spLocks noGrp="1"/>
          </p:cNvSpPr>
          <p:nvPr>
            <p:ph type="body" sz="quarter" idx="13" hasCustomPrompt="1"/>
          </p:nvPr>
        </p:nvSpPr>
        <p:spPr>
          <a:xfrm>
            <a:off x="839788" y="1738800"/>
            <a:ext cx="10512425" cy="246221"/>
          </a:xfrm>
        </p:spPr>
        <p:txBody>
          <a:bodyPr lIns="0" tIns="0" rIns="0" bIns="0">
            <a:spAutoFit/>
          </a:bodyPr>
          <a:lstStyle>
            <a:lvl1pPr marL="0" indent="0">
              <a:lnSpc>
                <a:spcPct val="100000"/>
              </a:lnSpc>
              <a:spcBef>
                <a:spcPts val="0"/>
              </a:spcBef>
              <a:spcAft>
                <a:spcPts val="200"/>
              </a:spcAft>
              <a:buNone/>
              <a:defRPr sz="1600" b="1">
                <a:latin typeface="+mj-lt"/>
                <a:ea typeface="Source Sans Pro Semibold" panose="020B0603030403020204" pitchFamily="34" charset="0"/>
              </a:defRPr>
            </a:lvl1pPr>
            <a:lvl2pPr marL="0" indent="0">
              <a:buNone/>
              <a:defRPr sz="1300"/>
            </a:lvl2pPr>
          </a:lstStyle>
          <a:p>
            <a:pPr lvl="0"/>
            <a:r>
              <a:rPr lang="en-GB" noProof="0" dirty="0" err="1"/>
              <a:t>Grafik-Überschrift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115069540"/>
      </p:ext>
    </p:extLst>
  </p:cSld>
  <p:clrMapOvr>
    <a:masterClrMapping/>
  </p:clrMapOvr>
  <p:extLst>
    <p:ext uri="{DCECCB84-F9BA-43D5-87BE-67443E8EF086}">
      <p15:sldGuideLst xmlns:p15="http://schemas.microsoft.com/office/powerpoint/2012/main">
        <p15:guide id="1" orient="horz" pos="1094" userDrawn="1">
          <p15:clr>
            <a:srgbClr val="FBAE40"/>
          </p15:clr>
        </p15:guide>
        <p15:guide id="2" orient="horz" pos="389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Grafik 2-spaltig">
    <p:spTree>
      <p:nvGrpSpPr>
        <p:cNvPr id="1" name=""/>
        <p:cNvGrpSpPr/>
        <p:nvPr/>
      </p:nvGrpSpPr>
      <p:grpSpPr>
        <a:xfrm>
          <a:off x="0" y="0"/>
          <a:ext cx="0" cy="0"/>
          <a:chOff x="0" y="0"/>
          <a:chExt cx="0" cy="0"/>
        </a:xfrm>
      </p:grpSpPr>
      <p:sp>
        <p:nvSpPr>
          <p:cNvPr id="2" name="Titel 1"/>
          <p:cNvSpPr>
            <a:spLocks noGrp="1"/>
          </p:cNvSpPr>
          <p:nvPr>
            <p:ph type="title"/>
          </p:nvPr>
        </p:nvSpPr>
        <p:spPr>
          <a:xfrm>
            <a:off x="838200" y="8709"/>
            <a:ext cx="10515600" cy="1325563"/>
          </a:xfrm>
        </p:spPr>
        <p:txBody>
          <a:bodyPr lIns="0" tIns="0" rIns="0" bIns="144000" anchor="b" anchorCtr="0">
            <a:normAutofit/>
          </a:bodyPr>
          <a:lstStyle>
            <a:lvl1pPr>
              <a:lnSpc>
                <a:spcPct val="100000"/>
              </a:lnSpc>
              <a:defRPr sz="2700">
                <a:latin typeface="+mj-lt"/>
                <a:ea typeface="Source Sans Pro" panose="020B0503030403020204" pitchFamily="34" charset="0"/>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cxnSp>
        <p:nvCxnSpPr>
          <p:cNvPr id="18" name="Gerader Verbinder 17"/>
          <p:cNvCxnSpPr/>
          <p:nvPr userDrawn="1"/>
        </p:nvCxnSpPr>
        <p:spPr>
          <a:xfrm>
            <a:off x="839788" y="1344569"/>
            <a:ext cx="10514012" cy="0"/>
          </a:xfrm>
          <a:prstGeom prst="line">
            <a:avLst/>
          </a:prstGeom>
          <a:ln w="38100" cap="rnd">
            <a:gradFill>
              <a:gsLst>
                <a:gs pos="0">
                  <a:srgbClr val="003F7D"/>
                </a:gs>
                <a:gs pos="51000">
                  <a:srgbClr val="00ACB0"/>
                </a:gs>
                <a:gs pos="100000">
                  <a:srgbClr val="C9D200"/>
                </a:gs>
              </a:gsLst>
              <a:lin ang="0" scaled="0"/>
            </a:gradFill>
            <a:prstDash val="solid"/>
            <a:round/>
          </a:ln>
        </p:spPr>
        <p:style>
          <a:lnRef idx="1">
            <a:schemeClr val="accent1"/>
          </a:lnRef>
          <a:fillRef idx="0">
            <a:schemeClr val="accent1"/>
          </a:fillRef>
          <a:effectRef idx="0">
            <a:schemeClr val="accent1"/>
          </a:effectRef>
          <a:fontRef idx="minor">
            <a:schemeClr val="tx1"/>
          </a:fontRef>
        </p:style>
      </p:cxnSp>
      <p:sp>
        <p:nvSpPr>
          <p:cNvPr id="4" name="Textplatzhalter 3"/>
          <p:cNvSpPr>
            <a:spLocks noGrp="1"/>
          </p:cNvSpPr>
          <p:nvPr>
            <p:ph type="body" sz="quarter" idx="13" hasCustomPrompt="1"/>
          </p:nvPr>
        </p:nvSpPr>
        <p:spPr>
          <a:xfrm>
            <a:off x="839788" y="1738800"/>
            <a:ext cx="10512425" cy="246221"/>
          </a:xfrm>
        </p:spPr>
        <p:txBody>
          <a:bodyPr lIns="0" tIns="0" rIns="0" bIns="0">
            <a:spAutoFit/>
          </a:bodyPr>
          <a:lstStyle>
            <a:lvl1pPr marL="0" indent="0">
              <a:lnSpc>
                <a:spcPct val="100000"/>
              </a:lnSpc>
              <a:spcBef>
                <a:spcPts val="0"/>
              </a:spcBef>
              <a:spcAft>
                <a:spcPts val="200"/>
              </a:spcAft>
              <a:buNone/>
              <a:defRPr sz="1600" b="1">
                <a:latin typeface="+mj-lt"/>
                <a:ea typeface="Source Sans Pro Semibold" panose="020B0603030403020204" pitchFamily="34" charset="0"/>
              </a:defRPr>
            </a:lvl1pPr>
            <a:lvl2pPr marL="0" indent="0">
              <a:buNone/>
              <a:defRPr sz="1300"/>
            </a:lvl2pPr>
          </a:lstStyle>
          <a:p>
            <a:pPr lvl="0"/>
            <a:r>
              <a:rPr lang="en-GB" noProof="0" dirty="0" err="1"/>
              <a:t>Grafik-Überschrift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
        <p:nvSpPr>
          <p:cNvPr id="6" name="Textplatzhalter 5"/>
          <p:cNvSpPr>
            <a:spLocks noGrp="1"/>
          </p:cNvSpPr>
          <p:nvPr>
            <p:ph type="body" sz="quarter" idx="14" hasCustomPrompt="1"/>
          </p:nvPr>
        </p:nvSpPr>
        <p:spPr>
          <a:xfrm>
            <a:off x="7778900" y="6012447"/>
            <a:ext cx="3573313" cy="169277"/>
          </a:xfrm>
        </p:spPr>
        <p:txBody>
          <a:bodyPr wrap="square" lIns="0" tIns="0" rIns="0" bIns="0" anchor="b" anchorCtr="0">
            <a:spAutoFit/>
          </a:bodyPr>
          <a:lstStyle>
            <a:lvl1pPr marL="0" indent="0">
              <a:lnSpc>
                <a:spcPct val="100000"/>
              </a:lnSpc>
              <a:spcBef>
                <a:spcPts val="0"/>
              </a:spcBef>
              <a:spcAft>
                <a:spcPts val="400"/>
              </a:spcAft>
              <a:buNone/>
              <a:defRPr sz="1100" baseline="0"/>
            </a:lvl1pPr>
            <a:lvl2pPr marL="239400" indent="0">
              <a:buNone/>
              <a:defRPr sz="1100"/>
            </a:lvl2pPr>
            <a:lvl3pPr marL="491400" indent="0">
              <a:buNone/>
              <a:defRPr sz="1100"/>
            </a:lvl3pPr>
            <a:lvl4pPr marL="707400" indent="0">
              <a:buNone/>
              <a:defRPr sz="1100"/>
            </a:lvl4pPr>
            <a:lvl5pPr marL="959400" indent="0">
              <a:buNone/>
              <a:defRPr sz="1100"/>
            </a:lvl5pPr>
          </a:lstStyle>
          <a:p>
            <a:pPr lvl="0"/>
            <a:r>
              <a:rPr lang="en-GB" noProof="0" dirty="0" err="1"/>
              <a:t>Anmerkungen</a:t>
            </a:r>
            <a:r>
              <a:rPr lang="en-GB" noProof="0" dirty="0"/>
              <a:t> und </a:t>
            </a:r>
            <a:r>
              <a:rPr lang="en-GB" noProof="0" dirty="0" err="1"/>
              <a:t>Quelle</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
        <p:nvSpPr>
          <p:cNvPr id="14" name="Diagrammplatzhalter 13"/>
          <p:cNvSpPr>
            <a:spLocks noGrp="1"/>
          </p:cNvSpPr>
          <p:nvPr>
            <p:ph type="chart" sz="quarter" idx="15"/>
          </p:nvPr>
        </p:nvSpPr>
        <p:spPr>
          <a:xfrm>
            <a:off x="839789" y="2205038"/>
            <a:ext cx="6617454" cy="3976686"/>
          </a:xfrm>
        </p:spPr>
        <p:txBody>
          <a:bodyPr/>
          <a:lstStyle/>
          <a:p>
            <a:endParaRPr lang="en-GB" noProof="0" dirty="0"/>
          </a:p>
        </p:txBody>
      </p:sp>
      <p:sp>
        <p:nvSpPr>
          <p:cNvPr id="10" name="Fußzeilenplatzhalter 4"/>
          <p:cNvSpPr>
            <a:spLocks noGrp="1"/>
          </p:cNvSpPr>
          <p:nvPr>
            <p:ph type="ftr" sz="quarter" idx="11"/>
          </p:nvPr>
        </p:nvSpPr>
        <p:spPr>
          <a:xfrm>
            <a:off x="848834" y="6480990"/>
            <a:ext cx="9731992" cy="335646"/>
          </a:xfrm>
        </p:spPr>
        <p:txBody>
          <a:bodyPr wrap="square" lIns="0" tIns="0" rIns="0" bIns="180000" anchor="t" anchorCtr="0">
            <a:spAutoFit/>
          </a:bodyPr>
          <a:lstStyle>
            <a:lvl1pPr algn="r">
              <a:defRPr sz="1000" i="0">
                <a:latin typeface="+mn-lt"/>
                <a:ea typeface="Source Sans Pro" panose="020B0503030403020204" pitchFamily="34" charset="0"/>
                <a:cs typeface="Adobe Devanagari" panose="02040503050201020203" pitchFamily="18" charset="0"/>
              </a:defRPr>
            </a:lvl1pPr>
          </a:lstStyle>
          <a:p>
            <a:r>
              <a:rPr lang="en-GB" noProof="0" dirty="0" err="1"/>
              <a:t>Titel</a:t>
            </a:r>
            <a:r>
              <a:rPr lang="en-GB" noProof="0" dirty="0"/>
              <a:t> der </a:t>
            </a:r>
            <a:r>
              <a:rPr lang="en-GB" noProof="0" dirty="0" err="1"/>
              <a:t>Präsentation</a:t>
            </a:r>
            <a:endParaRPr lang="en-GB" noProof="0" dirty="0"/>
          </a:p>
        </p:txBody>
      </p:sp>
      <p:sp>
        <p:nvSpPr>
          <p:cNvPr id="11" name="Foliennummernplatzhalter 5"/>
          <p:cNvSpPr>
            <a:spLocks noGrp="1"/>
          </p:cNvSpPr>
          <p:nvPr>
            <p:ph type="sldNum" sz="quarter" idx="12"/>
          </p:nvPr>
        </p:nvSpPr>
        <p:spPr>
          <a:xfrm>
            <a:off x="11180760" y="6480990"/>
            <a:ext cx="342903" cy="335646"/>
          </a:xfrm>
        </p:spPr>
        <p:txBody>
          <a:bodyPr wrap="square" lIns="0" tIns="0" rIns="0" bIns="180000" anchor="t" anchorCtr="0">
            <a:spAutoFit/>
          </a:bodyPr>
          <a:lstStyle>
            <a:lvl1pPr algn="l">
              <a:defRPr sz="1000" i="0">
                <a:latin typeface="+mn-lt"/>
              </a:defRPr>
            </a:lvl1pPr>
          </a:lstStyle>
          <a:p>
            <a:fld id="{26B0F511-0276-47E7-A3B9-1C2E42FF315F}" type="slidenum">
              <a:rPr lang="de-DE" smtClean="0"/>
              <a:pPr/>
              <a:t>‹Nr.›</a:t>
            </a:fld>
            <a:endParaRPr lang="de-DE" dirty="0"/>
          </a:p>
        </p:txBody>
      </p:sp>
      <p:sp>
        <p:nvSpPr>
          <p:cNvPr id="12" name="Textfeld 11"/>
          <p:cNvSpPr txBox="1"/>
          <p:nvPr userDrawn="1"/>
        </p:nvSpPr>
        <p:spPr>
          <a:xfrm>
            <a:off x="10659897" y="6480990"/>
            <a:ext cx="516307" cy="377010"/>
          </a:xfrm>
          <a:prstGeom prst="rect">
            <a:avLst/>
          </a:prstGeom>
          <a:noFill/>
        </p:spPr>
        <p:txBody>
          <a:bodyPr wrap="square" lIns="0" tIns="0" rIns="0" bIns="180000" rtlCol="0" anchor="t" anchorCtr="0">
            <a:noAutofit/>
          </a:bodyPr>
          <a:lstStyle/>
          <a:p>
            <a:r>
              <a:rPr lang="de-DE" sz="1000" i="0" dirty="0">
                <a:solidFill>
                  <a:srgbClr val="003F7D"/>
                </a:solidFill>
                <a:latin typeface="+mn-lt"/>
              </a:rPr>
              <a:t>//</a:t>
            </a:r>
            <a:r>
              <a:rPr lang="de-DE" sz="1000" i="0" spc="100" baseline="0" dirty="0">
                <a:solidFill>
                  <a:srgbClr val="003F7D"/>
                </a:solidFill>
                <a:latin typeface="+mn-lt"/>
              </a:rPr>
              <a:t>  </a:t>
            </a:r>
            <a:r>
              <a:rPr lang="de-DE" sz="1000" i="0" spc="0" baseline="0" dirty="0">
                <a:solidFill>
                  <a:srgbClr val="003F7D"/>
                </a:solidFill>
                <a:latin typeface="+mn-lt"/>
              </a:rPr>
              <a:t>Pag</a:t>
            </a:r>
            <a:r>
              <a:rPr lang="de-DE" sz="1000" i="0" dirty="0">
                <a:solidFill>
                  <a:srgbClr val="003F7D"/>
                </a:solidFill>
                <a:latin typeface="+mn-lt"/>
              </a:rPr>
              <a:t>e</a:t>
            </a:r>
          </a:p>
        </p:txBody>
      </p:sp>
    </p:spTree>
    <p:extLst>
      <p:ext uri="{BB962C8B-B14F-4D97-AF65-F5344CB8AC3E}">
        <p14:creationId xmlns:p14="http://schemas.microsoft.com/office/powerpoint/2010/main" val="283507198"/>
      </p:ext>
    </p:extLst>
  </p:cSld>
  <p:clrMapOvr>
    <a:masterClrMapping/>
  </p:clrMapOvr>
  <p:extLst>
    <p:ext uri="{DCECCB84-F9BA-43D5-87BE-67443E8EF086}">
      <p15:sldGuideLst xmlns:p15="http://schemas.microsoft.com/office/powerpoint/2012/main">
        <p15:guide id="1" orient="horz" pos="1094" userDrawn="1">
          <p15:clr>
            <a:srgbClr val="FBAE40"/>
          </p15:clr>
        </p15:guide>
        <p15:guide id="2" orient="horz" pos="389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dirty="0" err="1"/>
              <a:t>Textmasterformat</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003F7D"/>
                </a:solidFill>
              </a:defRPr>
            </a:lvl1pPr>
          </a:lstStyle>
          <a:p>
            <a:endParaRPr lang="en-GB" noProof="0" dirty="0"/>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003F7D"/>
                </a:solidFill>
              </a:defRPr>
            </a:lvl1pPr>
          </a:lstStyle>
          <a:p>
            <a:r>
              <a:rPr lang="en-GB" noProof="0" dirty="0" err="1"/>
              <a:t>Titel</a:t>
            </a:r>
            <a:r>
              <a:rPr lang="en-GB" noProof="0" dirty="0"/>
              <a:t> der </a:t>
            </a:r>
            <a:r>
              <a:rPr lang="en-GB" noProof="0" dirty="0" err="1"/>
              <a:t>Präsentation</a:t>
            </a:r>
            <a:endParaRPr lang="en-GB" noProof="0" dirty="0"/>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003F7D"/>
                </a:solidFill>
              </a:defRPr>
            </a:lvl1pPr>
          </a:lstStyle>
          <a:p>
            <a:fld id="{26B0F511-0276-47E7-A3B9-1C2E42FF315F}" type="slidenum">
              <a:rPr lang="en-GB" noProof="0" smtClean="0"/>
              <a:pPr/>
              <a:t>‹Nr.›</a:t>
            </a:fld>
            <a:endParaRPr lang="en-GB" noProof="0" dirty="0"/>
          </a:p>
        </p:txBody>
      </p:sp>
    </p:spTree>
    <p:extLst>
      <p:ext uri="{BB962C8B-B14F-4D97-AF65-F5344CB8AC3E}">
        <p14:creationId xmlns:p14="http://schemas.microsoft.com/office/powerpoint/2010/main" val="2292363712"/>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4" r:id="rId3"/>
    <p:sldLayoutId id="2147483662" r:id="rId4"/>
    <p:sldLayoutId id="2147483656" r:id="rId5"/>
    <p:sldLayoutId id="2147483660" r:id="rId6"/>
    <p:sldLayoutId id="2147483661" r:id="rId7"/>
  </p:sldLayoutIdLst>
  <p:hf hdr="0" dt="0"/>
  <p:txStyles>
    <p:titleStyle>
      <a:lvl1pPr algn="l" defTabSz="914400" rtl="0" eaLnBrk="1" latinLnBrk="0" hangingPunct="1">
        <a:lnSpc>
          <a:spcPct val="90000"/>
        </a:lnSpc>
        <a:spcBef>
          <a:spcPct val="0"/>
        </a:spcBef>
        <a:buNone/>
        <a:defRPr sz="3200" kern="1200" cap="all" baseline="0">
          <a:solidFill>
            <a:srgbClr val="003F7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300" kern="1200">
          <a:solidFill>
            <a:srgbClr val="003F7D"/>
          </a:solidFill>
          <a:latin typeface="+mn-lt"/>
          <a:ea typeface="+mn-ea"/>
          <a:cs typeface="+mn-cs"/>
        </a:defRPr>
      </a:lvl1pPr>
      <a:lvl2pPr marL="468000" indent="-228600" algn="l" defTabSz="914400" rtl="0" eaLnBrk="1" latinLnBrk="0" hangingPunct="1">
        <a:lnSpc>
          <a:spcPct val="90000"/>
        </a:lnSpc>
        <a:spcBef>
          <a:spcPts val="500"/>
        </a:spcBef>
        <a:buFont typeface="Arial" panose="020B0604020202020204" pitchFamily="34" charset="0"/>
        <a:buChar char="•"/>
        <a:defRPr sz="2200" kern="1200">
          <a:solidFill>
            <a:srgbClr val="003F7D"/>
          </a:solidFill>
          <a:latin typeface="+mn-lt"/>
          <a:ea typeface="+mn-ea"/>
          <a:cs typeface="+mn-cs"/>
        </a:defRPr>
      </a:lvl2pPr>
      <a:lvl3pPr marL="720000" indent="-228600" algn="l" defTabSz="914400" rtl="0" eaLnBrk="1" latinLnBrk="0" hangingPunct="1">
        <a:lnSpc>
          <a:spcPct val="90000"/>
        </a:lnSpc>
        <a:spcBef>
          <a:spcPts val="500"/>
        </a:spcBef>
        <a:buFont typeface="Arial" panose="020B0604020202020204" pitchFamily="34" charset="0"/>
        <a:buChar char="•"/>
        <a:defRPr sz="2200" kern="1200">
          <a:solidFill>
            <a:srgbClr val="003F7D"/>
          </a:solidFill>
          <a:latin typeface="+mn-lt"/>
          <a:ea typeface="+mn-ea"/>
          <a:cs typeface="+mn-cs"/>
        </a:defRPr>
      </a:lvl3pPr>
      <a:lvl4pPr marL="936000" indent="-228600" algn="l" defTabSz="914400" rtl="0" eaLnBrk="1" latinLnBrk="0" hangingPunct="1">
        <a:lnSpc>
          <a:spcPct val="90000"/>
        </a:lnSpc>
        <a:spcBef>
          <a:spcPts val="500"/>
        </a:spcBef>
        <a:buFont typeface="Arial" panose="020B0604020202020204" pitchFamily="34" charset="0"/>
        <a:buChar char="•"/>
        <a:defRPr sz="2200" kern="1200">
          <a:solidFill>
            <a:srgbClr val="003F7D"/>
          </a:solidFill>
          <a:latin typeface="+mn-lt"/>
          <a:ea typeface="+mn-ea"/>
          <a:cs typeface="+mn-cs"/>
        </a:defRPr>
      </a:lvl4pPr>
      <a:lvl5pPr marL="1188000" indent="-228600" algn="l" defTabSz="914400" rtl="0" eaLnBrk="1" latinLnBrk="0" hangingPunct="1">
        <a:lnSpc>
          <a:spcPct val="90000"/>
        </a:lnSpc>
        <a:spcBef>
          <a:spcPts val="500"/>
        </a:spcBef>
        <a:buFont typeface="Arial" panose="020B0604020202020204" pitchFamily="34" charset="0"/>
        <a:buChar char="•"/>
        <a:defRPr sz="2200" kern="1200">
          <a:solidFill>
            <a:srgbClr val="003F7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529" userDrawn="1">
          <p15:clr>
            <a:srgbClr val="F26B43"/>
          </p15:clr>
        </p15:guide>
        <p15:guide id="3" pos="715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a:t>Using administrative data and machine learning to address nonresponse bias in establishment surveys</a:t>
            </a:r>
          </a:p>
        </p:txBody>
      </p:sp>
      <p:sp>
        <p:nvSpPr>
          <p:cNvPr id="3" name="Untertitel 2"/>
          <p:cNvSpPr>
            <a:spLocks noGrp="1"/>
          </p:cNvSpPr>
          <p:nvPr>
            <p:ph type="subTitle" idx="1"/>
          </p:nvPr>
        </p:nvSpPr>
        <p:spPr/>
        <p:txBody>
          <a:bodyPr/>
          <a:lstStyle/>
          <a:p>
            <a:r>
              <a:rPr lang="en-US" dirty="0"/>
              <a:t>Evidence from the IAB-Job Vacancy Survey</a:t>
            </a:r>
          </a:p>
        </p:txBody>
      </p:sp>
      <p:sp>
        <p:nvSpPr>
          <p:cNvPr id="4" name="Textplatzhalter 3"/>
          <p:cNvSpPr>
            <a:spLocks noGrp="1"/>
          </p:cNvSpPr>
          <p:nvPr>
            <p:ph type="body" sz="quarter" idx="10"/>
          </p:nvPr>
        </p:nvSpPr>
        <p:spPr/>
        <p:txBody>
          <a:bodyPr/>
          <a:lstStyle/>
          <a:p>
            <a:r>
              <a:rPr lang="en-US" dirty="0"/>
              <a:t>Benjamin Küfner (Presenter)</a:t>
            </a:r>
          </a:p>
          <a:p>
            <a:r>
              <a:rPr lang="en-US" dirty="0"/>
              <a:t>Joseph W. Sakshaug</a:t>
            </a:r>
          </a:p>
          <a:p>
            <a:r>
              <a:rPr lang="en-US" dirty="0"/>
              <a:t>Stefan Zins</a:t>
            </a:r>
          </a:p>
        </p:txBody>
      </p:sp>
    </p:spTree>
    <p:extLst>
      <p:ext uri="{BB962C8B-B14F-4D97-AF65-F5344CB8AC3E}">
        <p14:creationId xmlns:p14="http://schemas.microsoft.com/office/powerpoint/2010/main" val="3901905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p:txBody>
          <a:bodyPr anchor="t">
            <a:normAutofit fontScale="85000" lnSpcReduction="20000"/>
          </a:bodyPr>
          <a:lstStyle/>
          <a:p>
            <a:r>
              <a:rPr lang="en-GB" dirty="0" err="1"/>
              <a:t>Bavdaž</a:t>
            </a:r>
            <a:r>
              <a:rPr lang="en-GB" dirty="0"/>
              <a:t>, M., Snijkers, G., Sakshaug, J. W., Brand, T., </a:t>
            </a:r>
            <a:r>
              <a:rPr lang="en-GB" dirty="0" err="1"/>
              <a:t>Haraldsen</a:t>
            </a:r>
            <a:r>
              <a:rPr lang="en-GB" dirty="0"/>
              <a:t>, G., </a:t>
            </a:r>
            <a:r>
              <a:rPr lang="en-GB" dirty="0" err="1"/>
              <a:t>Kurban</a:t>
            </a:r>
            <a:r>
              <a:rPr lang="en-GB" dirty="0"/>
              <a:t>, B., </a:t>
            </a:r>
            <a:r>
              <a:rPr lang="en-GB" dirty="0" err="1"/>
              <a:t>Saraiva</a:t>
            </a:r>
            <a:r>
              <a:rPr lang="en-GB" dirty="0"/>
              <a:t>, P. and </a:t>
            </a:r>
            <a:r>
              <a:rPr lang="en-GB" dirty="0" err="1"/>
              <a:t>Willimack</a:t>
            </a:r>
            <a:r>
              <a:rPr lang="en-GB" dirty="0"/>
              <a:t>, D. K. (2020) Business data collection methodology: Current state and future outlook. Statistical Journal of the IAOS,36, 1–16.</a:t>
            </a:r>
          </a:p>
          <a:p>
            <a:r>
              <a:rPr lang="en-GB" dirty="0"/>
              <a:t>Bossler, M., Gürtzgen, N., Kubis, A., Küfner, B., &amp; Lochner, B. (2020). The IAB Job Vacancy Survey: design and research potential. </a:t>
            </a:r>
            <a:r>
              <a:rPr lang="en-GB" i="1" dirty="0"/>
              <a:t>Journal for Labour Market Research</a:t>
            </a:r>
            <a:r>
              <a:rPr lang="en-GB" dirty="0"/>
              <a:t>, </a:t>
            </a:r>
            <a:r>
              <a:rPr lang="en-GB" i="1" dirty="0"/>
              <a:t>54</a:t>
            </a:r>
            <a:r>
              <a:rPr lang="en-GB" dirty="0"/>
              <a:t>(1), 1-12.</a:t>
            </a:r>
          </a:p>
          <a:p>
            <a:r>
              <a:rPr lang="en-GB" dirty="0" err="1"/>
              <a:t>Buskirk</a:t>
            </a:r>
            <a:r>
              <a:rPr lang="en-GB" dirty="0"/>
              <a:t>, T. D., &amp; </a:t>
            </a:r>
            <a:r>
              <a:rPr lang="en-GB" dirty="0" err="1"/>
              <a:t>Kolenikov</a:t>
            </a:r>
            <a:r>
              <a:rPr lang="en-GB" dirty="0"/>
              <a:t>, S. (2015). Finding respondents in the forest: A comparison of logistic regression and random forest models for response propensity weighting and stratification. </a:t>
            </a:r>
            <a:r>
              <a:rPr lang="en-GB" i="1" dirty="0"/>
              <a:t>Survey Methods: Insights from the Field</a:t>
            </a:r>
            <a:r>
              <a:rPr lang="en-GB" dirty="0"/>
              <a:t>, 1-17.</a:t>
            </a:r>
          </a:p>
          <a:p>
            <a:r>
              <a:rPr lang="en-GB" dirty="0"/>
              <a:t>Earp, M., </a:t>
            </a:r>
            <a:r>
              <a:rPr lang="en-GB" dirty="0" err="1"/>
              <a:t>Toth</a:t>
            </a:r>
            <a:r>
              <a:rPr lang="en-GB" dirty="0"/>
              <a:t>, D., Phipps, P., &amp; </a:t>
            </a:r>
            <a:r>
              <a:rPr lang="en-GB" dirty="0" err="1"/>
              <a:t>Oslund</a:t>
            </a:r>
            <a:r>
              <a:rPr lang="en-GB" dirty="0"/>
              <a:t>, C. (2018). Assessing nonresponse in a longitudinal establishment survey using regression trees. </a:t>
            </a:r>
            <a:r>
              <a:rPr lang="en-GB" i="1" dirty="0"/>
              <a:t>Journal of Official Statistics</a:t>
            </a:r>
            <a:r>
              <a:rPr lang="en-GB" dirty="0"/>
              <a:t>, </a:t>
            </a:r>
            <a:r>
              <a:rPr lang="en-GB" i="1" dirty="0"/>
              <a:t>34</a:t>
            </a:r>
            <a:r>
              <a:rPr lang="en-GB" dirty="0"/>
              <a:t>(2), 463-481.</a:t>
            </a:r>
          </a:p>
          <a:p>
            <a:r>
              <a:rPr lang="en-GB" dirty="0" err="1"/>
              <a:t>Ganzer</a:t>
            </a:r>
            <a:r>
              <a:rPr lang="en-GB" dirty="0"/>
              <a:t>, A., </a:t>
            </a:r>
            <a:r>
              <a:rPr lang="en-GB" dirty="0" err="1"/>
              <a:t>Schmidtlein</a:t>
            </a:r>
            <a:r>
              <a:rPr lang="en-GB" dirty="0"/>
              <a:t>, L., Stegmaier, J., &amp; Wolter, S. (2020). </a:t>
            </a:r>
            <a:r>
              <a:rPr lang="en-GB" i="1" dirty="0"/>
              <a:t>Establishment History Panel 1975-2018</a:t>
            </a:r>
            <a:r>
              <a:rPr lang="en-GB" dirty="0"/>
              <a:t> (No. 202001_en). </a:t>
            </a:r>
            <a:r>
              <a:rPr lang="en-GB" dirty="0" err="1"/>
              <a:t>Institut</a:t>
            </a:r>
            <a:r>
              <a:rPr lang="en-GB" dirty="0"/>
              <a:t> </a:t>
            </a:r>
            <a:r>
              <a:rPr lang="en-GB" dirty="0" err="1"/>
              <a:t>für</a:t>
            </a:r>
            <a:r>
              <a:rPr lang="en-GB" dirty="0"/>
              <a:t> </a:t>
            </a:r>
            <a:r>
              <a:rPr lang="en-GB" dirty="0" err="1"/>
              <a:t>Arbeitsmarkt</a:t>
            </a:r>
            <a:r>
              <a:rPr lang="en-GB" dirty="0"/>
              <a:t>-und </a:t>
            </a:r>
            <a:r>
              <a:rPr lang="en-GB" dirty="0" err="1"/>
              <a:t>Berufsforschung</a:t>
            </a:r>
            <a:r>
              <a:rPr lang="en-GB" dirty="0"/>
              <a:t> (IAB), </a:t>
            </a:r>
            <a:r>
              <a:rPr lang="en-GB" dirty="0" err="1"/>
              <a:t>Nürnberg</a:t>
            </a:r>
            <a:r>
              <a:rPr lang="en-GB" dirty="0"/>
              <a:t> [Institute for Employment Research, Nuremberg, Germany].</a:t>
            </a:r>
          </a:p>
          <a:p>
            <a:r>
              <a:rPr lang="en-GB" dirty="0"/>
              <a:t>Kern, C., </a:t>
            </a:r>
            <a:r>
              <a:rPr lang="en-GB" dirty="0" err="1"/>
              <a:t>Klausch</a:t>
            </a:r>
            <a:r>
              <a:rPr lang="en-GB" dirty="0"/>
              <a:t>, T., &amp; </a:t>
            </a:r>
            <a:r>
              <a:rPr lang="en-GB" dirty="0" err="1"/>
              <a:t>Kreuter</a:t>
            </a:r>
            <a:r>
              <a:rPr lang="en-GB" dirty="0"/>
              <a:t>, F. (2019). Tree-based machine learning methods for survey research. In </a:t>
            </a:r>
            <a:r>
              <a:rPr lang="en-GB" i="1" dirty="0"/>
              <a:t>Survey Research Methods</a:t>
            </a:r>
            <a:r>
              <a:rPr lang="en-GB" dirty="0"/>
              <a:t> (Vol. 13, No. 1, pp. 73-93).</a:t>
            </a:r>
          </a:p>
          <a:p>
            <a:r>
              <a:rPr lang="en-GB" dirty="0" err="1"/>
              <a:t>Lohr</a:t>
            </a:r>
            <a:r>
              <a:rPr lang="en-GB" dirty="0"/>
              <a:t>, S., Hsu, V. and </a:t>
            </a:r>
            <a:r>
              <a:rPr lang="en-GB" dirty="0" err="1"/>
              <a:t>Montaquila</a:t>
            </a:r>
            <a:r>
              <a:rPr lang="en-GB" dirty="0"/>
              <a:t>, J. (2015) Using classification and regression trees to model survey nonresponse. Paper presented at Joint Statistical Meetings, Seattle.</a:t>
            </a:r>
          </a:p>
          <a:p>
            <a:endParaRPr lang="en-GB" dirty="0"/>
          </a:p>
          <a:p>
            <a:endParaRPr lang="en-GB" dirty="0"/>
          </a:p>
          <a:p>
            <a:endParaRPr lang="en-GB" dirty="0"/>
          </a:p>
          <a:p>
            <a:endParaRPr lang="en-GB" dirty="0"/>
          </a:p>
          <a:p>
            <a:endParaRPr lang="en-GB" dirty="0"/>
          </a:p>
        </p:txBody>
      </p:sp>
      <p:sp>
        <p:nvSpPr>
          <p:cNvPr id="4" name="Titel 3"/>
          <p:cNvSpPr>
            <a:spLocks noGrp="1"/>
          </p:cNvSpPr>
          <p:nvPr>
            <p:ph type="title"/>
          </p:nvPr>
        </p:nvSpPr>
        <p:spPr/>
        <p:txBody>
          <a:bodyPr/>
          <a:lstStyle/>
          <a:p>
            <a:r>
              <a:rPr lang="de-DE" dirty="0"/>
              <a:t>References	</a:t>
            </a:r>
            <a:endParaRPr lang="en-GB" dirty="0"/>
          </a:p>
        </p:txBody>
      </p:sp>
      <p:sp>
        <p:nvSpPr>
          <p:cNvPr id="7" name="Fußzeilenplatzhalter 3"/>
          <p:cNvSpPr>
            <a:spLocks noGrp="1"/>
          </p:cNvSpPr>
          <p:nvPr>
            <p:ph type="ftr" sz="quarter" idx="11"/>
          </p:nvPr>
        </p:nvSpPr>
        <p:spPr>
          <a:xfrm>
            <a:off x="848834" y="6480990"/>
            <a:ext cx="9731992" cy="335646"/>
          </a:xfrm>
        </p:spPr>
        <p:txBody>
          <a:bodyPr/>
          <a:lstStyle/>
          <a:p>
            <a:r>
              <a:rPr lang="en-US" dirty="0"/>
              <a:t>NTTS 2021 – Benjamin Küfner – Using Administrative Data and Machine Learning to Address Nonresponse Bias in Establishment Surveys</a:t>
            </a:r>
          </a:p>
        </p:txBody>
      </p:sp>
    </p:spTree>
    <p:extLst>
      <p:ext uri="{BB962C8B-B14F-4D97-AF65-F5344CB8AC3E}">
        <p14:creationId xmlns:p14="http://schemas.microsoft.com/office/powerpoint/2010/main" val="2635595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a:t>Thank you for your Attention!</a:t>
            </a:r>
          </a:p>
        </p:txBody>
      </p:sp>
      <p:sp>
        <p:nvSpPr>
          <p:cNvPr id="5" name="Textplatzhalter 4"/>
          <p:cNvSpPr>
            <a:spLocks noGrp="1"/>
          </p:cNvSpPr>
          <p:nvPr>
            <p:ph type="body" sz="quarter" idx="10"/>
          </p:nvPr>
        </p:nvSpPr>
        <p:spPr/>
        <p:txBody>
          <a:bodyPr/>
          <a:lstStyle/>
          <a:p>
            <a:r>
              <a:rPr lang="en-US" dirty="0"/>
              <a:t>Benjamin Küfner</a:t>
            </a:r>
          </a:p>
          <a:p>
            <a:r>
              <a:rPr lang="en-US" dirty="0"/>
              <a:t>benjamin.kuefner@iab.de</a:t>
            </a:r>
          </a:p>
        </p:txBody>
      </p:sp>
    </p:spTree>
    <p:extLst>
      <p:ext uri="{BB962C8B-B14F-4D97-AF65-F5344CB8AC3E}">
        <p14:creationId xmlns:p14="http://schemas.microsoft.com/office/powerpoint/2010/main" val="1513289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p:txBody>
          <a:bodyPr anchor="t">
            <a:normAutofit fontScale="85000" lnSpcReduction="20000"/>
          </a:bodyPr>
          <a:lstStyle/>
          <a:p>
            <a:r>
              <a:rPr lang="en-US" dirty="0"/>
              <a:t>IAB-Job Vacancy Survey is facing a decreasing response rate during </a:t>
            </a:r>
          </a:p>
          <a:p>
            <a:pPr marL="0" indent="0">
              <a:spcBef>
                <a:spcPts val="0"/>
              </a:spcBef>
              <a:buNone/>
            </a:pPr>
            <a:r>
              <a:rPr lang="en-US" dirty="0"/>
              <a:t>     the last decade</a:t>
            </a:r>
          </a:p>
          <a:p>
            <a:pPr lvl="1">
              <a:buFont typeface="Wingdings" panose="05000000000000000000" pitchFamily="2" charset="2"/>
              <a:buChar char="Ø"/>
            </a:pPr>
            <a:r>
              <a:rPr lang="en-US" dirty="0">
                <a:sym typeface="Wingdings" panose="05000000000000000000" pitchFamily="2" charset="2"/>
              </a:rPr>
              <a:t>Risk of nonresponse bias</a:t>
            </a:r>
            <a:endParaRPr lang="en-US" dirty="0"/>
          </a:p>
          <a:p>
            <a:endParaRPr lang="en-US" dirty="0"/>
          </a:p>
          <a:p>
            <a:r>
              <a:rPr lang="en-US" dirty="0"/>
              <a:t>Administrative data is getting more and more available for establishment surveys </a:t>
            </a:r>
            <a:r>
              <a:rPr lang="en-US" sz="1600" dirty="0"/>
              <a:t>(e.g. </a:t>
            </a:r>
            <a:r>
              <a:rPr lang="en-GB" sz="1600" dirty="0" err="1"/>
              <a:t>Bavdaž</a:t>
            </a:r>
            <a:r>
              <a:rPr lang="en-GB" sz="1600" dirty="0"/>
              <a:t> et al. 2020)</a:t>
            </a:r>
            <a:r>
              <a:rPr lang="en-US" sz="1800" dirty="0"/>
              <a:t> </a:t>
            </a:r>
          </a:p>
          <a:p>
            <a:pPr lvl="1">
              <a:buFont typeface="Wingdings" panose="05000000000000000000" pitchFamily="2" charset="2"/>
              <a:buChar char="Ø"/>
            </a:pPr>
            <a:r>
              <a:rPr lang="en-US" dirty="0"/>
              <a:t>More establishment-level information on respondents and nonrespondents to analyze survey participation and nonresponse bias</a:t>
            </a:r>
          </a:p>
          <a:p>
            <a:pPr lvl="1">
              <a:buFont typeface="Wingdings" panose="05000000000000000000" pitchFamily="2" charset="2"/>
              <a:buChar char="Ø"/>
            </a:pPr>
            <a:endParaRPr lang="en-US" dirty="0"/>
          </a:p>
          <a:p>
            <a:r>
              <a:rPr lang="en-US" dirty="0"/>
              <a:t>Growing and promising literature on machine learning in nonresponse prediction </a:t>
            </a:r>
            <a:r>
              <a:rPr lang="en-US" sz="1600" dirty="0"/>
              <a:t>(e.g. Earp et al. 2018, Kern et al. 2019)</a:t>
            </a:r>
            <a:r>
              <a:rPr lang="en-US" dirty="0"/>
              <a:t> and nonresponse adjustment </a:t>
            </a:r>
            <a:r>
              <a:rPr lang="en-US" sz="1600" dirty="0"/>
              <a:t>(e.g. Buskirk &amp; </a:t>
            </a:r>
            <a:r>
              <a:rPr lang="en-US" sz="1600" dirty="0" err="1"/>
              <a:t>Kolenikov</a:t>
            </a:r>
            <a:r>
              <a:rPr lang="en-US" sz="1600" dirty="0"/>
              <a:t> 2015, </a:t>
            </a:r>
            <a:r>
              <a:rPr lang="en-US" sz="1600" dirty="0" err="1"/>
              <a:t>Lohr</a:t>
            </a:r>
            <a:r>
              <a:rPr lang="en-US" sz="1600" dirty="0"/>
              <a:t> et al. 2015)</a:t>
            </a:r>
            <a:r>
              <a:rPr lang="en-US" dirty="0"/>
              <a:t>  </a:t>
            </a:r>
          </a:p>
          <a:p>
            <a:pPr lvl="1">
              <a:buFont typeface="Wingdings" panose="05000000000000000000" pitchFamily="2" charset="2"/>
              <a:buChar char="Ø"/>
            </a:pPr>
            <a:r>
              <a:rPr lang="en-US" dirty="0"/>
              <a:t> Improvements of nonresponse adjustment weights due to data-driven approaches possible</a:t>
            </a:r>
          </a:p>
          <a:p>
            <a:pPr marL="324000" lvl="1" indent="0">
              <a:buNone/>
            </a:pPr>
            <a:endParaRPr lang="en-US" dirty="0"/>
          </a:p>
          <a:p>
            <a:pPr marL="0" indent="0">
              <a:buNone/>
            </a:pPr>
            <a:r>
              <a:rPr lang="en-US" dirty="0"/>
              <a:t>Research Objectives:</a:t>
            </a:r>
          </a:p>
          <a:p>
            <a:pPr lvl="1">
              <a:buFont typeface="Wingdings" panose="05000000000000000000" pitchFamily="2" charset="2"/>
              <a:buChar char="Ø"/>
            </a:pPr>
            <a:r>
              <a:rPr lang="en-US" dirty="0"/>
              <a:t>Investigation of nonresponse bias based on administrative data</a:t>
            </a:r>
          </a:p>
          <a:p>
            <a:pPr lvl="1">
              <a:buFont typeface="Wingdings" panose="05000000000000000000" pitchFamily="2" charset="2"/>
              <a:buChar char="Ø"/>
            </a:pPr>
            <a:r>
              <a:rPr lang="en-US" dirty="0"/>
              <a:t>Evaluation of administrative data for nonresponse adjustments</a:t>
            </a:r>
          </a:p>
          <a:p>
            <a:pPr lvl="1">
              <a:buFont typeface="Wingdings" panose="05000000000000000000" pitchFamily="2" charset="2"/>
              <a:buChar char="Ø"/>
            </a:pPr>
            <a:r>
              <a:rPr lang="en-US" dirty="0"/>
              <a:t>Evaluation of machine-learning methods for nonresponse adjustments</a:t>
            </a:r>
          </a:p>
          <a:p>
            <a:pPr lvl="1">
              <a:buFont typeface="Wingdings" panose="05000000000000000000" pitchFamily="2" charset="2"/>
              <a:buChar char="Ø"/>
            </a:pPr>
            <a:endParaRPr lang="en-US" dirty="0"/>
          </a:p>
          <a:p>
            <a:pPr lvl="1">
              <a:buFont typeface="Wingdings" panose="05000000000000000000" pitchFamily="2" charset="2"/>
              <a:buChar char="Ø"/>
            </a:pPr>
            <a:endParaRPr lang="en-US" dirty="0"/>
          </a:p>
          <a:p>
            <a:pPr lvl="1">
              <a:buFont typeface="Wingdings" panose="05000000000000000000" pitchFamily="2" charset="2"/>
              <a:buChar char="Ø"/>
            </a:pPr>
            <a:endParaRPr lang="en-US" dirty="0"/>
          </a:p>
          <a:p>
            <a:pPr lvl="1">
              <a:buFont typeface="Wingdings" panose="05000000000000000000" pitchFamily="2" charset="2"/>
              <a:buChar char="Ø"/>
            </a:pPr>
            <a:endParaRPr lang="en-US" dirty="0"/>
          </a:p>
          <a:p>
            <a:pPr>
              <a:buFont typeface="Wingdings" panose="05000000000000000000" pitchFamily="2" charset="2"/>
              <a:buChar char="Ø"/>
            </a:pPr>
            <a:endParaRPr lang="en-US" dirty="0"/>
          </a:p>
          <a:p>
            <a:pPr lvl="1">
              <a:buFont typeface="Wingdings" panose="05000000000000000000" pitchFamily="2" charset="2"/>
              <a:buChar char="Ø"/>
            </a:pPr>
            <a:endParaRPr lang="en-US" dirty="0"/>
          </a:p>
          <a:p>
            <a:endParaRPr lang="en-US" dirty="0"/>
          </a:p>
          <a:p>
            <a:endParaRPr lang="en-US" dirty="0"/>
          </a:p>
        </p:txBody>
      </p:sp>
      <p:sp>
        <p:nvSpPr>
          <p:cNvPr id="4" name="Titel 3"/>
          <p:cNvSpPr>
            <a:spLocks noGrp="1"/>
          </p:cNvSpPr>
          <p:nvPr>
            <p:ph type="title"/>
          </p:nvPr>
        </p:nvSpPr>
        <p:spPr/>
        <p:txBody>
          <a:bodyPr/>
          <a:lstStyle/>
          <a:p>
            <a:r>
              <a:rPr lang="en-US" dirty="0" err="1"/>
              <a:t>INtRoduction</a:t>
            </a:r>
            <a:endParaRPr lang="en-US" dirty="0"/>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7472" y="629544"/>
            <a:ext cx="2826328" cy="2052934"/>
          </a:xfrm>
          <a:prstGeom prst="rect">
            <a:avLst/>
          </a:prstGeom>
        </p:spPr>
      </p:pic>
    </p:spTree>
    <p:extLst>
      <p:ext uri="{BB962C8B-B14F-4D97-AF65-F5344CB8AC3E}">
        <p14:creationId xmlns:p14="http://schemas.microsoft.com/office/powerpoint/2010/main" val="369813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chor="t">
            <a:normAutofit fontScale="85000" lnSpcReduction="20000"/>
          </a:bodyPr>
          <a:lstStyle/>
          <a:p>
            <a:r>
              <a:rPr lang="en-US" dirty="0"/>
              <a:t>IAB Job Vacancy Survey </a:t>
            </a:r>
            <a:r>
              <a:rPr lang="en-US" sz="1500" dirty="0"/>
              <a:t>(Bossler et al. 2020)</a:t>
            </a:r>
          </a:p>
          <a:p>
            <a:pPr lvl="1"/>
            <a:r>
              <a:rPr lang="en-US" dirty="0"/>
              <a:t>Annual and voluntary establishment survey conducted in the fourth quarter each year</a:t>
            </a:r>
          </a:p>
          <a:p>
            <a:pPr lvl="1"/>
            <a:r>
              <a:rPr lang="en-US" dirty="0"/>
              <a:t>Analyzing vacancies, job flows and recruiting processes</a:t>
            </a:r>
          </a:p>
          <a:p>
            <a:pPr lvl="1"/>
            <a:r>
              <a:rPr lang="en-US" dirty="0"/>
              <a:t>Full sample consists of up to 110,000 establishments</a:t>
            </a:r>
          </a:p>
          <a:p>
            <a:pPr lvl="1"/>
            <a:r>
              <a:rPr lang="en-US" dirty="0"/>
              <a:t>Stratified sample (region, industry, establishment size)</a:t>
            </a:r>
          </a:p>
          <a:p>
            <a:pPr lvl="1"/>
            <a:endParaRPr lang="en-US" dirty="0"/>
          </a:p>
          <a:p>
            <a:r>
              <a:rPr lang="en-US" dirty="0"/>
              <a:t>Establishment History Panel (BHP) </a:t>
            </a:r>
            <a:r>
              <a:rPr lang="en-US" sz="1500" dirty="0"/>
              <a:t>(</a:t>
            </a:r>
            <a:r>
              <a:rPr lang="en-US" sz="1500" dirty="0" err="1"/>
              <a:t>Ganzer</a:t>
            </a:r>
            <a:r>
              <a:rPr lang="en-US" sz="1500" dirty="0"/>
              <a:t> et al. 2020)</a:t>
            </a:r>
          </a:p>
          <a:p>
            <a:pPr lvl="1"/>
            <a:r>
              <a:rPr lang="en-US" dirty="0"/>
              <a:t>Administrative data for all establishments contributing to social security in Germany</a:t>
            </a:r>
          </a:p>
          <a:p>
            <a:pPr lvl="1"/>
            <a:r>
              <a:rPr lang="en-US" dirty="0"/>
              <a:t>Yearly aggregation of the administrative records (reference date: 30th of June)</a:t>
            </a:r>
          </a:p>
          <a:p>
            <a:pPr lvl="1"/>
            <a:r>
              <a:rPr lang="en-US" dirty="0"/>
              <a:t>Establishment characteristics: age, industry, establishment size etc.</a:t>
            </a:r>
          </a:p>
          <a:p>
            <a:pPr lvl="1"/>
            <a:r>
              <a:rPr lang="en-US" dirty="0"/>
              <a:t>Employee characteristics aggregated to establishment level: age, wage, sex, qualification etc.</a:t>
            </a:r>
          </a:p>
          <a:p>
            <a:pPr lvl="1"/>
            <a:endParaRPr lang="en-US" dirty="0"/>
          </a:p>
          <a:p>
            <a:r>
              <a:rPr lang="en-US" dirty="0"/>
              <a:t>Linkage</a:t>
            </a:r>
          </a:p>
          <a:p>
            <a:pPr lvl="1"/>
            <a:r>
              <a:rPr lang="en-US" dirty="0"/>
              <a:t>Unique establishment identifier</a:t>
            </a:r>
          </a:p>
          <a:p>
            <a:pPr lvl="1"/>
            <a:r>
              <a:rPr lang="en-US" dirty="0"/>
              <a:t>Due to data privacy regulations the linkage of the IAB-JVS to the BHP prior to 2010 is not possible </a:t>
            </a:r>
          </a:p>
          <a:p>
            <a:pPr lvl="1"/>
            <a:r>
              <a:rPr lang="en-US" dirty="0"/>
              <a:t>We can link about 95 % of all sampled establishments between 2010-2018</a:t>
            </a:r>
          </a:p>
          <a:p>
            <a:pPr lvl="1"/>
            <a:r>
              <a:rPr lang="en-GB" dirty="0"/>
              <a:t>Different reference dates between sampling frame and BHP make 100% record linkage impossible</a:t>
            </a:r>
            <a:endParaRPr lang="en-US" dirty="0"/>
          </a:p>
          <a:p>
            <a:pPr lvl="1"/>
            <a:endParaRPr lang="en-US" dirty="0"/>
          </a:p>
          <a:p>
            <a:pPr lvl="1"/>
            <a:endParaRPr lang="en-US" dirty="0"/>
          </a:p>
        </p:txBody>
      </p:sp>
      <p:sp>
        <p:nvSpPr>
          <p:cNvPr id="3" name="Titel 2"/>
          <p:cNvSpPr>
            <a:spLocks noGrp="1"/>
          </p:cNvSpPr>
          <p:nvPr>
            <p:ph type="title"/>
          </p:nvPr>
        </p:nvSpPr>
        <p:spPr/>
        <p:txBody>
          <a:bodyPr/>
          <a:lstStyle/>
          <a:p>
            <a:r>
              <a:rPr lang="en-US" dirty="0"/>
              <a:t>Data</a:t>
            </a:r>
          </a:p>
        </p:txBody>
      </p:sp>
      <p:sp>
        <p:nvSpPr>
          <p:cNvPr id="5" name="Foliennummernplatzhalter 4"/>
          <p:cNvSpPr>
            <a:spLocks noGrp="1"/>
          </p:cNvSpPr>
          <p:nvPr>
            <p:ph type="sldNum" sz="quarter" idx="12"/>
          </p:nvPr>
        </p:nvSpPr>
        <p:spPr/>
        <p:txBody>
          <a:bodyPr/>
          <a:lstStyle/>
          <a:p>
            <a:fld id="{26B0F511-0276-47E7-A3B9-1C2E42FF315F}" type="slidenum">
              <a:rPr lang="en-US" smtClean="0"/>
              <a:pPr/>
              <a:t>3</a:t>
            </a:fld>
            <a:endParaRPr lang="en-US" dirty="0"/>
          </a:p>
        </p:txBody>
      </p:sp>
      <p:sp>
        <p:nvSpPr>
          <p:cNvPr id="6" name="Fußzeilenplatzhalter 3"/>
          <p:cNvSpPr>
            <a:spLocks noGrp="1"/>
          </p:cNvSpPr>
          <p:nvPr>
            <p:ph type="ftr" sz="quarter" idx="11"/>
          </p:nvPr>
        </p:nvSpPr>
        <p:spPr>
          <a:xfrm>
            <a:off x="848834" y="6480990"/>
            <a:ext cx="9731992" cy="335646"/>
          </a:xfrm>
        </p:spPr>
        <p:txBody>
          <a:bodyPr/>
          <a:lstStyle/>
          <a:p>
            <a:r>
              <a:rPr lang="en-US" dirty="0"/>
              <a:t>NTTS 2021 – Benjamin Küfner – Using Administrative Data and Machine Learning to Address Nonresponse Bias in Establishment Surveys</a:t>
            </a:r>
          </a:p>
        </p:txBody>
      </p:sp>
    </p:spTree>
    <p:extLst>
      <p:ext uri="{BB962C8B-B14F-4D97-AF65-F5344CB8AC3E}">
        <p14:creationId xmlns:p14="http://schemas.microsoft.com/office/powerpoint/2010/main" val="2781305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p:cNvSpPr>
                <a:spLocks noGrp="1"/>
              </p:cNvSpPr>
              <p:nvPr>
                <p:ph idx="1"/>
              </p:nvPr>
            </p:nvSpPr>
            <p:spPr/>
            <p:txBody>
              <a:bodyPr/>
              <a:lstStyle/>
              <a:p>
                <a:r>
                  <a:rPr lang="en-US" dirty="0"/>
                  <a:t>Comparing respondents and full sample with respect to administrative data</a:t>
                </a:r>
              </a:p>
              <a:p>
                <a:r>
                  <a:rPr lang="en-US" dirty="0"/>
                  <a:t>Formulas:</a:t>
                </a:r>
              </a:p>
              <a:p>
                <a:pPr marL="0" indent="0">
                  <a:buNone/>
                </a:pPr>
                <a:endParaRPr lang="en-US" dirty="0"/>
              </a:p>
              <a:p>
                <a:pPr lvl="1"/>
                <a14:m>
                  <m:oMath xmlns:m="http://schemas.openxmlformats.org/officeDocument/2006/math">
                    <m:r>
                      <m:rPr>
                        <m:sty m:val="p"/>
                      </m:rPr>
                      <a:rPr lang="de-DE" b="0" i="0" smtClean="0">
                        <a:latin typeface="Cambria Math" panose="02040503050406030204" pitchFamily="18" charset="0"/>
                      </a:rPr>
                      <m:t>NR</m:t>
                    </m:r>
                    <m:r>
                      <a:rPr lang="de-DE" b="0" i="1" smtClean="0">
                        <a:latin typeface="Cambria Math" panose="02040503050406030204" pitchFamily="18" charset="0"/>
                      </a:rPr>
                      <m:t> </m:t>
                    </m:r>
                    <m:r>
                      <a:rPr lang="de-DE" b="0" i="1" smtClean="0">
                        <a:latin typeface="Cambria Math" panose="02040503050406030204" pitchFamily="18" charset="0"/>
                      </a:rPr>
                      <m:t>𝐵𝑖𝑎𝑠</m:t>
                    </m:r>
                    <m:r>
                      <a:rPr lang="en-US" i="1">
                        <a:latin typeface="Cambria Math" panose="02040503050406030204" pitchFamily="18" charset="0"/>
                      </a:rPr>
                      <m:t>= </m:t>
                    </m:r>
                    <m:sSub>
                      <m:sSubPr>
                        <m:ctrlPr>
                          <a:rPr lang="en-US" i="1">
                            <a:latin typeface="Cambria Math" panose="02040503050406030204" pitchFamily="18" charset="0"/>
                          </a:rPr>
                        </m:ctrlPr>
                      </m:sSubPr>
                      <m:e>
                        <m:acc>
                          <m:accPr>
                            <m:chr m:val="̂"/>
                            <m:ctrlPr>
                              <a:rPr lang="en-US" i="1" smtClean="0">
                                <a:latin typeface="Cambria Math" panose="02040503050406030204" pitchFamily="18" charset="0"/>
                              </a:rPr>
                            </m:ctrlPr>
                          </m:accPr>
                          <m:e>
                            <m:r>
                              <a:rPr lang="en-US" i="1">
                                <a:latin typeface="Cambria Math" panose="02040503050406030204" pitchFamily="18" charset="0"/>
                              </a:rPr>
                              <m:t>𝑌</m:t>
                            </m:r>
                          </m:e>
                        </m:acc>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𝑟</m:t>
                        </m:r>
                      </m:sub>
                    </m:sSub>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smtClean="0">
                                <a:latin typeface="Cambria Math" panose="02040503050406030204" pitchFamily="18" charset="0"/>
                              </a:rPr>
                            </m:ctrlPr>
                          </m:accPr>
                          <m:e>
                            <m:r>
                              <a:rPr lang="de-DE" b="0" i="1" smtClean="0">
                                <a:latin typeface="Cambria Math" panose="02040503050406030204" pitchFamily="18" charset="0"/>
                              </a:rPr>
                              <m:t>𝑌</m:t>
                            </m:r>
                          </m:e>
                        </m:acc>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𝑛</m:t>
                        </m:r>
                      </m:sub>
                    </m:sSub>
                  </m:oMath>
                </a14:m>
                <a:r>
                  <a:rPr lang="en-US" dirty="0">
                    <a:latin typeface="+mj-lt"/>
                  </a:rPr>
                  <a:t>			(1)</a:t>
                </a:r>
              </a:p>
              <a:p>
                <a:pPr marL="324000" lvl="1" indent="0">
                  <a:buNone/>
                </a:pPr>
                <a:endParaRPr lang="en-US" dirty="0">
                  <a:latin typeface="+mj-lt"/>
                </a:endParaRPr>
              </a:p>
              <a:p>
                <a:pPr lvl="1"/>
                <a14:m>
                  <m:oMath xmlns:m="http://schemas.openxmlformats.org/officeDocument/2006/math">
                    <m:r>
                      <a:rPr lang="en-US" i="1">
                        <a:latin typeface="Cambria Math" panose="02040503050406030204" pitchFamily="18" charset="0"/>
                      </a:rPr>
                      <m:t>𝐴𝑏𝑠</m:t>
                    </m:r>
                    <m:r>
                      <a:rPr lang="en-US" i="1">
                        <a:latin typeface="Cambria Math" panose="02040503050406030204" pitchFamily="18" charset="0"/>
                      </a:rPr>
                      <m:t>. </m:t>
                    </m:r>
                    <m:r>
                      <a:rPr lang="en-US" i="1">
                        <a:latin typeface="Cambria Math" panose="02040503050406030204" pitchFamily="18" charset="0"/>
                      </a:rPr>
                      <m:t>𝑁𝑅</m:t>
                    </m:r>
                    <m:r>
                      <a:rPr lang="en-US" i="1">
                        <a:latin typeface="Cambria Math" panose="02040503050406030204" pitchFamily="18" charset="0"/>
                      </a:rPr>
                      <m:t> </m:t>
                    </m:r>
                    <m:r>
                      <a:rPr lang="en-US" i="1">
                        <a:latin typeface="Cambria Math" panose="02040503050406030204" pitchFamily="18" charset="0"/>
                      </a:rPr>
                      <m:t>𝐵𝑖𝑎𝑠</m:t>
                    </m:r>
                    <m:r>
                      <a:rPr lang="en-US" i="1">
                        <a:latin typeface="Cambria Math" panose="02040503050406030204" pitchFamily="18" charset="0"/>
                      </a:rPr>
                      <m:t>= </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acc>
                              <m:accPr>
                                <m:chr m:val="̂"/>
                                <m:ctrlPr>
                                  <a:rPr lang="en-US" i="1" smtClean="0">
                                    <a:latin typeface="Cambria Math" panose="02040503050406030204" pitchFamily="18" charset="0"/>
                                  </a:rPr>
                                </m:ctrlPr>
                              </m:accPr>
                              <m:e>
                                <m:r>
                                  <a:rPr lang="de-DE" b="0" i="1" smtClean="0">
                                    <a:latin typeface="Cambria Math" panose="02040503050406030204" pitchFamily="18" charset="0"/>
                                  </a:rPr>
                                  <m:t>𝑌</m:t>
                                </m:r>
                              </m:e>
                            </m:acc>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𝑟</m:t>
                            </m:r>
                          </m:sub>
                        </m:sSub>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smtClean="0">
                                    <a:latin typeface="Cambria Math" panose="02040503050406030204" pitchFamily="18" charset="0"/>
                                  </a:rPr>
                                </m:ctrlPr>
                              </m:accPr>
                              <m:e>
                                <m:r>
                                  <a:rPr lang="de-DE" b="0" i="1" smtClean="0">
                                    <a:latin typeface="Cambria Math" panose="02040503050406030204" pitchFamily="18" charset="0"/>
                                  </a:rPr>
                                  <m:t>𝑌</m:t>
                                </m:r>
                              </m:e>
                            </m:acc>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𝑛</m:t>
                            </m:r>
                          </m:sub>
                        </m:sSub>
                      </m:e>
                    </m:d>
                  </m:oMath>
                </a14:m>
                <a:r>
                  <a:rPr lang="en-US" dirty="0">
                    <a:latin typeface="+mj-lt"/>
                  </a:rPr>
                  <a:t>  			(2)</a:t>
                </a:r>
              </a:p>
              <a:p>
                <a:pPr lvl="1"/>
                <a14:m>
                  <m:oMath xmlns:m="http://schemas.openxmlformats.org/officeDocument/2006/math">
                    <m:r>
                      <m:rPr>
                        <m:sty m:val="p"/>
                      </m:rPr>
                      <a:rPr lang="en-US">
                        <a:latin typeface="Cambria Math" panose="02040503050406030204" pitchFamily="18" charset="0"/>
                      </a:rPr>
                      <m:t>Avg</m:t>
                    </m:r>
                    <m:r>
                      <a:rPr lang="en-US">
                        <a:latin typeface="Cambria Math" panose="02040503050406030204" pitchFamily="18" charset="0"/>
                      </a:rPr>
                      <m:t>. </m:t>
                    </m:r>
                    <m:r>
                      <m:rPr>
                        <m:sty m:val="p"/>
                      </m:rPr>
                      <a:rPr lang="en-US">
                        <a:latin typeface="Cambria Math" panose="02040503050406030204" pitchFamily="18" charset="0"/>
                      </a:rPr>
                      <m:t>abs</m:t>
                    </m:r>
                    <m:r>
                      <a:rPr lang="en-US">
                        <a:latin typeface="Cambria Math" panose="02040503050406030204" pitchFamily="18" charset="0"/>
                      </a:rPr>
                      <m:t>. </m:t>
                    </m:r>
                    <m:r>
                      <m:rPr>
                        <m:sty m:val="p"/>
                      </m:rPr>
                      <a:rPr lang="en-US">
                        <a:latin typeface="Cambria Math" panose="02040503050406030204" pitchFamily="18" charset="0"/>
                      </a:rPr>
                      <m:t>NR</m:t>
                    </m:r>
                    <m:r>
                      <a:rPr lang="en-US">
                        <a:latin typeface="Cambria Math" panose="02040503050406030204" pitchFamily="18" charset="0"/>
                      </a:rPr>
                      <m:t> </m:t>
                    </m:r>
                    <m:r>
                      <m:rPr>
                        <m:sty m:val="p"/>
                      </m:rPr>
                      <a:rPr lang="en-US">
                        <a:latin typeface="Cambria Math" panose="02040503050406030204" pitchFamily="18" charset="0"/>
                      </a:rPr>
                      <m:t>bias</m:t>
                    </m:r>
                    <m:r>
                      <a:rPr lang="en-US">
                        <a:latin typeface="Cambria Math" panose="02040503050406030204" pitchFamily="18" charset="0"/>
                      </a:rPr>
                      <m:t>= </m:t>
                    </m:r>
                    <m:f>
                      <m:fPr>
                        <m:ctrlPr>
                          <a:rPr lang="en-US" i="1">
                            <a:latin typeface="Cambria Math" panose="02040503050406030204" pitchFamily="18" charset="0"/>
                          </a:rPr>
                        </m:ctrlPr>
                      </m:fPr>
                      <m:num>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𝐾</m:t>
                            </m:r>
                          </m:sup>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acc>
                                      <m:accPr>
                                        <m:chr m:val="̂"/>
                                        <m:ctrlPr>
                                          <a:rPr lang="en-US" i="1" smtClean="0">
                                            <a:latin typeface="Cambria Math" panose="02040503050406030204" pitchFamily="18" charset="0"/>
                                          </a:rPr>
                                        </m:ctrlPr>
                                      </m:accPr>
                                      <m:e>
                                        <m:r>
                                          <a:rPr lang="de-DE" b="0" i="1" smtClean="0">
                                            <a:latin typeface="Cambria Math" panose="02040503050406030204" pitchFamily="18" charset="0"/>
                                          </a:rPr>
                                          <m:t>𝑌</m:t>
                                        </m:r>
                                      </m:e>
                                    </m:acc>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𝑟</m:t>
                                    </m:r>
                                  </m:sub>
                                </m:sSub>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smtClean="0">
                                            <a:latin typeface="Cambria Math" panose="02040503050406030204" pitchFamily="18" charset="0"/>
                                          </a:rPr>
                                        </m:ctrlPr>
                                      </m:accPr>
                                      <m:e>
                                        <m:r>
                                          <a:rPr lang="de-DE" b="0" i="1" smtClean="0">
                                            <a:latin typeface="Cambria Math" panose="02040503050406030204" pitchFamily="18" charset="0"/>
                                          </a:rPr>
                                          <m:t>𝑌</m:t>
                                        </m:r>
                                      </m:e>
                                    </m:acc>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𝑛</m:t>
                                    </m:r>
                                  </m:sub>
                                </m:sSub>
                              </m:e>
                            </m:d>
                          </m:e>
                        </m:nary>
                      </m:num>
                      <m:den>
                        <m:r>
                          <a:rPr lang="en-US" i="1">
                            <a:latin typeface="Cambria Math" panose="02040503050406030204" pitchFamily="18" charset="0"/>
                          </a:rPr>
                          <m:t>𝐾</m:t>
                        </m:r>
                      </m:den>
                    </m:f>
                  </m:oMath>
                </a14:m>
                <a:r>
                  <a:rPr lang="en-US" dirty="0">
                    <a:latin typeface="+mj-lt"/>
                  </a:rPr>
                  <a:t>		(3)</a:t>
                </a:r>
              </a:p>
              <a:p>
                <a:pPr marL="0" indent="0">
                  <a:buNone/>
                </a:pPr>
                <a:endParaRPr lang="en-US" dirty="0">
                  <a:latin typeface="+mj-lt"/>
                </a:endParaRPr>
              </a:p>
              <a:p>
                <a:r>
                  <a:rPr lang="en-US" dirty="0"/>
                  <a:t>Categorization of administrative data into equally sized categories</a:t>
                </a:r>
                <a:endParaRPr lang="en-US" dirty="0">
                  <a:latin typeface="+mj-lt"/>
                </a:endParaRPr>
              </a:p>
              <a:p>
                <a:r>
                  <a:rPr lang="en-US" dirty="0">
                    <a:latin typeface="+mj-lt"/>
                  </a:rPr>
                  <a:t>Inclusion probabilities are considered in the estimation</a:t>
                </a:r>
                <a:endParaRPr lang="en-US" dirty="0"/>
              </a:p>
            </p:txBody>
          </p:sp>
        </mc:Choice>
        <mc:Fallback xmlns="">
          <p:sp>
            <p:nvSpPr>
              <p:cNvPr id="2" name="Inhaltsplatzhalter 1"/>
              <p:cNvSpPr>
                <a:spLocks noGrp="1" noRot="1" noChangeAspect="1" noMove="1" noResize="1" noEditPoints="1" noAdjustHandles="1" noChangeArrowheads="1" noChangeShapeType="1" noTextEdit="1"/>
              </p:cNvSpPr>
              <p:nvPr>
                <p:ph idx="1"/>
              </p:nvPr>
            </p:nvSpPr>
            <p:spPr>
              <a:blipFill>
                <a:blip r:embed="rId3"/>
                <a:stretch>
                  <a:fillRect l="-1681" b="-823"/>
                </a:stretch>
              </a:blipFill>
            </p:spPr>
            <p:txBody>
              <a:bodyPr/>
              <a:lstStyle/>
              <a:p>
                <a:r>
                  <a:rPr lang="en-US">
                    <a:noFill/>
                  </a:rPr>
                  <a:t> </a:t>
                </a:r>
              </a:p>
            </p:txBody>
          </p:sp>
        </mc:Fallback>
      </mc:AlternateContent>
      <p:sp>
        <p:nvSpPr>
          <p:cNvPr id="3" name="Titel 2"/>
          <p:cNvSpPr>
            <a:spLocks noGrp="1"/>
          </p:cNvSpPr>
          <p:nvPr>
            <p:ph type="title"/>
          </p:nvPr>
        </p:nvSpPr>
        <p:spPr/>
        <p:txBody>
          <a:bodyPr/>
          <a:lstStyle/>
          <a:p>
            <a:r>
              <a:rPr lang="en-US" dirty="0"/>
              <a:t>Methods for Nonresponse Bias Analysis</a:t>
            </a:r>
          </a:p>
        </p:txBody>
      </p:sp>
      <p:sp>
        <p:nvSpPr>
          <p:cNvPr id="5" name="Foliennummernplatzhalter 4"/>
          <p:cNvSpPr>
            <a:spLocks noGrp="1"/>
          </p:cNvSpPr>
          <p:nvPr>
            <p:ph type="sldNum" sz="quarter" idx="12"/>
          </p:nvPr>
        </p:nvSpPr>
        <p:spPr/>
        <p:txBody>
          <a:bodyPr/>
          <a:lstStyle/>
          <a:p>
            <a:fld id="{26B0F511-0276-47E7-A3B9-1C2E42FF315F}" type="slidenum">
              <a:rPr lang="en-US" smtClean="0"/>
              <a:pPr/>
              <a:t>4</a:t>
            </a:fld>
            <a:endParaRPr lang="en-US" dirty="0"/>
          </a:p>
        </p:txBody>
      </p:sp>
      <p:sp>
        <p:nvSpPr>
          <p:cNvPr id="6" name="Fußzeilenplatzhalter 3"/>
          <p:cNvSpPr>
            <a:spLocks noGrp="1"/>
          </p:cNvSpPr>
          <p:nvPr>
            <p:ph type="ftr" sz="quarter" idx="11"/>
          </p:nvPr>
        </p:nvSpPr>
        <p:spPr>
          <a:xfrm>
            <a:off x="848834" y="6480990"/>
            <a:ext cx="9731992" cy="335646"/>
          </a:xfrm>
        </p:spPr>
        <p:txBody>
          <a:bodyPr/>
          <a:lstStyle/>
          <a:p>
            <a:r>
              <a:rPr lang="en-US" dirty="0"/>
              <a:t>NTTS 2021 – Benjamin Küfner – Using Administrative Data and Machine Learning to Address Nonresponse Bias in Establishment Surveys</a:t>
            </a:r>
          </a:p>
        </p:txBody>
      </p:sp>
    </p:spTree>
    <p:extLst>
      <p:ext uri="{BB962C8B-B14F-4D97-AF65-F5344CB8AC3E}">
        <p14:creationId xmlns:p14="http://schemas.microsoft.com/office/powerpoint/2010/main" val="216593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a:t>Nonresponse Bias</a:t>
            </a:r>
          </a:p>
        </p:txBody>
      </p:sp>
      <p:sp>
        <p:nvSpPr>
          <p:cNvPr id="5" name="Foliennummernplatzhalter 4"/>
          <p:cNvSpPr>
            <a:spLocks noGrp="1"/>
          </p:cNvSpPr>
          <p:nvPr>
            <p:ph type="sldNum" sz="quarter" idx="12"/>
          </p:nvPr>
        </p:nvSpPr>
        <p:spPr/>
        <p:txBody>
          <a:bodyPr/>
          <a:lstStyle/>
          <a:p>
            <a:fld id="{26B0F511-0276-47E7-A3B9-1C2E42FF315F}" type="slidenum">
              <a:rPr lang="en-US" smtClean="0"/>
              <a:pPr/>
              <a:t>5</a:t>
            </a:fld>
            <a:endParaRPr lang="en-US" dirty="0"/>
          </a:p>
        </p:txBody>
      </p:sp>
      <p:sp>
        <p:nvSpPr>
          <p:cNvPr id="7" name="Fußzeilenplatzhalter 3"/>
          <p:cNvSpPr>
            <a:spLocks noGrp="1"/>
          </p:cNvSpPr>
          <p:nvPr>
            <p:ph type="ftr" sz="quarter" idx="11"/>
          </p:nvPr>
        </p:nvSpPr>
        <p:spPr>
          <a:xfrm>
            <a:off x="848834" y="6480990"/>
            <a:ext cx="9731992" cy="335646"/>
          </a:xfrm>
        </p:spPr>
        <p:txBody>
          <a:bodyPr/>
          <a:lstStyle/>
          <a:p>
            <a:r>
              <a:rPr lang="en-US" dirty="0"/>
              <a:t>NTTS 2021 – Benjamin Küfner – Using Administrative Data and Machine Learning to Address Nonresponse Bias in Establishment Surveys</a:t>
            </a:r>
          </a:p>
        </p:txBody>
      </p:sp>
      <p:pic>
        <p:nvPicPr>
          <p:cNvPr id="6" name="Inhaltsplatzhalt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39222" y="1687512"/>
            <a:ext cx="6112989" cy="4440237"/>
          </a:xfrm>
        </p:spPr>
      </p:pic>
      <p:sp>
        <p:nvSpPr>
          <p:cNvPr id="8" name="Textfeld 7"/>
          <p:cNvSpPr txBox="1"/>
          <p:nvPr/>
        </p:nvSpPr>
        <p:spPr>
          <a:xfrm>
            <a:off x="838200" y="1773382"/>
            <a:ext cx="4401022" cy="2800767"/>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003F7D"/>
                </a:solidFill>
              </a:rPr>
              <a:t>Reassuringly low level of nonresponse bias</a:t>
            </a:r>
          </a:p>
          <a:p>
            <a:pPr marL="285750" indent="-285750">
              <a:buFont typeface="Arial" panose="020B0604020202020204" pitchFamily="34" charset="0"/>
              <a:buChar char="•"/>
            </a:pPr>
            <a:endParaRPr lang="en-US" sz="1600" dirty="0">
              <a:solidFill>
                <a:srgbClr val="003F7D"/>
              </a:solidFill>
            </a:endParaRPr>
          </a:p>
          <a:p>
            <a:pPr marL="285750" indent="-285750">
              <a:buFont typeface="Arial" panose="020B0604020202020204" pitchFamily="34" charset="0"/>
              <a:buChar char="•"/>
            </a:pPr>
            <a:endParaRPr lang="en-US" sz="1600" dirty="0">
              <a:solidFill>
                <a:srgbClr val="003F7D"/>
              </a:solidFill>
            </a:endParaRPr>
          </a:p>
          <a:p>
            <a:pPr marL="285750" indent="-285750">
              <a:buFont typeface="Arial" panose="020B0604020202020204" pitchFamily="34" charset="0"/>
              <a:buChar char="•"/>
            </a:pPr>
            <a:r>
              <a:rPr lang="en-US" sz="1600" dirty="0">
                <a:solidFill>
                  <a:srgbClr val="003F7D"/>
                </a:solidFill>
              </a:rPr>
              <a:t>No clear trend in nonresponse bias across years</a:t>
            </a:r>
          </a:p>
          <a:p>
            <a:pPr marL="285750" indent="-285750">
              <a:buFont typeface="Arial" panose="020B0604020202020204" pitchFamily="34" charset="0"/>
              <a:buChar char="•"/>
            </a:pPr>
            <a:endParaRPr lang="en-US" sz="1600" dirty="0">
              <a:solidFill>
                <a:srgbClr val="003F7D"/>
              </a:solidFill>
            </a:endParaRPr>
          </a:p>
          <a:p>
            <a:pPr marL="285750" indent="-285750">
              <a:buFont typeface="Arial" panose="020B0604020202020204" pitchFamily="34" charset="0"/>
              <a:buChar char="•"/>
            </a:pPr>
            <a:endParaRPr lang="en-US" sz="1600" dirty="0">
              <a:solidFill>
                <a:srgbClr val="003F7D"/>
              </a:solidFill>
            </a:endParaRPr>
          </a:p>
          <a:p>
            <a:pPr marL="285750" indent="-285750">
              <a:buFont typeface="Arial" panose="020B0604020202020204" pitchFamily="34" charset="0"/>
              <a:buChar char="•"/>
            </a:pPr>
            <a:r>
              <a:rPr lang="en-US" sz="1600" dirty="0">
                <a:solidFill>
                  <a:srgbClr val="003F7D"/>
                </a:solidFill>
              </a:rPr>
              <a:t>Nonresponse bias with respect to establishment characteristics is higher than for employee characteristics.</a:t>
            </a:r>
          </a:p>
          <a:p>
            <a:pPr marL="285750" indent="-285750">
              <a:buFont typeface="Arial" panose="020B0604020202020204" pitchFamily="34" charset="0"/>
              <a:buChar char="•"/>
            </a:pPr>
            <a:endParaRPr lang="en-US" sz="1600" dirty="0">
              <a:solidFill>
                <a:srgbClr val="003F7D"/>
              </a:solidFill>
            </a:endParaRPr>
          </a:p>
        </p:txBody>
      </p:sp>
    </p:spTree>
    <p:extLst>
      <p:ext uri="{BB962C8B-B14F-4D97-AF65-F5344CB8AC3E}">
        <p14:creationId xmlns:p14="http://schemas.microsoft.com/office/powerpoint/2010/main" val="807688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48834" y="2179780"/>
            <a:ext cx="10515600" cy="1930400"/>
          </a:xfrm>
        </p:spPr>
        <p:txBody>
          <a:bodyPr numCol="2" spcCol="360000" anchor="t">
            <a:normAutofit/>
          </a:bodyPr>
          <a:lstStyle/>
          <a:p>
            <a:pPr marL="0" indent="0">
              <a:spcBef>
                <a:spcPts val="600"/>
              </a:spcBef>
              <a:buNone/>
            </a:pPr>
            <a:r>
              <a:rPr lang="en-US" sz="1400" b="1" i="1" dirty="0"/>
              <a:t>Regression			</a:t>
            </a:r>
          </a:p>
          <a:p>
            <a:pPr>
              <a:spcBef>
                <a:spcPts val="600"/>
              </a:spcBef>
            </a:pPr>
            <a:r>
              <a:rPr lang="en-US" sz="1200" dirty="0"/>
              <a:t>Logistic (with and without extended set of administrative Variables)</a:t>
            </a:r>
          </a:p>
          <a:p>
            <a:pPr>
              <a:spcBef>
                <a:spcPts val="600"/>
              </a:spcBef>
            </a:pPr>
            <a:r>
              <a:rPr lang="en-US" sz="1200" dirty="0"/>
              <a:t>Lasso (including second term polynomials)</a:t>
            </a:r>
          </a:p>
          <a:p>
            <a:pPr>
              <a:spcBef>
                <a:spcPts val="600"/>
              </a:spcBef>
            </a:pPr>
            <a:r>
              <a:rPr lang="en-US" sz="1200" dirty="0"/>
              <a:t>Ridge (including second term polynomials)</a:t>
            </a:r>
          </a:p>
          <a:p>
            <a:pPr>
              <a:spcBef>
                <a:spcPts val="600"/>
              </a:spcBef>
            </a:pPr>
            <a:r>
              <a:rPr lang="en-US" sz="1200" dirty="0"/>
              <a:t>Generalized Additive Models (GAM)</a:t>
            </a:r>
          </a:p>
          <a:p>
            <a:pPr>
              <a:spcBef>
                <a:spcPts val="600"/>
              </a:spcBef>
            </a:pPr>
            <a:r>
              <a:rPr lang="en-US" sz="1200" dirty="0"/>
              <a:t>Generalized Additive Model Selection (GAMSEL)</a:t>
            </a:r>
          </a:p>
          <a:p>
            <a:pPr>
              <a:spcBef>
                <a:spcPts val="600"/>
              </a:spcBef>
            </a:pPr>
            <a:endParaRPr lang="en-US" sz="1200" dirty="0"/>
          </a:p>
          <a:p>
            <a:pPr marL="0" indent="0">
              <a:spcBef>
                <a:spcPts val="600"/>
              </a:spcBef>
              <a:buNone/>
            </a:pPr>
            <a:r>
              <a:rPr lang="en-US" sz="1400" b="1" i="1" dirty="0"/>
              <a:t>Machine-Learning:</a:t>
            </a:r>
          </a:p>
          <a:p>
            <a:pPr>
              <a:spcBef>
                <a:spcPts val="600"/>
              </a:spcBef>
            </a:pPr>
            <a:r>
              <a:rPr lang="en-US" sz="1200" dirty="0"/>
              <a:t>Classification and Regression Trees (CART)</a:t>
            </a:r>
          </a:p>
          <a:p>
            <a:pPr>
              <a:spcBef>
                <a:spcPts val="600"/>
              </a:spcBef>
            </a:pPr>
            <a:r>
              <a:rPr lang="en-US" sz="1200" dirty="0"/>
              <a:t>Conditional Inference Trees (C-Tree)</a:t>
            </a:r>
          </a:p>
          <a:p>
            <a:pPr>
              <a:spcBef>
                <a:spcPts val="600"/>
              </a:spcBef>
            </a:pPr>
            <a:r>
              <a:rPr lang="en-US" sz="1200" dirty="0"/>
              <a:t>Model-based recursive portioning (MOB)</a:t>
            </a:r>
          </a:p>
          <a:p>
            <a:pPr>
              <a:spcBef>
                <a:spcPts val="600"/>
              </a:spcBef>
            </a:pPr>
            <a:r>
              <a:rPr lang="en-US" sz="1200" dirty="0"/>
              <a:t>Random Forest</a:t>
            </a:r>
          </a:p>
          <a:p>
            <a:pPr>
              <a:spcBef>
                <a:spcPts val="600"/>
              </a:spcBef>
            </a:pPr>
            <a:r>
              <a:rPr lang="en-US" sz="1200" dirty="0"/>
              <a:t>Extreme Gradient Boosting (XG-BOOST)</a:t>
            </a:r>
          </a:p>
          <a:p>
            <a:pPr>
              <a:spcBef>
                <a:spcPts val="600"/>
              </a:spcBef>
            </a:pPr>
            <a:r>
              <a:rPr lang="en-US" sz="1200" dirty="0"/>
              <a:t>Bayesian Additive Regression Trees (BART)</a:t>
            </a:r>
            <a:endParaRPr lang="en-US" sz="1800" dirty="0"/>
          </a:p>
        </p:txBody>
      </p:sp>
      <p:sp>
        <p:nvSpPr>
          <p:cNvPr id="3" name="Titel 2"/>
          <p:cNvSpPr>
            <a:spLocks noGrp="1"/>
          </p:cNvSpPr>
          <p:nvPr>
            <p:ph type="title"/>
          </p:nvPr>
        </p:nvSpPr>
        <p:spPr/>
        <p:txBody>
          <a:bodyPr/>
          <a:lstStyle/>
          <a:p>
            <a:r>
              <a:rPr lang="en-US" dirty="0"/>
              <a:t>Methods for Nonresponse Adjustments</a:t>
            </a:r>
          </a:p>
        </p:txBody>
      </p:sp>
      <p:sp>
        <p:nvSpPr>
          <p:cNvPr id="5" name="Foliennummernplatzhalter 4"/>
          <p:cNvSpPr>
            <a:spLocks noGrp="1"/>
          </p:cNvSpPr>
          <p:nvPr>
            <p:ph type="sldNum" sz="quarter" idx="12"/>
          </p:nvPr>
        </p:nvSpPr>
        <p:spPr/>
        <p:txBody>
          <a:bodyPr/>
          <a:lstStyle/>
          <a:p>
            <a:fld id="{26B0F511-0276-47E7-A3B9-1C2E42FF315F}" type="slidenum">
              <a:rPr lang="en-US" smtClean="0"/>
              <a:pPr/>
              <a:t>6</a:t>
            </a:fld>
            <a:endParaRPr lang="en-US" dirty="0"/>
          </a:p>
        </p:txBody>
      </p:sp>
      <p:sp>
        <p:nvSpPr>
          <p:cNvPr id="6" name="Fußzeilenplatzhalter 3"/>
          <p:cNvSpPr>
            <a:spLocks noGrp="1"/>
          </p:cNvSpPr>
          <p:nvPr>
            <p:ph type="ftr" sz="quarter" idx="11"/>
          </p:nvPr>
        </p:nvSpPr>
        <p:spPr>
          <a:xfrm>
            <a:off x="848834" y="6480990"/>
            <a:ext cx="9731992" cy="335646"/>
          </a:xfrm>
        </p:spPr>
        <p:txBody>
          <a:bodyPr/>
          <a:lstStyle/>
          <a:p>
            <a:r>
              <a:rPr lang="en-US" dirty="0"/>
              <a:t>NTTS 2021 – Benjamin Küfner – Using Administrative Data and Machine Learning to Address Nonresponse Bias in Establishment Surveys</a:t>
            </a:r>
          </a:p>
        </p:txBody>
      </p:sp>
      <p:sp>
        <p:nvSpPr>
          <p:cNvPr id="7" name="Inhaltsplatzhalter 1"/>
          <p:cNvSpPr txBox="1">
            <a:spLocks/>
          </p:cNvSpPr>
          <p:nvPr/>
        </p:nvSpPr>
        <p:spPr>
          <a:xfrm>
            <a:off x="1008063" y="4193308"/>
            <a:ext cx="10515600" cy="1788001"/>
          </a:xfrm>
          <a:prstGeom prst="rect">
            <a:avLst/>
          </a:prstGeom>
        </p:spPr>
        <p:txBody>
          <a:bodyPr vert="horz" lIns="0" tIns="0" rIns="0" bIns="0" rtlCol="0" anchor="t" anchorCtr="0">
            <a:noAutofit/>
          </a:bodyPr>
          <a:lstStyle>
            <a:lvl1pPr marL="288000" indent="-288000" algn="l" defTabSz="914400" rtl="0" eaLnBrk="1" latinLnBrk="0" hangingPunct="1">
              <a:lnSpc>
                <a:spcPct val="100000"/>
              </a:lnSpc>
              <a:spcBef>
                <a:spcPts val="1200"/>
              </a:spcBef>
              <a:buSzPct val="120000"/>
              <a:buFont typeface="Arial" panose="020B0604020202020204" pitchFamily="34" charset="0"/>
              <a:buChar char="•"/>
              <a:defRPr sz="2000" kern="1200">
                <a:solidFill>
                  <a:srgbClr val="003F7D"/>
                </a:solidFill>
                <a:latin typeface="+mn-lt"/>
                <a:ea typeface="+mn-ea"/>
                <a:cs typeface="+mn-cs"/>
              </a:defRPr>
            </a:lvl1pPr>
            <a:lvl2pPr marL="612000" indent="-288000" algn="l" defTabSz="914400" rtl="0" eaLnBrk="1" latinLnBrk="0" hangingPunct="1">
              <a:lnSpc>
                <a:spcPct val="100000"/>
              </a:lnSpc>
              <a:spcBef>
                <a:spcPts val="300"/>
              </a:spcBef>
              <a:buSzPct val="120000"/>
              <a:buFont typeface="Source Sans Pro" panose="020B0503030403020204" pitchFamily="34" charset="0"/>
              <a:buChar char="–"/>
              <a:defRPr sz="1900" kern="1200">
                <a:solidFill>
                  <a:srgbClr val="003F7D"/>
                </a:solidFill>
                <a:latin typeface="+mn-lt"/>
                <a:ea typeface="+mn-ea"/>
                <a:cs typeface="+mn-cs"/>
              </a:defRPr>
            </a:lvl2pPr>
            <a:lvl3pPr marL="900000" indent="-288000" algn="l" defTabSz="914400" rtl="0" eaLnBrk="1" latinLnBrk="0" hangingPunct="1">
              <a:lnSpc>
                <a:spcPct val="100000"/>
              </a:lnSpc>
              <a:spcBef>
                <a:spcPts val="300"/>
              </a:spcBef>
              <a:buSzPct val="120000"/>
              <a:buFont typeface="Source Sans Pro" panose="020B0503030403020204" pitchFamily="34" charset="0"/>
              <a:buChar char="–"/>
              <a:defRPr sz="1900" kern="1200">
                <a:solidFill>
                  <a:srgbClr val="003F7D"/>
                </a:solidFill>
                <a:latin typeface="+mn-lt"/>
                <a:ea typeface="+mn-ea"/>
                <a:cs typeface="+mn-cs"/>
              </a:defRPr>
            </a:lvl3pPr>
            <a:lvl4pPr marL="1224000" indent="-288000" algn="l" defTabSz="914400" rtl="0" eaLnBrk="1" latinLnBrk="0" hangingPunct="1">
              <a:lnSpc>
                <a:spcPct val="100000"/>
              </a:lnSpc>
              <a:spcBef>
                <a:spcPts val="300"/>
              </a:spcBef>
              <a:buSzPct val="120000"/>
              <a:buFont typeface="Source Sans Pro" panose="020B0503030403020204" pitchFamily="34" charset="0"/>
              <a:buChar char="–"/>
              <a:defRPr sz="1900" kern="1200">
                <a:solidFill>
                  <a:srgbClr val="003F7D"/>
                </a:solidFill>
                <a:latin typeface="+mn-lt"/>
                <a:ea typeface="+mn-ea"/>
                <a:cs typeface="+mn-cs"/>
              </a:defRPr>
            </a:lvl4pPr>
            <a:lvl5pPr marL="1548000" indent="-288000" algn="l" defTabSz="914400" rtl="0" eaLnBrk="1" latinLnBrk="0" hangingPunct="1">
              <a:lnSpc>
                <a:spcPct val="100000"/>
              </a:lnSpc>
              <a:spcBef>
                <a:spcPts val="300"/>
              </a:spcBef>
              <a:buSzPct val="120000"/>
              <a:buFont typeface="Source Sans Pro" panose="020B0503030403020204" pitchFamily="34" charset="0"/>
              <a:buChar char="–"/>
              <a:defRPr sz="1900" kern="1200">
                <a:solidFill>
                  <a:srgbClr val="003F7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Weighting strategy:</a:t>
            </a:r>
          </a:p>
          <a:p>
            <a:pPr lvl="1"/>
            <a:r>
              <a:rPr lang="en-US" sz="1400" dirty="0"/>
              <a:t>Response Propensity Weighting</a:t>
            </a:r>
          </a:p>
          <a:p>
            <a:pPr lvl="1"/>
            <a:r>
              <a:rPr lang="en-US" sz="1400" dirty="0"/>
              <a:t>Trimming weights at the 99th percentile</a:t>
            </a:r>
          </a:p>
          <a:p>
            <a:pPr lvl="1"/>
            <a:r>
              <a:rPr lang="en-US" sz="1400" dirty="0"/>
              <a:t>Multiplication of design weights (i.e. inclusion probabilities) with inverse of response propensity</a:t>
            </a:r>
          </a:p>
          <a:p>
            <a:r>
              <a:rPr lang="en-US" sz="1600" dirty="0"/>
              <a:t>Evaluate nonresponse adjustment methods on two bias measures:</a:t>
            </a:r>
          </a:p>
          <a:p>
            <a:pPr lvl="1"/>
            <a:r>
              <a:rPr lang="en-US" sz="1400" dirty="0"/>
              <a:t>Average absolute bias by leaving the variable out of the response propensity estimation, on which the bias is measured </a:t>
            </a:r>
          </a:p>
          <a:p>
            <a:pPr lvl="1"/>
            <a:r>
              <a:rPr lang="en-US" sz="1400" dirty="0"/>
              <a:t>New Hires</a:t>
            </a:r>
          </a:p>
        </p:txBody>
      </p:sp>
      <p:sp>
        <p:nvSpPr>
          <p:cNvPr id="8" name="Inhaltsplatzhalter 1"/>
          <p:cNvSpPr txBox="1">
            <a:spLocks/>
          </p:cNvSpPr>
          <p:nvPr/>
        </p:nvSpPr>
        <p:spPr>
          <a:xfrm>
            <a:off x="848834" y="1702162"/>
            <a:ext cx="10515600" cy="339074"/>
          </a:xfrm>
          <a:prstGeom prst="rect">
            <a:avLst/>
          </a:prstGeom>
        </p:spPr>
        <p:txBody>
          <a:bodyPr vert="horz" lIns="0" tIns="0" rIns="0" bIns="0" numCol="1" spcCol="360000" rtlCol="0" anchor="t" anchorCtr="0">
            <a:noAutofit/>
          </a:bodyPr>
          <a:lstStyle>
            <a:lvl1pPr marL="288000" indent="-288000" algn="l" defTabSz="914400" rtl="0" eaLnBrk="1" latinLnBrk="0" hangingPunct="1">
              <a:lnSpc>
                <a:spcPct val="100000"/>
              </a:lnSpc>
              <a:spcBef>
                <a:spcPts val="1200"/>
              </a:spcBef>
              <a:buSzPct val="120000"/>
              <a:buFont typeface="Arial" panose="020B0604020202020204" pitchFamily="34" charset="0"/>
              <a:buChar char="•"/>
              <a:defRPr sz="2000" kern="1200">
                <a:solidFill>
                  <a:srgbClr val="003F7D"/>
                </a:solidFill>
                <a:latin typeface="+mn-lt"/>
                <a:ea typeface="+mn-ea"/>
                <a:cs typeface="+mn-cs"/>
              </a:defRPr>
            </a:lvl1pPr>
            <a:lvl2pPr marL="612000" indent="-288000" algn="l" defTabSz="914400" rtl="0" eaLnBrk="1" latinLnBrk="0" hangingPunct="1">
              <a:lnSpc>
                <a:spcPct val="100000"/>
              </a:lnSpc>
              <a:spcBef>
                <a:spcPts val="300"/>
              </a:spcBef>
              <a:buSzPct val="120000"/>
              <a:buFont typeface="Source Sans Pro" panose="020B0503030403020204" pitchFamily="34" charset="0"/>
              <a:buChar char="–"/>
              <a:defRPr sz="1900" kern="1200">
                <a:solidFill>
                  <a:srgbClr val="003F7D"/>
                </a:solidFill>
                <a:latin typeface="+mn-lt"/>
                <a:ea typeface="+mn-ea"/>
                <a:cs typeface="+mn-cs"/>
              </a:defRPr>
            </a:lvl2pPr>
            <a:lvl3pPr marL="900000" indent="-288000" algn="l" defTabSz="914400" rtl="0" eaLnBrk="1" latinLnBrk="0" hangingPunct="1">
              <a:lnSpc>
                <a:spcPct val="100000"/>
              </a:lnSpc>
              <a:spcBef>
                <a:spcPts val="300"/>
              </a:spcBef>
              <a:buSzPct val="120000"/>
              <a:buFont typeface="Source Sans Pro" panose="020B0503030403020204" pitchFamily="34" charset="0"/>
              <a:buChar char="–"/>
              <a:defRPr sz="1900" kern="1200">
                <a:solidFill>
                  <a:srgbClr val="003F7D"/>
                </a:solidFill>
                <a:latin typeface="+mn-lt"/>
                <a:ea typeface="+mn-ea"/>
                <a:cs typeface="+mn-cs"/>
              </a:defRPr>
            </a:lvl3pPr>
            <a:lvl4pPr marL="1224000" indent="-288000" algn="l" defTabSz="914400" rtl="0" eaLnBrk="1" latinLnBrk="0" hangingPunct="1">
              <a:lnSpc>
                <a:spcPct val="100000"/>
              </a:lnSpc>
              <a:spcBef>
                <a:spcPts val="300"/>
              </a:spcBef>
              <a:buSzPct val="120000"/>
              <a:buFont typeface="Source Sans Pro" panose="020B0503030403020204" pitchFamily="34" charset="0"/>
              <a:buChar char="–"/>
              <a:defRPr sz="1900" kern="1200">
                <a:solidFill>
                  <a:srgbClr val="003F7D"/>
                </a:solidFill>
                <a:latin typeface="+mn-lt"/>
                <a:ea typeface="+mn-ea"/>
                <a:cs typeface="+mn-cs"/>
              </a:defRPr>
            </a:lvl4pPr>
            <a:lvl5pPr marL="1548000" indent="-288000" algn="l" defTabSz="914400" rtl="0" eaLnBrk="1" latinLnBrk="0" hangingPunct="1">
              <a:lnSpc>
                <a:spcPct val="100000"/>
              </a:lnSpc>
              <a:spcBef>
                <a:spcPts val="300"/>
              </a:spcBef>
              <a:buSzPct val="120000"/>
              <a:buFont typeface="Source Sans Pro" panose="020B0503030403020204" pitchFamily="34" charset="0"/>
              <a:buChar char="–"/>
              <a:defRPr sz="1900" kern="1200">
                <a:solidFill>
                  <a:srgbClr val="003F7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Comparing regression and machine learning modeling approaches to estimate response propensities	</a:t>
            </a:r>
          </a:p>
        </p:txBody>
      </p:sp>
    </p:spTree>
    <p:extLst>
      <p:ext uri="{BB962C8B-B14F-4D97-AF65-F5344CB8AC3E}">
        <p14:creationId xmlns:p14="http://schemas.microsoft.com/office/powerpoint/2010/main" val="2340603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err="1"/>
              <a:t>NonResponse</a:t>
            </a:r>
            <a:r>
              <a:rPr lang="de-DE" dirty="0"/>
              <a:t> </a:t>
            </a:r>
            <a:r>
              <a:rPr lang="de-DE" dirty="0" err="1"/>
              <a:t>Adjustment</a:t>
            </a:r>
            <a:r>
              <a:rPr lang="de-DE" dirty="0"/>
              <a:t> – </a:t>
            </a:r>
            <a:r>
              <a:rPr lang="de-DE" dirty="0" err="1"/>
              <a:t>Avg</a:t>
            </a:r>
            <a:r>
              <a:rPr lang="de-DE" dirty="0"/>
              <a:t>. </a:t>
            </a:r>
            <a:r>
              <a:rPr lang="de-DE" dirty="0" err="1"/>
              <a:t>Nonresponse</a:t>
            </a:r>
            <a:r>
              <a:rPr lang="de-DE" dirty="0"/>
              <a:t> Bias</a:t>
            </a:r>
            <a:endParaRPr lang="en-GB" dirty="0"/>
          </a:p>
        </p:txBody>
      </p:sp>
      <p:sp>
        <p:nvSpPr>
          <p:cNvPr id="5" name="Foliennummernplatzhalter 4"/>
          <p:cNvSpPr>
            <a:spLocks noGrp="1"/>
          </p:cNvSpPr>
          <p:nvPr>
            <p:ph type="sldNum" sz="quarter" idx="12"/>
          </p:nvPr>
        </p:nvSpPr>
        <p:spPr/>
        <p:txBody>
          <a:bodyPr/>
          <a:lstStyle/>
          <a:p>
            <a:fld id="{26B0F511-0276-47E7-A3B9-1C2E42FF315F}" type="slidenum">
              <a:rPr lang="de-DE" smtClean="0"/>
              <a:pPr/>
              <a:t>7</a:t>
            </a:fld>
            <a:endParaRPr lang="de-DE" dirty="0"/>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834" y="1493831"/>
            <a:ext cx="6646282" cy="4827600"/>
          </a:xfrm>
          <a:prstGeom prst="rect">
            <a:avLst/>
          </a:prstGeom>
        </p:spPr>
      </p:pic>
      <p:sp>
        <p:nvSpPr>
          <p:cNvPr id="10" name="Fußzeilenplatzhalter 3"/>
          <p:cNvSpPr>
            <a:spLocks noGrp="1"/>
          </p:cNvSpPr>
          <p:nvPr>
            <p:ph type="ftr" sz="quarter" idx="11"/>
          </p:nvPr>
        </p:nvSpPr>
        <p:spPr>
          <a:xfrm>
            <a:off x="848834" y="6480990"/>
            <a:ext cx="9731992" cy="335646"/>
          </a:xfrm>
        </p:spPr>
        <p:txBody>
          <a:bodyPr/>
          <a:lstStyle/>
          <a:p>
            <a:r>
              <a:rPr lang="en-US" dirty="0"/>
              <a:t>NTTS 2021 – Benjamin Küfner – Using Administrative Data and Machine Learning to Address Nonresponse Bias in Establishment Surveys</a:t>
            </a:r>
          </a:p>
        </p:txBody>
      </p:sp>
      <p:sp>
        <p:nvSpPr>
          <p:cNvPr id="2" name="Textfeld 1"/>
          <p:cNvSpPr txBox="1"/>
          <p:nvPr/>
        </p:nvSpPr>
        <p:spPr>
          <a:xfrm>
            <a:off x="7751761" y="1722417"/>
            <a:ext cx="3600450" cy="4678204"/>
          </a:xfrm>
          <a:prstGeom prst="rect">
            <a:avLst/>
          </a:prstGeom>
          <a:noFill/>
        </p:spPr>
        <p:txBody>
          <a:bodyPr wrap="square" rtlCol="0">
            <a:spAutoFit/>
          </a:bodyPr>
          <a:lstStyle/>
          <a:p>
            <a:r>
              <a:rPr lang="en-US" sz="2000" dirty="0">
                <a:solidFill>
                  <a:srgbClr val="003F7D"/>
                </a:solidFill>
              </a:rPr>
              <a:t>Extended set of variables reduces nonresponse bias compared to the standard set of variables</a:t>
            </a:r>
          </a:p>
          <a:p>
            <a:endParaRPr lang="en-US" dirty="0"/>
          </a:p>
          <a:p>
            <a:r>
              <a:rPr lang="en-US" sz="2000" dirty="0">
                <a:solidFill>
                  <a:srgbClr val="003F7D"/>
                </a:solidFill>
              </a:rPr>
              <a:t>Evaluation of ML-methods:</a:t>
            </a:r>
          </a:p>
          <a:p>
            <a:pPr marL="285750" indent="-285750">
              <a:buFont typeface="Arial" panose="020B0604020202020204" pitchFamily="34" charset="0"/>
              <a:buChar char="•"/>
            </a:pPr>
            <a:r>
              <a:rPr lang="en-US" sz="2000" dirty="0">
                <a:solidFill>
                  <a:srgbClr val="003F7D"/>
                </a:solidFill>
              </a:rPr>
              <a:t>Ensemble tree methods work better than single tree-methods</a:t>
            </a:r>
          </a:p>
          <a:p>
            <a:pPr marL="285750" indent="-285750">
              <a:buFont typeface="Arial" panose="020B0604020202020204" pitchFamily="34" charset="0"/>
              <a:buChar char="•"/>
            </a:pPr>
            <a:r>
              <a:rPr lang="en-US" sz="2000" dirty="0">
                <a:solidFill>
                  <a:srgbClr val="003F7D"/>
                </a:solidFill>
              </a:rPr>
              <a:t>Regression approaches (incl. logistic regression) perform similarly to ensemble tree methods</a:t>
            </a:r>
          </a:p>
          <a:p>
            <a:pPr marL="285750" indent="-285750">
              <a:buFont typeface="Arial" panose="020B0604020202020204" pitchFamily="34" charset="0"/>
              <a:buChar char="•"/>
            </a:pPr>
            <a:r>
              <a:rPr lang="en-US" sz="2000" dirty="0">
                <a:solidFill>
                  <a:srgbClr val="003F7D"/>
                </a:solidFill>
              </a:rPr>
              <a:t>No clear winner across years</a:t>
            </a:r>
            <a:endParaRPr lang="en-US" dirty="0"/>
          </a:p>
        </p:txBody>
      </p:sp>
    </p:spTree>
    <p:extLst>
      <p:ext uri="{BB962C8B-B14F-4D97-AF65-F5344CB8AC3E}">
        <p14:creationId xmlns:p14="http://schemas.microsoft.com/office/powerpoint/2010/main" val="904618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err="1"/>
              <a:t>NonResponse</a:t>
            </a:r>
            <a:r>
              <a:rPr lang="de-DE" dirty="0"/>
              <a:t> </a:t>
            </a:r>
            <a:r>
              <a:rPr lang="de-DE" dirty="0" err="1"/>
              <a:t>Adjustment</a:t>
            </a:r>
            <a:r>
              <a:rPr lang="de-DE" dirty="0"/>
              <a:t>  - New </a:t>
            </a:r>
            <a:r>
              <a:rPr lang="de-DE" dirty="0" err="1"/>
              <a:t>Hires</a:t>
            </a:r>
            <a:endParaRPr lang="en-GB" dirty="0"/>
          </a:p>
        </p:txBody>
      </p:sp>
      <p:sp>
        <p:nvSpPr>
          <p:cNvPr id="5" name="Foliennummernplatzhalter 4"/>
          <p:cNvSpPr>
            <a:spLocks noGrp="1"/>
          </p:cNvSpPr>
          <p:nvPr>
            <p:ph type="sldNum" sz="quarter" idx="12"/>
          </p:nvPr>
        </p:nvSpPr>
        <p:spPr/>
        <p:txBody>
          <a:bodyPr/>
          <a:lstStyle/>
          <a:p>
            <a:fld id="{26B0F511-0276-47E7-A3B9-1C2E42FF315F}" type="slidenum">
              <a:rPr lang="de-DE" smtClean="0"/>
              <a:pPr/>
              <a:t>8</a:t>
            </a:fld>
            <a:endParaRPr lang="de-DE" dirty="0"/>
          </a:p>
        </p:txBody>
      </p:sp>
      <p:pic>
        <p:nvPicPr>
          <p:cNvPr id="7" name="Inhaltsplatzhalt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49600" y="1493763"/>
            <a:ext cx="6646468" cy="4827736"/>
          </a:xfrm>
        </p:spPr>
      </p:pic>
      <p:sp>
        <p:nvSpPr>
          <p:cNvPr id="10" name="Fußzeilenplatzhalter 3"/>
          <p:cNvSpPr>
            <a:spLocks noGrp="1"/>
          </p:cNvSpPr>
          <p:nvPr>
            <p:ph type="ftr" sz="quarter" idx="11"/>
          </p:nvPr>
        </p:nvSpPr>
        <p:spPr>
          <a:xfrm>
            <a:off x="848834" y="6480990"/>
            <a:ext cx="9731992" cy="335646"/>
          </a:xfrm>
        </p:spPr>
        <p:txBody>
          <a:bodyPr/>
          <a:lstStyle/>
          <a:p>
            <a:r>
              <a:rPr lang="en-US" dirty="0"/>
              <a:t>NTTS 2021 – Benjamin Küfner – Using Administrative Data and Machine Learning to Address Nonresponse Bias in Establishment Surveys</a:t>
            </a:r>
          </a:p>
        </p:txBody>
      </p:sp>
      <p:sp>
        <p:nvSpPr>
          <p:cNvPr id="6" name="Textfeld 5"/>
          <p:cNvSpPr txBox="1"/>
          <p:nvPr/>
        </p:nvSpPr>
        <p:spPr>
          <a:xfrm>
            <a:off x="7751761" y="1798617"/>
            <a:ext cx="3600450" cy="3170099"/>
          </a:xfrm>
          <a:prstGeom prst="rect">
            <a:avLst/>
          </a:prstGeom>
          <a:noFill/>
        </p:spPr>
        <p:txBody>
          <a:bodyPr wrap="square" rtlCol="0">
            <a:spAutoFit/>
          </a:bodyPr>
          <a:lstStyle/>
          <a:p>
            <a:r>
              <a:rPr lang="en-US" sz="2000" dirty="0">
                <a:solidFill>
                  <a:srgbClr val="003F7D"/>
                </a:solidFill>
              </a:rPr>
              <a:t>Similar conclusion:</a:t>
            </a:r>
          </a:p>
          <a:p>
            <a:endParaRPr lang="en-US" sz="2000" dirty="0">
              <a:solidFill>
                <a:srgbClr val="003F7D"/>
              </a:solidFill>
            </a:endParaRPr>
          </a:p>
          <a:p>
            <a:pPr marL="285750" indent="-285750">
              <a:buFont typeface="Arial" panose="020B0604020202020204" pitchFamily="34" charset="0"/>
              <a:buChar char="•"/>
            </a:pPr>
            <a:r>
              <a:rPr lang="en-US" sz="2000" dirty="0">
                <a:solidFill>
                  <a:srgbClr val="003F7D"/>
                </a:solidFill>
              </a:rPr>
              <a:t>Extended set of administrative data improves nonresponse adjustment procedure</a:t>
            </a:r>
          </a:p>
          <a:p>
            <a:pPr marL="285750" indent="-285750">
              <a:buFont typeface="Arial" panose="020B0604020202020204" pitchFamily="34" charset="0"/>
              <a:buChar char="•"/>
            </a:pPr>
            <a:endParaRPr lang="en-US" sz="2000" dirty="0">
              <a:solidFill>
                <a:srgbClr val="003F7D"/>
              </a:solidFill>
            </a:endParaRPr>
          </a:p>
          <a:p>
            <a:pPr marL="285750" indent="-285750">
              <a:buFont typeface="Arial" panose="020B0604020202020204" pitchFamily="34" charset="0"/>
              <a:buChar char="•"/>
            </a:pPr>
            <a:r>
              <a:rPr lang="en-US" sz="2000" dirty="0">
                <a:solidFill>
                  <a:srgbClr val="003F7D"/>
                </a:solidFill>
              </a:rPr>
              <a:t>Regression and ensemble tree methods work better than single tree methods</a:t>
            </a:r>
            <a:endParaRPr lang="en-US" dirty="0"/>
          </a:p>
        </p:txBody>
      </p:sp>
    </p:spTree>
    <p:extLst>
      <p:ext uri="{BB962C8B-B14F-4D97-AF65-F5344CB8AC3E}">
        <p14:creationId xmlns:p14="http://schemas.microsoft.com/office/powerpoint/2010/main" val="3216624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8709"/>
            <a:ext cx="10515600" cy="1325563"/>
          </a:xfrm>
        </p:spPr>
        <p:txBody>
          <a:bodyPr/>
          <a:lstStyle/>
          <a:p>
            <a:r>
              <a:rPr lang="en-US" dirty="0"/>
              <a:t>Conclusion</a:t>
            </a:r>
          </a:p>
        </p:txBody>
      </p:sp>
      <p:sp>
        <p:nvSpPr>
          <p:cNvPr id="3" name="Inhaltsplatzhalter 2"/>
          <p:cNvSpPr>
            <a:spLocks noGrp="1"/>
          </p:cNvSpPr>
          <p:nvPr>
            <p:ph idx="1"/>
          </p:nvPr>
        </p:nvSpPr>
        <p:spPr/>
        <p:txBody>
          <a:bodyPr anchor="t"/>
          <a:lstStyle/>
          <a:p>
            <a:r>
              <a:rPr lang="en-US" dirty="0"/>
              <a:t>Response rate decreased by about 6 percentage points between 2010 and 2019</a:t>
            </a:r>
          </a:p>
          <a:p>
            <a:endParaRPr lang="en-US" dirty="0"/>
          </a:p>
          <a:p>
            <a:r>
              <a:rPr lang="en-US" dirty="0"/>
              <a:t>Nonresponse Bias:</a:t>
            </a:r>
          </a:p>
          <a:p>
            <a:pPr lvl="1"/>
            <a:r>
              <a:rPr lang="en-US" dirty="0"/>
              <a:t>Nonresponse Bias is on average at a reassuringly low level</a:t>
            </a:r>
          </a:p>
          <a:p>
            <a:pPr lvl="1"/>
            <a:r>
              <a:rPr lang="en-US" dirty="0"/>
              <a:t>No clear trend of nonresponse bias during the observation period</a:t>
            </a:r>
          </a:p>
          <a:p>
            <a:pPr lvl="1"/>
            <a:endParaRPr lang="en-US" dirty="0"/>
          </a:p>
          <a:p>
            <a:r>
              <a:rPr lang="en-US" dirty="0"/>
              <a:t> Nonresponse adjustment:</a:t>
            </a:r>
          </a:p>
          <a:p>
            <a:pPr lvl="1"/>
            <a:r>
              <a:rPr lang="en-US" dirty="0"/>
              <a:t>Extended set of administrative data improves nonresponse adjustments</a:t>
            </a:r>
          </a:p>
          <a:p>
            <a:pPr lvl="1"/>
            <a:r>
              <a:rPr lang="en-US" dirty="0"/>
              <a:t>There is only limited evidence that ML-methods can help to reduce nonresponse bias compared to the standard approach</a:t>
            </a:r>
          </a:p>
          <a:p>
            <a:pPr marL="324000" lvl="1" indent="0">
              <a:buNone/>
            </a:pPr>
            <a:r>
              <a:rPr lang="en-US" dirty="0">
                <a:sym typeface="Wingdings" panose="05000000000000000000" pitchFamily="2" charset="2"/>
              </a:rPr>
              <a:t> Selection of variables are more important then the used method  </a:t>
            </a:r>
            <a:endParaRPr lang="en-US" dirty="0"/>
          </a:p>
          <a:p>
            <a:pPr marL="324000" lvl="1" indent="0">
              <a:buNone/>
            </a:pPr>
            <a:endParaRPr lang="en-US" dirty="0"/>
          </a:p>
        </p:txBody>
      </p:sp>
      <p:sp>
        <p:nvSpPr>
          <p:cNvPr id="5" name="Foliennummernplatzhalter 4"/>
          <p:cNvSpPr>
            <a:spLocks noGrp="1"/>
          </p:cNvSpPr>
          <p:nvPr>
            <p:ph type="sldNum" sz="quarter" idx="12"/>
          </p:nvPr>
        </p:nvSpPr>
        <p:spPr>
          <a:xfrm>
            <a:off x="11180760" y="6480990"/>
            <a:ext cx="342903" cy="335646"/>
          </a:xfrm>
        </p:spPr>
        <p:txBody>
          <a:bodyPr/>
          <a:lstStyle/>
          <a:p>
            <a:fld id="{26B0F511-0276-47E7-A3B9-1C2E42FF315F}" type="slidenum">
              <a:rPr lang="en-US" smtClean="0"/>
              <a:pPr/>
              <a:t>9</a:t>
            </a:fld>
            <a:endParaRPr lang="en-US" dirty="0"/>
          </a:p>
        </p:txBody>
      </p:sp>
      <p:sp>
        <p:nvSpPr>
          <p:cNvPr id="6" name="Fußzeilenplatzhalter 3"/>
          <p:cNvSpPr>
            <a:spLocks noGrp="1"/>
          </p:cNvSpPr>
          <p:nvPr>
            <p:ph type="ftr" sz="quarter" idx="11"/>
          </p:nvPr>
        </p:nvSpPr>
        <p:spPr>
          <a:xfrm>
            <a:off x="848834" y="6480990"/>
            <a:ext cx="9731992" cy="335646"/>
          </a:xfrm>
        </p:spPr>
        <p:txBody>
          <a:bodyPr/>
          <a:lstStyle/>
          <a:p>
            <a:r>
              <a:rPr lang="en-US" dirty="0"/>
              <a:t>NTTS 2021 – Benjamin Küfner – Using Administrative Data and Machine Learning to Address Nonresponse Bias in Establishment Surveys</a:t>
            </a:r>
          </a:p>
        </p:txBody>
      </p:sp>
    </p:spTree>
    <p:extLst>
      <p:ext uri="{BB962C8B-B14F-4D97-AF65-F5344CB8AC3E}">
        <p14:creationId xmlns:p14="http://schemas.microsoft.com/office/powerpoint/2010/main" val="2834473771"/>
      </p:ext>
    </p:extLst>
  </p:cSld>
  <p:clrMapOvr>
    <a:masterClrMapping/>
  </p:clrMapOvr>
</p:sld>
</file>

<file path=ppt/theme/theme1.xml><?xml version="1.0" encoding="utf-8"?>
<a:theme xmlns:a="http://schemas.openxmlformats.org/drawingml/2006/main" name="Office Theme">
  <a:themeElements>
    <a:clrScheme name="IAB-CD-2019_Grafiken">
      <a:dk1>
        <a:sysClr val="windowText" lastClr="000000"/>
      </a:dk1>
      <a:lt1>
        <a:sysClr val="window" lastClr="FFFFFF"/>
      </a:lt1>
      <a:dk2>
        <a:srgbClr val="44546A"/>
      </a:dk2>
      <a:lt2>
        <a:srgbClr val="E7E6E6"/>
      </a:lt2>
      <a:accent1>
        <a:srgbClr val="003F7D"/>
      </a:accent1>
      <a:accent2>
        <a:srgbClr val="CED72D"/>
      </a:accent2>
      <a:accent3>
        <a:srgbClr val="54BDBF"/>
      </a:accent3>
      <a:accent4>
        <a:srgbClr val="0C7FA7"/>
      </a:accent4>
      <a:accent5>
        <a:srgbClr val="ED9656"/>
      </a:accent5>
      <a:accent6>
        <a:srgbClr val="82C074"/>
      </a:accent6>
      <a:hlink>
        <a:srgbClr val="0563C1"/>
      </a:hlink>
      <a:folHlink>
        <a:srgbClr val="954F72"/>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2305</Words>
  <Application>Microsoft Office PowerPoint</Application>
  <PresentationFormat>Breitbild</PresentationFormat>
  <Paragraphs>234</Paragraphs>
  <Slides>11</Slides>
  <Notes>11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11</vt:i4>
      </vt:variant>
    </vt:vector>
  </HeadingPairs>
  <TitlesOfParts>
    <vt:vector size="17" baseType="lpstr">
      <vt:lpstr>Arial</vt:lpstr>
      <vt:lpstr>Calibri</vt:lpstr>
      <vt:lpstr>Source Sans Pro</vt:lpstr>
      <vt:lpstr>Wingdings</vt:lpstr>
      <vt:lpstr>Cambria Math</vt:lpstr>
      <vt:lpstr>Office Theme</vt:lpstr>
      <vt:lpstr>Using administrative data and machine learning to address nonresponse bias in establishment surveys</vt:lpstr>
      <vt:lpstr>INtRoduction</vt:lpstr>
      <vt:lpstr>Data</vt:lpstr>
      <vt:lpstr>Methods for Nonresponse Bias Analysis</vt:lpstr>
      <vt:lpstr>Nonresponse Bias</vt:lpstr>
      <vt:lpstr>Methods for Nonresponse Adjustments</vt:lpstr>
      <vt:lpstr>NonResponse Adjustment – Avg. Nonresponse Bias</vt:lpstr>
      <vt:lpstr>NonResponse Adjustment  - New Hires</vt:lpstr>
      <vt:lpstr>Conclusion</vt:lpstr>
      <vt:lpstr>References </vt:lpstr>
      <vt:lpstr>Thank you for your Attention!</vt:lpstr>
    </vt:vector>
  </TitlesOfParts>
  <Company>Bundesagentur für Arbeit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Weidmann Christine</dc:creator>
  <cp:lastModifiedBy>Benni</cp:lastModifiedBy>
  <cp:revision>219</cp:revision>
  <cp:lastPrinted>2018-08-22T07:57:35Z</cp:lastPrinted>
  <dcterms:created xsi:type="dcterms:W3CDTF">2018-08-15T13:13:10Z</dcterms:created>
  <dcterms:modified xsi:type="dcterms:W3CDTF">2021-02-19T10:15:09Z</dcterms:modified>
</cp:coreProperties>
</file>