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78" r:id="rId2"/>
    <p:sldId id="356" r:id="rId3"/>
    <p:sldId id="357" r:id="rId4"/>
    <p:sldId id="372" r:id="rId5"/>
    <p:sldId id="376" r:id="rId6"/>
    <p:sldId id="388" r:id="rId7"/>
    <p:sldId id="389" r:id="rId8"/>
    <p:sldId id="392" r:id="rId9"/>
  </p:sldIdLst>
  <p:sldSz cx="12192000" cy="6858000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6FD2"/>
    <a:srgbClr val="0F5494"/>
    <a:srgbClr val="3166CF"/>
    <a:srgbClr val="2D5EC1"/>
    <a:srgbClr val="FFD624"/>
    <a:srgbClr val="BDDEFF"/>
    <a:srgbClr val="99CCFF"/>
    <a:srgbClr val="808080"/>
    <a:srgbClr val="009F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3279" autoAdjust="0"/>
  </p:normalViewPr>
  <p:slideViewPr>
    <p:cSldViewPr>
      <p:cViewPr varScale="1">
        <p:scale>
          <a:sx n="78" d="100"/>
          <a:sy n="78" d="100"/>
        </p:scale>
        <p:origin x="763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3235" y="7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EC7A9CE-B5D3-4830-AA57-DD8049CE9F2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67662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4538"/>
            <a:ext cx="6615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36441B25-C4D1-47DB-817D-B9C4FC5392F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99238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1720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25700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61371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11795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04383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9972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49076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9535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1125538"/>
            <a:ext cx="12192000" cy="5732462"/>
          </a:xfrm>
          <a:prstGeom prst="rect">
            <a:avLst/>
          </a:prstGeom>
          <a:solidFill>
            <a:srgbClr val="0F5494"/>
          </a:solidFill>
          <a:ln w="73025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18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08006" y="309600"/>
            <a:ext cx="2112433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 userDrawn="1"/>
        </p:nvSpPr>
        <p:spPr>
          <a:xfrm>
            <a:off x="5640003" y="6669360"/>
            <a:ext cx="912284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18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19936" y="1700808"/>
            <a:ext cx="6048672" cy="2016224"/>
          </a:xfrm>
        </p:spPr>
        <p:txBody>
          <a:bodyPr/>
          <a:lstStyle>
            <a:lvl1pPr indent="0">
              <a:defRPr sz="4800">
                <a:solidFill>
                  <a:srgbClr val="FFD624"/>
                </a:solidFill>
              </a:defRPr>
            </a:lvl1pPr>
          </a:lstStyle>
          <a:p>
            <a:r>
              <a:rPr lang="en-GB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3393" y="3933056"/>
            <a:ext cx="4992555" cy="1872208"/>
          </a:xfrm>
        </p:spPr>
        <p:txBody>
          <a:bodyPr/>
          <a:lstStyle>
            <a:lvl1pPr marL="0" indent="0">
              <a:buNone/>
              <a:defRPr sz="3000" b="1" i="0">
                <a:solidFill>
                  <a:schemeClr val="bg1"/>
                </a:solidFill>
              </a:defRPr>
            </a:lvl1pPr>
            <a:lvl3pPr marL="228594" indent="-228594" algn="l">
              <a:defRPr sz="3000" b="1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27-28 June 2019, Paris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nn-NO" smtClean="0"/>
              <a:t>NTTS, 9-11 March 2021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BB59E6E-B967-488E-B209-8B7FA0D7AF9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27-28 June 2019, Paris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n-NO" smtClean="0"/>
              <a:t>NTTS, 9-11 March 2021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98375-5C84-4176-84A5-B6A3E0825F0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51900" y="1123950"/>
            <a:ext cx="2745317" cy="48974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3" y="1123950"/>
            <a:ext cx="8039100" cy="48974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27-28 June 2019, Paris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n-NO" smtClean="0"/>
              <a:t>NTTS, 9-11 March 2021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C7773-6390-40B5-8F3A-46FD9E5B709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69357" y="6145213"/>
            <a:ext cx="2990849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417" y="980737"/>
            <a:ext cx="10972800" cy="9366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8769351" y="116632"/>
            <a:ext cx="2844800" cy="47625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27-28 June 2019, Paris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87757" y="6337126"/>
            <a:ext cx="4704523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n-NO" smtClean="0"/>
              <a:t>NTTS, 9-11 March 2021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23392" y="6297439"/>
            <a:ext cx="2844800" cy="47625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09600" y="2276872"/>
            <a:ext cx="10972800" cy="3633788"/>
          </a:xfrm>
        </p:spPr>
        <p:txBody>
          <a:bodyPr/>
          <a:lstStyle>
            <a:lvl1pPr marL="342891" indent="-342891">
              <a:buClr>
                <a:srgbClr val="0F5494"/>
              </a:buClr>
              <a:buFont typeface="Arial" pitchFamily="34" charset="0"/>
              <a:buChar char="•"/>
              <a:defRPr/>
            </a:lvl1pPr>
            <a:lvl2pPr>
              <a:buClr>
                <a:srgbClr val="0F5494"/>
              </a:buClr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9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27-28 June 2019, Paris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n-NO" smtClean="0"/>
              <a:t>NTTS, 9-11 March 2021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88F9B-71EE-4D5C-B44E-012EF44E925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387600"/>
            <a:ext cx="53848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387600"/>
            <a:ext cx="53848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27-28 June 2019, Paris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n-NO" smtClean="0"/>
              <a:t>NTTS, 9-11 March 2021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CDD1B-50E0-44E8-82B7-F85F69F6D40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27-28 June 2019, Paris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n-NO" smtClean="0"/>
              <a:t>NTTS, 9-11 March 2021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177A-0CE3-43B6-B11B-ED2E8AEAD8D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27-28 June 2019, Paris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n-NO" smtClean="0"/>
              <a:t>NTTS, 9-11 March 2021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55DDF-6655-40F2-8D9E-CA15739A7EC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27-28 June 2019, Paris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n-NO" smtClean="0"/>
              <a:t>NTTS, 9-11 March 2021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BFC62-E3CF-4012-8A8B-ABF1C18EA02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9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27-28 June 2019, Paris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n-NO" smtClean="0"/>
              <a:t>NTTS, 9-11 March 2021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800BF-55FD-4017-8F82-94A8DE4F575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27-28 June 2019, Paris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n-NO" smtClean="0"/>
              <a:t>NTTS, 9-11 March 2021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47253-C9BC-4251-8AE3-8910CE9253F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4417" y="1123959"/>
            <a:ext cx="109728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Lorem ipsum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2387600"/>
            <a:ext cx="10972800" cy="363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dirty="0"/>
              <a:t>Et dolor fragum</a:t>
            </a:r>
            <a:endParaRPr lang="en-GB" dirty="0"/>
          </a:p>
          <a:p>
            <a:pPr lvl="1"/>
            <a:r>
              <a:rPr lang="en-GB" dirty="0"/>
              <a:t>Et </a:t>
            </a:r>
            <a:r>
              <a:rPr lang="en-GB" dirty="0" err="1"/>
              <a:t>dolor</a:t>
            </a:r>
            <a:r>
              <a:rPr lang="en-GB" dirty="0"/>
              <a:t> </a:t>
            </a:r>
            <a:r>
              <a:rPr lang="en-GB" dirty="0" err="1"/>
              <a:t>fragum</a:t>
            </a:r>
            <a:endParaRPr lang="en-GB" dirty="0"/>
          </a:p>
          <a:p>
            <a:pPr lvl="2"/>
            <a:r>
              <a:rPr lang="en-GB" dirty="0"/>
              <a:t>- Et </a:t>
            </a:r>
            <a:r>
              <a:rPr lang="en-GB" dirty="0" err="1"/>
              <a:t>dolor</a:t>
            </a:r>
            <a:r>
              <a:rPr lang="en-GB" dirty="0"/>
              <a:t> </a:t>
            </a:r>
            <a:r>
              <a:rPr lang="en-GB" dirty="0" err="1"/>
              <a:t>fragum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 smtClean="0"/>
              <a:t>27-28 June 2019, Paris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87756" y="6245225"/>
            <a:ext cx="4512501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lang="en-GB" sz="1200" b="0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nn-NO" smtClean="0"/>
              <a:t>NTTS, 9-11 March 2021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9C8D21B7-B314-438C-91E9-7FF9087DC07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2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dt="0"/>
  <p:txStyles>
    <p:titleStyle>
      <a:lvl1pPr marL="358766" indent="-358766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66" indent="-358766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66" indent="-358766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66" indent="-358766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66" indent="-358766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54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43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31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2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891" indent="-342891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32" indent="-285744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2971" indent="-228594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160" indent="-228594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349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537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726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8914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103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eurostat/web/experimental-statistics/ic-social-surveys-and-national-account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ESTAT-ICW@ec.europa.eu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368" y="2852936"/>
            <a:ext cx="10246693" cy="3528392"/>
          </a:xfrm>
        </p:spPr>
        <p:txBody>
          <a:bodyPr/>
          <a:lstStyle/>
          <a:p>
            <a:r>
              <a:rPr lang="en-US" sz="2400" cap="small" dirty="0"/>
              <a:t/>
            </a:r>
            <a:br>
              <a:rPr lang="en-US" sz="2400" cap="small" dirty="0"/>
            </a:br>
            <a:r>
              <a:rPr lang="en-US" sz="2400" cap="small" dirty="0"/>
              <a:t>Distributional national accounts</a:t>
            </a:r>
            <a:br>
              <a:rPr lang="en-US" sz="2400" cap="small" dirty="0"/>
            </a:br>
            <a:r>
              <a:rPr lang="en-US" sz="2400" cap="small" dirty="0"/>
              <a:t>for household income and consumption</a:t>
            </a:r>
            <a:br>
              <a:rPr lang="en-US" sz="2400" cap="small" dirty="0"/>
            </a:br>
            <a:r>
              <a:rPr lang="en-US" sz="2400" cap="small" dirty="0"/>
              <a:t/>
            </a:r>
            <a:br>
              <a:rPr lang="en-US" sz="2400" cap="small" dirty="0"/>
            </a:br>
            <a:r>
              <a:rPr lang="en-GB" sz="2400" cap="small" dirty="0"/>
              <a:t/>
            </a:r>
            <a:br>
              <a:rPr lang="en-GB" sz="2400" cap="small" dirty="0"/>
            </a:br>
            <a:r>
              <a:rPr lang="en-GB" sz="2400" dirty="0"/>
              <a:t/>
            </a:r>
            <a:br>
              <a:rPr lang="en-GB" sz="2400" dirty="0"/>
            </a:br>
            <a:r>
              <a:rPr lang="en-GB" sz="1800" dirty="0">
                <a:solidFill>
                  <a:schemeClr val="bg1"/>
                </a:solidFill>
              </a:rPr>
              <a:t>Radoslav ISTATKOV (speaker)</a:t>
            </a:r>
            <a:br>
              <a:rPr lang="en-GB" sz="1800" dirty="0">
                <a:solidFill>
                  <a:schemeClr val="bg1"/>
                </a:solidFill>
              </a:rPr>
            </a:br>
            <a:r>
              <a:rPr lang="en-GB" sz="1800" dirty="0">
                <a:solidFill>
                  <a:schemeClr val="bg1"/>
                </a:solidFill>
              </a:rPr>
              <a:t>Friderike OEHLER</a:t>
            </a:r>
            <a:br>
              <a:rPr lang="en-GB" sz="1800" dirty="0">
                <a:solidFill>
                  <a:schemeClr val="bg1"/>
                </a:solidFill>
              </a:rPr>
            </a:br>
            <a:r>
              <a:rPr lang="en-GB" sz="1800" dirty="0">
                <a:solidFill>
                  <a:schemeClr val="bg1"/>
                </a:solidFill>
              </a:rPr>
              <a:t>Florian PALLARO</a:t>
            </a:r>
            <a:br>
              <a:rPr lang="en-GB" sz="1800" dirty="0">
                <a:solidFill>
                  <a:schemeClr val="bg1"/>
                </a:solidFill>
              </a:rPr>
            </a:br>
            <a:r>
              <a:rPr lang="en-GB" sz="1800" dirty="0">
                <a:solidFill>
                  <a:schemeClr val="bg1"/>
                </a:solidFill>
              </a:rPr>
              <a:t>EUROSTAT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7408" y="1268760"/>
            <a:ext cx="7992888" cy="1152128"/>
          </a:xfrm>
        </p:spPr>
        <p:txBody>
          <a:bodyPr/>
          <a:lstStyle/>
          <a:p>
            <a:r>
              <a:rPr lang="en-US" sz="2000" cap="small" dirty="0"/>
              <a:t>Conference on New Techniques and Technologies for Statistics, 2021</a:t>
            </a:r>
          </a:p>
          <a:p>
            <a:r>
              <a:rPr lang="en-GB" sz="2000" cap="small" dirty="0"/>
              <a:t>NTTS2021</a:t>
            </a:r>
            <a:endParaRPr lang="en-US" sz="2000" cap="smal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n-NO" dirty="0" smtClean="0"/>
              <a:t>NTTS, 9-11 </a:t>
            </a:r>
            <a:r>
              <a:rPr lang="en-GB" dirty="0" smtClean="0"/>
              <a:t>March</a:t>
            </a:r>
            <a:r>
              <a:rPr lang="nn-NO" dirty="0" smtClean="0"/>
              <a:t>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8724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118"/>
    </mc:Choice>
    <mc:Fallback xmlns="">
      <p:transition spd="slow" advTm="16118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n-NO" smtClean="0"/>
              <a:t>NTTS, 9-11 March 2021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51384" y="1628800"/>
            <a:ext cx="9637816" cy="4392488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2800" i="0" dirty="0"/>
              <a:t>Need for reinforced social indicators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400" b="0" dirty="0"/>
              <a:t>in line with </a:t>
            </a:r>
            <a:r>
              <a:rPr lang="en-US" sz="2400" b="0" dirty="0"/>
              <a:t>the EU reinforced macroeconomic governance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b="0" dirty="0"/>
              <a:t>help assess social impacts of economic policies and economic impacts of social </a:t>
            </a:r>
            <a:r>
              <a:rPr lang="en-US" sz="2400" b="0" dirty="0" smtClean="0"/>
              <a:t>policies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400" b="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GB" sz="2800" i="0" dirty="0" smtClean="0"/>
              <a:t>Eurostat centralised exercise </a:t>
            </a:r>
            <a:r>
              <a:rPr lang="en-US" sz="2800" i="0" dirty="0" smtClean="0"/>
              <a:t>for </a:t>
            </a:r>
            <a:r>
              <a:rPr lang="en-US" sz="2800" i="0" dirty="0"/>
              <a:t>compiling distributional national accounts for </a:t>
            </a:r>
            <a:r>
              <a:rPr lang="en-US" sz="2800" i="0" dirty="0" smtClean="0"/>
              <a:t>household income and consumption</a:t>
            </a:r>
            <a:endParaRPr lang="en-GB" sz="2800" b="0" i="0" dirty="0"/>
          </a:p>
          <a:p>
            <a:pPr marL="0" indent="0">
              <a:buNone/>
            </a:pPr>
            <a:endParaRPr lang="en-GB" sz="2000" i="0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980728"/>
          </a:xfrm>
          <a:prstGeom prst="rect">
            <a:avLst/>
          </a:prstGeom>
          <a:solidFill>
            <a:srgbClr val="0F5494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defTabSz="457189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Background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510052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60"/>
    </mc:Choice>
    <mc:Fallback xmlns="">
      <p:transition spd="slow" advTm="1406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n-NO" dirty="0" smtClean="0"/>
              <a:t>NTTS, 9-11 </a:t>
            </a:r>
            <a:r>
              <a:rPr lang="nn-NO" dirty="0" err="1" smtClean="0"/>
              <a:t>March</a:t>
            </a:r>
            <a:r>
              <a:rPr lang="nn-NO" dirty="0" smtClean="0"/>
              <a:t> 2021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51384" y="1268759"/>
            <a:ext cx="11305256" cy="5028679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2800" i="0" dirty="0"/>
              <a:t>Input </a:t>
            </a:r>
            <a:r>
              <a:rPr lang="en-GB" sz="2800" i="0" dirty="0" smtClean="0"/>
              <a:t>data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2400" b="0" dirty="0" smtClean="0"/>
              <a:t>National accounts for sector Households</a:t>
            </a:r>
          </a:p>
          <a:p>
            <a:pPr lvl="2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1800" dirty="0" smtClean="0"/>
              <a:t>Adjusted </a:t>
            </a:r>
            <a:r>
              <a:rPr lang="en-GB" sz="1800" dirty="0"/>
              <a:t>for population not covered in social </a:t>
            </a:r>
            <a:r>
              <a:rPr lang="en-GB" sz="1800" dirty="0" smtClean="0"/>
              <a:t>surveys (mainly institutional households) </a:t>
            </a:r>
            <a:endParaRPr lang="en-GB" sz="1800" dirty="0"/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2400" b="0" dirty="0"/>
              <a:t>EU-SILC (income) and HBS (consumption</a:t>
            </a:r>
            <a:r>
              <a:rPr lang="en-GB" sz="2400" b="0" dirty="0" smtClean="0"/>
              <a:t>)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2400" b="0" dirty="0" smtClean="0"/>
              <a:t>Reference year</a:t>
            </a:r>
          </a:p>
          <a:p>
            <a:pPr lvl="2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1800" b="0" dirty="0" smtClean="0"/>
              <a:t>Income – 2015</a:t>
            </a:r>
          </a:p>
          <a:p>
            <a:pPr lvl="2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1800" b="0" dirty="0" smtClean="0"/>
              <a:t>Consumption – as reported within HBS 2015 wave</a:t>
            </a:r>
            <a:endParaRPr lang="en-GB" sz="1800" b="0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sz="2800" i="0" dirty="0" smtClean="0"/>
              <a:t>Item </a:t>
            </a:r>
            <a:r>
              <a:rPr lang="en-GB" sz="2800" i="0" dirty="0"/>
              <a:t>breakdown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2400" b="0" dirty="0"/>
              <a:t>Income: </a:t>
            </a:r>
            <a:r>
              <a:rPr lang="en-GB" sz="2400" b="0" dirty="0" smtClean="0"/>
              <a:t>10 aggregate </a:t>
            </a:r>
            <a:r>
              <a:rPr lang="en-GB" sz="2400" b="0" dirty="0"/>
              <a:t>income items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2400" b="0" dirty="0"/>
              <a:t>Consumption: 12 main COICOP categories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980728"/>
          </a:xfrm>
          <a:prstGeom prst="rect">
            <a:avLst/>
          </a:prstGeom>
          <a:solidFill>
            <a:srgbClr val="0F5494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defTabSz="457189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Methodology: data </a:t>
            </a:r>
            <a:r>
              <a:rPr lang="en-US" sz="2800" dirty="0" smtClean="0"/>
              <a:t>sources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905594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62"/>
    </mc:Choice>
    <mc:Fallback xmlns="">
      <p:transition spd="slow" advTm="30062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n-NO" smtClean="0"/>
              <a:t>NTTS, 9-11 March 2021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51384" y="1268760"/>
            <a:ext cx="10513168" cy="4824536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2000" i="0" dirty="0"/>
              <a:t>M.1 Proportional allocation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1600" b="0" dirty="0"/>
              <a:t>Gap distributed proportionally over households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600" b="0" dirty="0" smtClean="0"/>
              <a:t>Micro </a:t>
            </a:r>
            <a:r>
              <a:rPr lang="en-US" sz="1600" b="0" dirty="0"/>
              <a:t>data distribution is close to the "real" distribution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2000" i="0" dirty="0"/>
              <a:t>M.2 Pareto tail modelling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600" b="0" dirty="0"/>
              <a:t>Top 10% households adjusted to conform to a Pareto distribution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600" b="0" dirty="0"/>
              <a:t>Remaining gap allocated proportionally over all households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000" i="0" dirty="0"/>
              <a:t>M.3 </a:t>
            </a:r>
            <a:r>
              <a:rPr lang="en-US" sz="2000" i="0" dirty="0"/>
              <a:t>Ascending/descending gap shares by quintile</a:t>
            </a:r>
            <a:endParaRPr lang="en-GB" sz="2000" i="0" dirty="0"/>
          </a:p>
          <a:p>
            <a:pPr marL="719138" lvl="2" indent="-27146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1600" dirty="0"/>
              <a:t>M3.1: </a:t>
            </a:r>
            <a:r>
              <a:rPr lang="en-US" sz="1600" dirty="0"/>
              <a:t>gap shares 0%, 10%, 20%, 30%, 40% to Q1, Q2, Q3, Q4, Q5</a:t>
            </a:r>
            <a:endParaRPr lang="en-GB" sz="1600" dirty="0"/>
          </a:p>
          <a:p>
            <a:pPr marL="719138" lvl="2" indent="-27146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1600" dirty="0"/>
              <a:t>M3.2: </a:t>
            </a:r>
            <a:r>
              <a:rPr lang="en-US" sz="1600" dirty="0"/>
              <a:t>gap shares 40%, 30%, 20%, 10%, 0% to Q1, Q2, Q3, Q4, Q5</a:t>
            </a:r>
            <a:endParaRPr lang="en-GB" sz="1600" dirty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000" i="0" dirty="0"/>
              <a:t>M.4 Combined approach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600" b="0" dirty="0" smtClean="0"/>
              <a:t>M.2</a:t>
            </a:r>
            <a:r>
              <a:rPr lang="en-US" sz="1600" b="0" dirty="0"/>
              <a:t>: ‘property income (received)’, ‘mixed income’, ‘wealth taxes’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600" b="0" dirty="0" smtClean="0"/>
              <a:t>M.1</a:t>
            </a:r>
            <a:r>
              <a:rPr lang="en-US" sz="1600" b="0" dirty="0"/>
              <a:t>: all other items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en-US" i="0" dirty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en-US" b="0" i="0" dirty="0" smtClean="0"/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en-GB" b="0" i="0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980728"/>
          </a:xfrm>
          <a:prstGeom prst="rect">
            <a:avLst/>
          </a:prstGeom>
          <a:solidFill>
            <a:srgbClr val="0F5494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7675" lvl="1" defTabSz="457189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Methodology: </a:t>
            </a:r>
            <a:r>
              <a:rPr lang="en-US" sz="2800" dirty="0" smtClean="0"/>
              <a:t>micro-macro gap allocation methods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058114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072"/>
    </mc:Choice>
    <mc:Fallback xmlns="">
      <p:transition spd="slow" advTm="38072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n-NO" smtClean="0"/>
              <a:t>NTTS, 9-11 March 2021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23392" y="1412776"/>
            <a:ext cx="10081120" cy="4968552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2800" i="0" dirty="0"/>
              <a:t>Clustering households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400" b="0" dirty="0"/>
              <a:t>Quintiles according to </a:t>
            </a:r>
            <a:r>
              <a:rPr lang="en-GB" sz="2400" b="0" dirty="0" err="1" smtClean="0"/>
              <a:t>equivalised</a:t>
            </a:r>
            <a:r>
              <a:rPr lang="en-GB" sz="2400" b="0" dirty="0" smtClean="0"/>
              <a:t> total disposable income</a:t>
            </a:r>
            <a:endParaRPr lang="en-GB" sz="2400" b="0" dirty="0"/>
          </a:p>
          <a:p>
            <a:pPr lvl="2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1800" dirty="0"/>
              <a:t>Modified OECD equivalence scale</a:t>
            </a:r>
          </a:p>
          <a:p>
            <a:pPr lvl="2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800" dirty="0"/>
              <a:t>Accounts for differences in the size and composition of households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2800" i="0" dirty="0"/>
              <a:t>Sensitivity analysis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400" b="0" dirty="0"/>
              <a:t>Measuring the impact of method choice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400" b="0" dirty="0"/>
              <a:t>Indicators</a:t>
            </a:r>
          </a:p>
          <a:p>
            <a:pPr lvl="2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1800" dirty="0"/>
              <a:t>Gini coefficient, %</a:t>
            </a:r>
          </a:p>
          <a:p>
            <a:pPr lvl="2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1800" dirty="0"/>
              <a:t>Q5/Q1 ratio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en-GB" sz="2400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980728"/>
          </a:xfrm>
          <a:prstGeom prst="rect">
            <a:avLst/>
          </a:prstGeom>
          <a:solidFill>
            <a:srgbClr val="0F5494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defTabSz="457189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/>
              <a:t>Results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17427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056"/>
    </mc:Choice>
    <mc:Fallback xmlns="">
      <p:transition spd="slow" advTm="19056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n-NO" smtClean="0"/>
              <a:t>NTTS, 9-11 March 2021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980728"/>
          </a:xfrm>
          <a:prstGeom prst="rect">
            <a:avLst/>
          </a:prstGeom>
          <a:solidFill>
            <a:srgbClr val="0F5494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defTabSz="457189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/>
              <a:t>Conclusion: </a:t>
            </a:r>
            <a:r>
              <a:rPr lang="en-US" sz="2800" dirty="0"/>
              <a:t>sensitivity indicators </a:t>
            </a:r>
            <a:r>
              <a:rPr lang="en-US" sz="2800" dirty="0" smtClean="0"/>
              <a:t>(disposable income)</a:t>
            </a:r>
            <a:endParaRPr lang="en-GB" sz="2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351" y="1268760"/>
            <a:ext cx="11310585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876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073"/>
    </mc:Choice>
    <mc:Fallback xmlns="">
      <p:transition spd="slow" advTm="42073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980728"/>
          </a:xfrm>
          <a:prstGeom prst="rect">
            <a:avLst/>
          </a:prstGeom>
          <a:solidFill>
            <a:srgbClr val="0F5494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defTabSz="457189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/>
              <a:t>Conclusion: </a:t>
            </a:r>
            <a:r>
              <a:rPr lang="en-US" sz="2800" dirty="0"/>
              <a:t>sensitivity indicators </a:t>
            </a:r>
            <a:r>
              <a:rPr lang="en-US" sz="2800" dirty="0" smtClean="0"/>
              <a:t>(consumption)</a:t>
            </a:r>
            <a:endParaRPr lang="en-GB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n-NO" smtClean="0"/>
              <a:t>NTTS, 9-11 March 2021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360" y="1268760"/>
            <a:ext cx="11233248" cy="5036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207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577"/>
    </mc:Choice>
    <mc:Fallback xmlns="">
      <p:transition spd="slow" advTm="7577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n-NO" smtClean="0"/>
              <a:t>NTTS, 9-11 March 2021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23392" y="1196752"/>
            <a:ext cx="7560840" cy="5184576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1600" i="0" dirty="0" smtClean="0"/>
              <a:t>Results published as experimental statistics</a:t>
            </a:r>
            <a:endParaRPr lang="en-GB" sz="1600" u="sng" dirty="0" smtClean="0">
              <a:hlinkClick r:id="rId3"/>
            </a:endParaRPr>
          </a:p>
          <a:p>
            <a:pPr marL="354013" indent="0">
              <a:buNone/>
            </a:pPr>
            <a:r>
              <a:rPr lang="en-GB" sz="1600" u="sng" dirty="0" smtClean="0">
                <a:hlinkClick r:id="rId3"/>
              </a:rPr>
              <a:t>https</a:t>
            </a:r>
            <a:r>
              <a:rPr lang="en-GB" sz="1600" u="sng" dirty="0">
                <a:hlinkClick r:id="rId3"/>
              </a:rPr>
              <a:t>://ec.europa.eu/eurostat/web/experimental-statistics/ic-social-surveys-and-national-accounts</a:t>
            </a:r>
            <a:endParaRPr lang="en-US" sz="1600" dirty="0"/>
          </a:p>
          <a:p>
            <a:pPr>
              <a:buFont typeface="Wingdings" panose="05000000000000000000" pitchFamily="2" charset="2"/>
              <a:buChar char="§"/>
            </a:pPr>
            <a:endParaRPr lang="en-GB" sz="2800" i="0" dirty="0"/>
          </a:p>
          <a:p>
            <a:pPr marL="0" indent="0">
              <a:buNone/>
            </a:pPr>
            <a:endParaRPr lang="en-GB" sz="2800" i="0" dirty="0"/>
          </a:p>
        </p:txBody>
      </p:sp>
      <p:sp>
        <p:nvSpPr>
          <p:cNvPr id="8" name="Rectangle 7"/>
          <p:cNvSpPr/>
          <p:nvPr/>
        </p:nvSpPr>
        <p:spPr>
          <a:xfrm>
            <a:off x="0" y="-5797"/>
            <a:ext cx="12192000" cy="980728"/>
          </a:xfrm>
          <a:prstGeom prst="rect">
            <a:avLst/>
          </a:prstGeom>
          <a:solidFill>
            <a:srgbClr val="0F5494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defTabSz="457189" fontAlgn="auto">
              <a:spcBef>
                <a:spcPts val="0"/>
              </a:spcBef>
              <a:spcAft>
                <a:spcPts val="0"/>
              </a:spcAft>
            </a:pPr>
            <a:r>
              <a:rPr lang="en-GB" sz="2800" dirty="0" smtClean="0"/>
              <a:t>Thank you</a:t>
            </a:r>
            <a:endParaRPr lang="en-GB" sz="28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5440" y="2158003"/>
            <a:ext cx="6696744" cy="435642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184232" y="2866743"/>
            <a:ext cx="35283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0F5494"/>
                </a:solidFill>
                <a:latin typeface="+mn-lt"/>
              </a:rPr>
              <a:t>E-mail</a:t>
            </a:r>
            <a:r>
              <a:rPr lang="en-GB" sz="2000" b="0" dirty="0" smtClean="0">
                <a:solidFill>
                  <a:srgbClr val="0F5494"/>
                </a:solidFill>
              </a:rPr>
              <a:t>:</a:t>
            </a:r>
            <a:endParaRPr lang="en-US" sz="2000" b="0" dirty="0" smtClean="0">
              <a:solidFill>
                <a:srgbClr val="0F5494"/>
              </a:solidFill>
              <a:hlinkClick r:id="rId5"/>
            </a:endParaRPr>
          </a:p>
          <a:p>
            <a:r>
              <a:rPr lang="en-US" sz="2000" b="0" dirty="0" smtClean="0">
                <a:solidFill>
                  <a:srgbClr val="0F5494"/>
                </a:solidFill>
                <a:hlinkClick r:id="rId5"/>
              </a:rPr>
              <a:t>ESTAT-ICW@ec.europa.eu</a:t>
            </a:r>
            <a:r>
              <a:rPr lang="en-US" sz="2400" b="0" dirty="0" smtClean="0">
                <a:solidFill>
                  <a:srgbClr val="0F5494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83825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125"/>
    </mc:Choice>
    <mc:Fallback xmlns="">
      <p:transition spd="slow" advTm="15125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33176"/>
        </a:solidFill>
        <a:ln>
          <a:solidFill>
            <a:srgbClr val="133176"/>
          </a:solidFill>
        </a:ln>
      </a:spPr>
      <a:bodyPr anchor="ctr"/>
      <a:lstStyle>
        <a:defPPr algn="ctr" defTabSz="457200" fontAlgn="auto">
          <a:spcBef>
            <a:spcPts val="0"/>
          </a:spcBef>
          <a:spcAft>
            <a:spcPts val="0"/>
          </a:spcAft>
          <a:defRPr sz="1800" b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2400" b="0" dirty="0" err="1" smtClean="0">
            <a:solidFill>
              <a:srgbClr val="0F5494"/>
            </a:solidFill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4720</TotalTime>
  <Words>385</Words>
  <Application>Microsoft Office PowerPoint</Application>
  <PresentationFormat>Widescreen</PresentationFormat>
  <Paragraphs>74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Verdana</vt:lpstr>
      <vt:lpstr>Wingdings</vt:lpstr>
      <vt:lpstr>Blank</vt:lpstr>
      <vt:lpstr> Distributional national accounts for household income and consumption    Radoslav ISTATKOV (speaker) Friderike OEHLER Florian PALLARO EUROSTAT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GRUNDIZA Sigita (ESTAT)</dc:creator>
  <cp:lastModifiedBy>ISTATKOV Radoslav (ESTAT)</cp:lastModifiedBy>
  <cp:revision>263</cp:revision>
  <cp:lastPrinted>2020-11-18T09:30:14Z</cp:lastPrinted>
  <dcterms:created xsi:type="dcterms:W3CDTF">2018-11-28T09:38:57Z</dcterms:created>
  <dcterms:modified xsi:type="dcterms:W3CDTF">2021-02-19T12:15:09Z</dcterms:modified>
</cp:coreProperties>
</file>