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8" r:id="rId2"/>
    <p:sldId id="356" r:id="rId3"/>
    <p:sldId id="357" r:id="rId4"/>
    <p:sldId id="372" r:id="rId5"/>
    <p:sldId id="376" r:id="rId6"/>
    <p:sldId id="388" r:id="rId7"/>
    <p:sldId id="389" r:id="rId8"/>
    <p:sldId id="392" r:id="rId9"/>
  </p:sldIdLst>
  <p:sldSz cx="12192000" cy="6858000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FD2"/>
    <a:srgbClr val="0F5494"/>
    <a:srgbClr val="3166CF"/>
    <a:srgbClr val="2D5EC1"/>
    <a:srgbClr val="FFD624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3279" autoAdjust="0"/>
  </p:normalViewPr>
  <p:slideViewPr>
    <p:cSldViewPr>
      <p:cViewPr varScale="1">
        <p:scale>
          <a:sx n="78" d="100"/>
          <a:sy n="78" d="100"/>
        </p:scale>
        <p:origin x="763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235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0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7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137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179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438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97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907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53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12192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18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8006" y="309600"/>
            <a:ext cx="211243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5640003" y="6669360"/>
            <a:ext cx="912284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19936" y="1700808"/>
            <a:ext cx="6048672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3393" y="3933056"/>
            <a:ext cx="4992555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594" indent="-228594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1900" y="1123950"/>
            <a:ext cx="2745317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3" y="1123950"/>
            <a:ext cx="8039100" cy="4897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9357" y="6145213"/>
            <a:ext cx="2990849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980737"/>
            <a:ext cx="109728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769351" y="116632"/>
            <a:ext cx="28448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7757" y="6337126"/>
            <a:ext cx="470452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3392" y="6297439"/>
            <a:ext cx="28448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3633788"/>
          </a:xfrm>
        </p:spPr>
        <p:txBody>
          <a:bodyPr/>
          <a:lstStyle>
            <a:lvl1pPr marL="342891" indent="-342891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87600"/>
            <a:ext cx="53848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87600"/>
            <a:ext cx="53848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123959"/>
            <a:ext cx="10972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387600"/>
            <a:ext cx="109728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dolor 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27-28 June 2019, Paris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7756" y="6245225"/>
            <a:ext cx="451250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lang="en-GB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n-NO" smtClean="0"/>
              <a:t>NTTS, 9-11 March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marL="358766" indent="-358766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66" indent="-358766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66" indent="-358766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66" indent="-358766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66" indent="-358766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54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43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31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2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web/experimental-statistics/ic-social-surveys-and-national-accoun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STAT-ICW@ec.europa.eu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2852936"/>
            <a:ext cx="10246693" cy="3528392"/>
          </a:xfrm>
        </p:spPr>
        <p:txBody>
          <a:bodyPr/>
          <a:lstStyle/>
          <a:p>
            <a:r>
              <a:rPr lang="en-US" sz="2400" cap="small" dirty="0"/>
              <a:t/>
            </a:r>
            <a:br>
              <a:rPr lang="en-US" sz="2400" cap="small" dirty="0"/>
            </a:br>
            <a:r>
              <a:rPr lang="en-US" sz="2400" cap="small" dirty="0"/>
              <a:t>Distributional national accounts</a:t>
            </a:r>
            <a:br>
              <a:rPr lang="en-US" sz="2400" cap="small" dirty="0"/>
            </a:br>
            <a:r>
              <a:rPr lang="en-US" sz="2400" cap="small" dirty="0"/>
              <a:t>for household income and consumption</a:t>
            </a:r>
            <a:br>
              <a:rPr lang="en-US" sz="2400" cap="small" dirty="0"/>
            </a:br>
            <a:r>
              <a:rPr lang="en-US" sz="2400" cap="small" dirty="0"/>
              <a:t/>
            </a:r>
            <a:br>
              <a:rPr lang="en-US" sz="2400" cap="small" dirty="0"/>
            </a:br>
            <a:r>
              <a:rPr lang="en-GB" sz="2400" cap="small" dirty="0"/>
              <a:t/>
            </a:r>
            <a:br>
              <a:rPr lang="en-GB" sz="2400" cap="small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1800" dirty="0">
                <a:solidFill>
                  <a:schemeClr val="bg1"/>
                </a:solidFill>
              </a:rPr>
              <a:t>Radoslav ISTATKOV (speaker)</a:t>
            </a:r>
            <a:br>
              <a:rPr lang="en-GB" sz="18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Friderike OEHLER</a:t>
            </a:r>
            <a:br>
              <a:rPr lang="en-GB" sz="18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Florian PALLARO</a:t>
            </a:r>
            <a:br>
              <a:rPr lang="en-GB" sz="18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EUROSTAT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268760"/>
            <a:ext cx="7992888" cy="1152128"/>
          </a:xfrm>
        </p:spPr>
        <p:txBody>
          <a:bodyPr/>
          <a:lstStyle/>
          <a:p>
            <a:r>
              <a:rPr lang="en-US" sz="2000" cap="small" dirty="0"/>
              <a:t>Conference on New Techniques and Technologies for Statistics, 2021</a:t>
            </a:r>
          </a:p>
          <a:p>
            <a:r>
              <a:rPr lang="en-GB" sz="2000" cap="small" dirty="0"/>
              <a:t>NTTS2021</a:t>
            </a:r>
            <a:endParaRPr lang="en-US" sz="2000" cap="sm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dirty="0" smtClean="0"/>
              <a:t>NTTS, 9-11 </a:t>
            </a:r>
            <a:r>
              <a:rPr lang="en-GB" dirty="0" smtClean="0"/>
              <a:t>March</a:t>
            </a:r>
            <a:r>
              <a:rPr lang="nn-NO" dirty="0" smtClean="0"/>
              <a:t>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72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8"/>
    </mc:Choice>
    <mc:Fallback xmlns="">
      <p:transition spd="slow" advTm="1611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1384" y="1628800"/>
            <a:ext cx="9637816" cy="439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i="0" dirty="0"/>
              <a:t>Need for reinforced social indicators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b="0" dirty="0"/>
              <a:t>in line with </a:t>
            </a:r>
            <a:r>
              <a:rPr lang="en-US" sz="2400" b="0" dirty="0"/>
              <a:t>the EU reinforced macroeconomic governance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0" dirty="0"/>
              <a:t>help assess social impacts of economic policies and economic impacts of social </a:t>
            </a:r>
            <a:r>
              <a:rPr lang="en-US" sz="2400" b="0" dirty="0" smtClean="0"/>
              <a:t>policies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i="0" dirty="0" smtClean="0"/>
              <a:t>Eurostat centralised exercise </a:t>
            </a:r>
            <a:r>
              <a:rPr lang="en-US" sz="2800" i="0" dirty="0" smtClean="0"/>
              <a:t>for </a:t>
            </a:r>
            <a:r>
              <a:rPr lang="en-US" sz="2800" i="0" dirty="0"/>
              <a:t>compiling distributional national accounts for </a:t>
            </a:r>
            <a:r>
              <a:rPr lang="en-US" sz="2800" i="0" dirty="0" smtClean="0"/>
              <a:t>household income and consumption</a:t>
            </a:r>
            <a:endParaRPr lang="en-GB" sz="2800" b="0" i="0" dirty="0"/>
          </a:p>
          <a:p>
            <a:pPr marL="0" indent="0">
              <a:buNone/>
            </a:pPr>
            <a:endParaRPr lang="en-GB" sz="2000" i="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F5494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457189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Background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1005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60"/>
    </mc:Choice>
    <mc:Fallback xmlns="">
      <p:transition spd="slow" advTm="1406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dirty="0" smtClean="0"/>
              <a:t>NTTS, 9-11 </a:t>
            </a:r>
            <a:r>
              <a:rPr lang="nn-NO" dirty="0" err="1" smtClean="0"/>
              <a:t>March</a:t>
            </a:r>
            <a:r>
              <a:rPr lang="nn-NO" dirty="0" smtClean="0"/>
              <a:t> 2021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1384" y="1268759"/>
            <a:ext cx="11305256" cy="50286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i="0" dirty="0"/>
              <a:t>Input </a:t>
            </a:r>
            <a:r>
              <a:rPr lang="en-GB" sz="2800" i="0" dirty="0" smtClean="0"/>
              <a:t>data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0" dirty="0" smtClean="0"/>
              <a:t>National accounts for sector Households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dirty="0" smtClean="0"/>
              <a:t>Adjusted </a:t>
            </a:r>
            <a:r>
              <a:rPr lang="en-GB" sz="1800" dirty="0"/>
              <a:t>for population not covered in social </a:t>
            </a:r>
            <a:r>
              <a:rPr lang="en-GB" sz="1800" dirty="0" smtClean="0"/>
              <a:t>surveys (mainly institutional households) </a:t>
            </a:r>
            <a:endParaRPr lang="en-GB" sz="1800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0" dirty="0"/>
              <a:t>EU-SILC (income) and HBS (consumption</a:t>
            </a:r>
            <a:r>
              <a:rPr lang="en-GB" sz="2400" b="0" dirty="0" smtClean="0"/>
              <a:t>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0" dirty="0" smtClean="0"/>
              <a:t>Reference year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b="0" dirty="0" smtClean="0"/>
              <a:t>Income – 2015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b="0" dirty="0" smtClean="0"/>
              <a:t>Consumption – as reported within HBS 2015 wave</a:t>
            </a:r>
            <a:endParaRPr lang="en-GB" sz="1800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i="0" dirty="0" smtClean="0"/>
              <a:t>Item </a:t>
            </a:r>
            <a:r>
              <a:rPr lang="en-GB" sz="2800" i="0" dirty="0"/>
              <a:t>breakdown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0" dirty="0"/>
              <a:t>Income: </a:t>
            </a:r>
            <a:r>
              <a:rPr lang="en-GB" sz="2400" b="0" dirty="0" smtClean="0"/>
              <a:t>10 aggregate </a:t>
            </a:r>
            <a:r>
              <a:rPr lang="en-GB" sz="2400" b="0" dirty="0"/>
              <a:t>income items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0" dirty="0"/>
              <a:t>Consumption: 12 main COICOP categories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F5494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457189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Methodology: data </a:t>
            </a:r>
            <a:r>
              <a:rPr lang="en-US" sz="2800" dirty="0" smtClean="0"/>
              <a:t>sources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559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62"/>
    </mc:Choice>
    <mc:Fallback xmlns="">
      <p:transition spd="slow" advTm="3006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1384" y="1268760"/>
            <a:ext cx="10513168" cy="48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000" i="0" dirty="0"/>
              <a:t>M.1 Proportional allocation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b="0" dirty="0"/>
              <a:t>Gap distributed proportionally over households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0" dirty="0" smtClean="0"/>
              <a:t>Micro </a:t>
            </a:r>
            <a:r>
              <a:rPr lang="en-US" sz="1600" b="0" dirty="0"/>
              <a:t>data distribution is close to the "real" distribution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000" i="0" dirty="0"/>
              <a:t>M.2 Pareto tail modelling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0" dirty="0"/>
              <a:t>Top 10% households adjusted to conform to a Pareto distribution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0" dirty="0"/>
              <a:t>Remaining gap allocated proportionally over all households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i="0" dirty="0"/>
              <a:t>M.3 </a:t>
            </a:r>
            <a:r>
              <a:rPr lang="en-US" sz="2000" i="0" dirty="0"/>
              <a:t>Ascending/descending gap shares by quintile</a:t>
            </a:r>
            <a:endParaRPr lang="en-GB" sz="2000" i="0" dirty="0"/>
          </a:p>
          <a:p>
            <a:pPr marL="719138" lvl="2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M3.1: </a:t>
            </a:r>
            <a:r>
              <a:rPr lang="en-US" sz="1600" dirty="0"/>
              <a:t>gap shares 0%, 10%, 20%, 30%, 40% to Q1, Q2, Q3, Q4, Q5</a:t>
            </a:r>
            <a:endParaRPr lang="en-GB" sz="1600" dirty="0"/>
          </a:p>
          <a:p>
            <a:pPr marL="719138" lvl="2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M3.2: </a:t>
            </a:r>
            <a:r>
              <a:rPr lang="en-US" sz="1600" dirty="0"/>
              <a:t>gap shares 40%, 30%, 20%, 10%, 0% to Q1, Q2, Q3, Q4, Q5</a:t>
            </a:r>
            <a:endParaRPr lang="en-GB" sz="16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i="0" dirty="0"/>
              <a:t>M.4 Combined approach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0" dirty="0" smtClean="0"/>
              <a:t>M.2</a:t>
            </a:r>
            <a:r>
              <a:rPr lang="en-US" sz="1600" b="0" dirty="0"/>
              <a:t>: ‘property income (received)’, ‘mixed income’, ‘wealth taxes’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0" dirty="0" smtClean="0"/>
              <a:t>M.1</a:t>
            </a:r>
            <a:r>
              <a:rPr lang="en-US" sz="1600" b="0" dirty="0"/>
              <a:t>: all other items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i="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b="0" i="0" dirty="0" smtClean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GB" b="0" i="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F5494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 lvl="1" defTabSz="457189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Methodology: </a:t>
            </a:r>
            <a:r>
              <a:rPr lang="en-US" sz="2800" dirty="0" smtClean="0"/>
              <a:t>micro-macro gap allocation methods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5811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72"/>
    </mc:Choice>
    <mc:Fallback xmlns="">
      <p:transition spd="slow" advTm="3807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3392" y="1412776"/>
            <a:ext cx="10081120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i="0" dirty="0"/>
              <a:t>Clustering households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b="0" dirty="0"/>
              <a:t>Quintiles according to </a:t>
            </a:r>
            <a:r>
              <a:rPr lang="en-GB" sz="2400" b="0" dirty="0" err="1" smtClean="0"/>
              <a:t>equivalised</a:t>
            </a:r>
            <a:r>
              <a:rPr lang="en-GB" sz="2400" b="0" dirty="0" smtClean="0"/>
              <a:t> total disposable income</a:t>
            </a:r>
            <a:endParaRPr lang="en-GB" sz="2400" b="0" dirty="0"/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Modified OECD equivalence scale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Accounts for differences in the size and composition of households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800" i="0" dirty="0"/>
              <a:t>Sensitivity analysis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b="0" dirty="0"/>
              <a:t>Measuring the impact of method choice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b="0" dirty="0"/>
              <a:t>Indicators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Gini coefficient, %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Q5/Q1 ratio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F5494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457189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Results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427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56"/>
    </mc:Choice>
    <mc:Fallback xmlns="">
      <p:transition spd="slow" advTm="1905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F5494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457189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Conclusion: </a:t>
            </a:r>
            <a:r>
              <a:rPr lang="en-US" sz="2800" dirty="0"/>
              <a:t>sensitivity indicators </a:t>
            </a:r>
            <a:r>
              <a:rPr lang="en-US" sz="2800" dirty="0" smtClean="0"/>
              <a:t>(disposable income)</a:t>
            </a:r>
            <a:endParaRPr lang="en-GB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1" y="1268760"/>
            <a:ext cx="11310585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87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73"/>
    </mc:Choice>
    <mc:Fallback xmlns="">
      <p:transition spd="slow" advTm="4207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F5494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457189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Conclusion: </a:t>
            </a:r>
            <a:r>
              <a:rPr lang="en-US" sz="2800" dirty="0"/>
              <a:t>sensitivity indicators </a:t>
            </a:r>
            <a:r>
              <a:rPr lang="en-US" sz="2800" dirty="0" smtClean="0"/>
              <a:t>(consumption)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0" y="1268760"/>
            <a:ext cx="11233248" cy="50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7"/>
    </mc:Choice>
    <mc:Fallback xmlns="">
      <p:transition spd="slow" advTm="757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NTTS, 9-11 March 2021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3392" y="1196752"/>
            <a:ext cx="7560840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600" i="0" dirty="0" smtClean="0"/>
              <a:t>Results published as experimental statistics</a:t>
            </a:r>
            <a:endParaRPr lang="en-GB" sz="1600" u="sng" dirty="0" smtClean="0">
              <a:hlinkClick r:id="rId3"/>
            </a:endParaRPr>
          </a:p>
          <a:p>
            <a:pPr marL="354013" indent="0">
              <a:buNone/>
            </a:pPr>
            <a:r>
              <a:rPr lang="en-GB" sz="1600" u="sng" dirty="0" smtClean="0">
                <a:hlinkClick r:id="rId3"/>
              </a:rPr>
              <a:t>https</a:t>
            </a:r>
            <a:r>
              <a:rPr lang="en-GB" sz="1600" u="sng" dirty="0">
                <a:hlinkClick r:id="rId3"/>
              </a:rPr>
              <a:t>://ec.europa.eu/eurostat/web/experimental-statistics/ic-social-surveys-and-national-accounts</a:t>
            </a: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endParaRPr lang="en-GB" sz="2800" i="0" dirty="0"/>
          </a:p>
          <a:p>
            <a:pPr marL="0" indent="0">
              <a:buNone/>
            </a:pPr>
            <a:endParaRPr lang="en-GB" sz="2800" i="0" dirty="0"/>
          </a:p>
        </p:txBody>
      </p:sp>
      <p:sp>
        <p:nvSpPr>
          <p:cNvPr id="8" name="Rectangle 7"/>
          <p:cNvSpPr/>
          <p:nvPr/>
        </p:nvSpPr>
        <p:spPr>
          <a:xfrm>
            <a:off x="0" y="-5797"/>
            <a:ext cx="12192000" cy="980728"/>
          </a:xfrm>
          <a:prstGeom prst="rect">
            <a:avLst/>
          </a:prstGeom>
          <a:solidFill>
            <a:srgbClr val="0F5494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457189" fontAlgn="auto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/>
              <a:t>Thank you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440" y="2158003"/>
            <a:ext cx="6696744" cy="43564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84232" y="2866743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F5494"/>
                </a:solidFill>
                <a:latin typeface="+mn-lt"/>
              </a:rPr>
              <a:t>E-mail</a:t>
            </a:r>
            <a:r>
              <a:rPr lang="en-GB" sz="2000" b="0" dirty="0" smtClean="0">
                <a:solidFill>
                  <a:srgbClr val="0F5494"/>
                </a:solidFill>
              </a:rPr>
              <a:t>:</a:t>
            </a:r>
            <a:endParaRPr lang="en-US" sz="2000" b="0" dirty="0" smtClean="0">
              <a:solidFill>
                <a:srgbClr val="0F5494"/>
              </a:solidFill>
              <a:hlinkClick r:id="rId5"/>
            </a:endParaRPr>
          </a:p>
          <a:p>
            <a:r>
              <a:rPr lang="en-US" sz="2000" b="0" dirty="0" smtClean="0">
                <a:solidFill>
                  <a:srgbClr val="0F5494"/>
                </a:solidFill>
                <a:hlinkClick r:id="rId5"/>
              </a:rPr>
              <a:t>ESTAT-ICW@ec.europa.eu</a:t>
            </a:r>
            <a:r>
              <a:rPr lang="en-US" sz="2400" b="0" dirty="0" smtClean="0">
                <a:solidFill>
                  <a:srgbClr val="0F549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82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25"/>
    </mc:Choice>
    <mc:Fallback xmlns="">
      <p:transition spd="slow" advTm="1512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4720</TotalTime>
  <Words>385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Blank</vt:lpstr>
      <vt:lpstr> Distributional national accounts for household income and consumption    Radoslav ISTATKOV (speaker) Friderike OEHLER Florian PALLARO EUROSTAT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GRUNDIZA Sigita (ESTAT)</dc:creator>
  <cp:lastModifiedBy>ISTATKOV Radoslav (ESTAT)</cp:lastModifiedBy>
  <cp:revision>263</cp:revision>
  <cp:lastPrinted>2020-11-18T09:30:14Z</cp:lastPrinted>
  <dcterms:created xsi:type="dcterms:W3CDTF">2018-11-28T09:38:57Z</dcterms:created>
  <dcterms:modified xsi:type="dcterms:W3CDTF">2021-02-19T12:15:09Z</dcterms:modified>
</cp:coreProperties>
</file>