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7" r:id="rId4"/>
    <p:sldId id="269" r:id="rId5"/>
    <p:sldId id="264" r:id="rId6"/>
    <p:sldId id="265" r:id="rId7"/>
    <p:sldId id="263" r:id="rId8"/>
    <p:sldId id="262" r:id="rId9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76E630-237C-41D7-960D-96640ECB347F}">
          <p14:sldIdLst>
            <p14:sldId id="256"/>
            <p14:sldId id="268"/>
            <p14:sldId id="267"/>
            <p14:sldId id="269"/>
            <p14:sldId id="264"/>
            <p14:sldId id="265"/>
            <p14:sldId id="263"/>
            <p14:sldId id="262"/>
          </p14:sldIdLst>
        </p14:section>
        <p14:section name="Untitled Section" id="{CCA532C3-6CC1-4C21-8DE0-55A02BED44B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6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1345" autoAdjust="0"/>
  </p:normalViewPr>
  <p:slideViewPr>
    <p:cSldViewPr snapToGrid="0">
      <p:cViewPr varScale="1">
        <p:scale>
          <a:sx n="81" d="100"/>
          <a:sy n="81" d="100"/>
        </p:scale>
        <p:origin x="16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rgbClr val="246FA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A44F0-2B11-4D17-9A79-6A403720D494}" type="datetimeFigureOut">
              <a:rPr lang="is-IS" smtClean="0"/>
              <a:t>1.3.2021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0F92-FAF5-43C1-B825-9D0DB5A254A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0732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838200" y="1062682"/>
            <a:ext cx="10515598" cy="0"/>
          </a:xfrm>
          <a:prstGeom prst="line">
            <a:avLst/>
          </a:prstGeom>
          <a:ln>
            <a:solidFill>
              <a:srgbClr val="246F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A44F0-2B11-4D17-9A79-6A403720D494}" type="datetimeFigureOut">
              <a:rPr lang="is-IS" smtClean="0"/>
              <a:t>1.3.2021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0F92-FAF5-43C1-B825-9D0DB5A254A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9368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A44F0-2B11-4D17-9A79-6A403720D494}" type="datetimeFigureOut">
              <a:rPr lang="is-IS" smtClean="0"/>
              <a:t>1.3.2021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0F92-FAF5-43C1-B825-9D0DB5A254A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0237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lober Light" pitchFamily="50" charset="0"/>
              </a:defRPr>
            </a:lvl1pPr>
          </a:lstStyle>
          <a:p>
            <a:fld id="{A01A44F0-2B11-4D17-9A79-6A403720D494}" type="datetimeFigureOut">
              <a:rPr lang="is-IS" smtClean="0"/>
              <a:pPr/>
              <a:t>1.3.2021</a:t>
            </a:fld>
            <a:endParaRPr lang="is-I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lober Light" pitchFamily="50" charset="0"/>
              </a:defRPr>
            </a:lvl1pPr>
          </a:lstStyle>
          <a:p>
            <a:r>
              <a:rPr lang="is-IS" b="1" dirty="0" err="1"/>
              <a:t>upplysingar</a:t>
            </a:r>
            <a:r>
              <a:rPr lang="is-IS" b="1" dirty="0"/>
              <a:t>@</a:t>
            </a:r>
            <a:r>
              <a:rPr lang="is-IS" b="1" dirty="0" err="1"/>
              <a:t>hagstofa.is</a:t>
            </a:r>
            <a:endParaRPr lang="is-IS" b="1" dirty="0"/>
          </a:p>
          <a:p>
            <a:endParaRPr lang="is-I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0F92-FAF5-43C1-B825-9D0DB5A254A7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78880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A44F0-2B11-4D17-9A79-6A403720D494}" type="datetimeFigureOut">
              <a:rPr lang="is-IS" smtClean="0"/>
              <a:t>1.3.2021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0F92-FAF5-43C1-B825-9D0DB5A254A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1868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A44F0-2B11-4D17-9A79-6A403720D494}" type="datetimeFigureOut">
              <a:rPr lang="is-IS" smtClean="0"/>
              <a:t>1.3.2021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0F92-FAF5-43C1-B825-9D0DB5A254A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2039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A44F0-2B11-4D17-9A79-6A403720D494}" type="datetimeFigureOut">
              <a:rPr lang="is-IS" smtClean="0"/>
              <a:t>1.3.2021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0F92-FAF5-43C1-B825-9D0DB5A254A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2228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095632"/>
            <a:ext cx="6172200" cy="47654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A44F0-2B11-4D17-9A79-6A403720D494}" type="datetimeFigureOut">
              <a:rPr lang="is-IS" smtClean="0"/>
              <a:t>1.3.2021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0F92-FAF5-43C1-B825-9D0DB5A254A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1770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9829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A44F0-2B11-4D17-9A79-6A403720D494}" type="datetimeFigureOut">
              <a:rPr lang="is-IS" smtClean="0"/>
              <a:t>1.3.2021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0F92-FAF5-43C1-B825-9D0DB5A254A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3013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7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293709"/>
            <a:ext cx="12192000" cy="688674"/>
          </a:xfrm>
          <a:prstGeom prst="rect">
            <a:avLst/>
          </a:prstGeom>
          <a:solidFill>
            <a:srgbClr val="246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1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96865" y="6466181"/>
            <a:ext cx="10462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Glober Light" pitchFamily="50" charset="0"/>
              </a:defRPr>
            </a:lvl1pPr>
          </a:lstStyle>
          <a:p>
            <a:fld id="{A01A44F0-2B11-4D17-9A79-6A403720D494}" type="datetimeFigureOut">
              <a:rPr lang="is-IS" smtClean="0"/>
              <a:pPr/>
              <a:t>1.3.2021</a:t>
            </a:fld>
            <a:endParaRPr lang="is-I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708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Glober Light" pitchFamily="50" charset="0"/>
              </a:defRPr>
            </a:lvl1pPr>
          </a:lstStyle>
          <a:p>
            <a:r>
              <a:rPr lang="en-GB" dirty="0" err="1"/>
              <a:t>Kynningar</a:t>
            </a:r>
            <a:r>
              <a:rPr lang="en-GB" dirty="0"/>
              <a:t> </a:t>
            </a:r>
            <a:r>
              <a:rPr lang="en-GB" dirty="0" err="1"/>
              <a:t>heiti</a:t>
            </a:r>
            <a:r>
              <a:rPr lang="en-GB" dirty="0"/>
              <a:t>. </a:t>
            </a:r>
            <a:r>
              <a:rPr lang="en-GB" dirty="0" err="1"/>
              <a:t>Fontur</a:t>
            </a:r>
            <a:r>
              <a:rPr lang="en-GB" dirty="0"/>
              <a:t> = </a:t>
            </a:r>
            <a:r>
              <a:rPr lang="is-IS" dirty="0" err="1"/>
              <a:t>Glober</a:t>
            </a:r>
            <a:r>
              <a:rPr lang="is-IS" dirty="0"/>
              <a:t> </a:t>
            </a:r>
            <a:r>
              <a:rPr lang="is-IS" dirty="0" err="1"/>
              <a:t>light</a:t>
            </a:r>
            <a:r>
              <a:rPr lang="is-IS" dirty="0"/>
              <a:t>, stærð 10.pt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43069" y="6466181"/>
            <a:ext cx="1410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Glober Light" pitchFamily="50" charset="0"/>
              </a:defRPr>
            </a:lvl1pPr>
          </a:lstStyle>
          <a:p>
            <a:r>
              <a:rPr lang="en-GB" dirty="0"/>
              <a:t>|      </a:t>
            </a:r>
            <a:fld id="{12370F92-FAF5-43C1-B825-9D0DB5A254A7}" type="slidenum">
              <a:rPr lang="is-IS" smtClean="0"/>
              <a:pPr/>
              <a:t>‹#›</a:t>
            </a:fld>
            <a:endParaRPr lang="is-I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-8944"/>
            <a:ext cx="12192000" cy="107798"/>
          </a:xfrm>
          <a:prstGeom prst="rect">
            <a:avLst/>
          </a:prstGeom>
          <a:solidFill>
            <a:srgbClr val="246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BB6A756-E40D-1F44-B5C4-BECC1573C8D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11" y="6382786"/>
            <a:ext cx="1887403" cy="39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7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46FA5"/>
          </a:solidFill>
          <a:latin typeface="Glober SemiBold Italic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46FA5"/>
        </a:buClr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6FA5"/>
        </a:buClr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6FA5"/>
        </a:buClr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6FA5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6FA5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3907" y="29814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s-IS" dirty="0"/>
              <a:t>Nonresponse in the Icelandic Labour Force Survey during Covid-19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0601" y="2610244"/>
            <a:ext cx="10670798" cy="3471774"/>
          </a:xfrm>
        </p:spPr>
        <p:txBody>
          <a:bodyPr>
            <a:normAutofit fontScale="32500" lnSpcReduction="20000"/>
          </a:bodyPr>
          <a:lstStyle/>
          <a:p>
            <a:r>
              <a:rPr lang="is-IS" sz="8000" b="1" dirty="0">
                <a:solidFill>
                  <a:schemeClr val="accent1">
                    <a:lumMod val="75000"/>
                  </a:schemeClr>
                </a:solidFill>
              </a:rPr>
              <a:t>Conference on new techniques and technologies for statistics 2021</a:t>
            </a:r>
          </a:p>
          <a:p>
            <a:endParaRPr lang="is-IS" sz="4800" dirty="0"/>
          </a:p>
          <a:p>
            <a:r>
              <a:rPr lang="is-IS" sz="4800" dirty="0"/>
              <a:t>Presented by</a:t>
            </a:r>
          </a:p>
          <a:p>
            <a:r>
              <a:rPr lang="is-IS" sz="7200" b="1" i="1" dirty="0">
                <a:solidFill>
                  <a:schemeClr val="accent1">
                    <a:lumMod val="75000"/>
                  </a:schemeClr>
                </a:solidFill>
              </a:rPr>
              <a:t>Arndís Vilhjálmsdóttir</a:t>
            </a:r>
          </a:p>
          <a:p>
            <a:r>
              <a:rPr lang="is-IS" sz="4300" i="1" dirty="0"/>
              <a:t>Expert</a:t>
            </a:r>
          </a:p>
          <a:p>
            <a:r>
              <a:rPr lang="is-IS" sz="4300" dirty="0"/>
              <a:t>Administration &amp; cooperation</a:t>
            </a:r>
          </a:p>
          <a:p>
            <a:endParaRPr lang="is-IS" sz="4300" dirty="0"/>
          </a:p>
          <a:p>
            <a:r>
              <a:rPr lang="is-IS" sz="4800" dirty="0"/>
              <a:t>in conversation with</a:t>
            </a:r>
          </a:p>
          <a:p>
            <a:r>
              <a:rPr lang="is-IS" sz="7200" b="1" i="1" dirty="0">
                <a:solidFill>
                  <a:schemeClr val="accent1">
                    <a:lumMod val="75000"/>
                  </a:schemeClr>
                </a:solidFill>
              </a:rPr>
              <a:t>Anton Örn Karlsson</a:t>
            </a:r>
          </a:p>
          <a:p>
            <a:r>
              <a:rPr lang="is-IS" sz="4300" i="1" dirty="0"/>
              <a:t>Head of Unit</a:t>
            </a:r>
          </a:p>
          <a:p>
            <a:r>
              <a:rPr lang="en-US" sz="4300" dirty="0" err="1"/>
              <a:t>Labour</a:t>
            </a:r>
            <a:r>
              <a:rPr lang="en-US" sz="4300" dirty="0"/>
              <a:t> market, living conditions and demography</a:t>
            </a:r>
            <a:endParaRPr lang="is-IS" sz="4300" i="1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41436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96BFB-1233-4513-9579-17C822556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Covid-19 in Iceland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1E8DDD-C4DF-44FA-B5C9-75B8CC8A31ED}"/>
              </a:ext>
            </a:extLst>
          </p:cNvPr>
          <p:cNvSpPr txBox="1"/>
          <p:nvPr/>
        </p:nvSpPr>
        <p:spPr>
          <a:xfrm>
            <a:off x="8506437" y="6492874"/>
            <a:ext cx="3212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>
                <a:solidFill>
                  <a:schemeClr val="bg1"/>
                </a:solidFill>
              </a:rPr>
              <a:t>Ref: https://www.covid.is/data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B4B239-7AAC-4F43-B77A-D9AA7D332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744" y="1293827"/>
            <a:ext cx="10123871" cy="474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2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25C8-2DD6-4DDF-9AC9-4799F5C54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/>
              <a:t>The Icelandic Labour Force Survey (IS-LFS)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ABAAC9-33B7-41F4-914A-B0828DAA04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Strengths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8B6CB-1464-43BD-9A79-EF084EE129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s-IS" dirty="0"/>
              <a:t>Computer assisted telephone survey („cheap“)</a:t>
            </a:r>
          </a:p>
          <a:p>
            <a:r>
              <a:rPr lang="is-IS" dirty="0"/>
              <a:t>Sample from Registers Iceland 	Population registry</a:t>
            </a:r>
          </a:p>
          <a:p>
            <a:r>
              <a:rPr lang="is-IS" dirty="0"/>
              <a:t>Auxilary data from registry</a:t>
            </a:r>
          </a:p>
          <a:p>
            <a:pPr lvl="1"/>
            <a:r>
              <a:rPr lang="is-IS" dirty="0"/>
              <a:t>Registers Iceland</a:t>
            </a:r>
          </a:p>
          <a:p>
            <a:pPr lvl="1"/>
            <a:r>
              <a:rPr lang="is-IS" dirty="0"/>
              <a:t>Educational registry</a:t>
            </a:r>
          </a:p>
          <a:p>
            <a:pPr lvl="1"/>
            <a:r>
              <a:rPr lang="is-IS" dirty="0"/>
              <a:t>Directorate of Labour</a:t>
            </a:r>
          </a:p>
          <a:p>
            <a:endParaRPr lang="is-I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DE0DA1-1AB0-45F8-B6B3-CFFEB4BC0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s-IS" dirty="0"/>
              <a:t>Challenges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E37D935-4B61-4A65-808A-8828A5B666A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s-IS" dirty="0"/>
              <a:t>Mismatch between unemployment numbers compared to Directorate of Labour</a:t>
            </a:r>
          </a:p>
          <a:p>
            <a:r>
              <a:rPr lang="is-IS" dirty="0"/>
              <a:t>Bruttosample vs.nettosample</a:t>
            </a:r>
          </a:p>
          <a:p>
            <a:r>
              <a:rPr lang="is-IS" dirty="0"/>
              <a:t>“Unstable“ population estimates</a:t>
            </a:r>
          </a:p>
          <a:p>
            <a:pPr lvl="1"/>
            <a:r>
              <a:rPr lang="is-IS" dirty="0"/>
              <a:t>..because of recalculation of weights</a:t>
            </a:r>
          </a:p>
          <a:p>
            <a:r>
              <a:rPr lang="is-IS" dirty="0"/>
              <a:t>Decreasing response rates</a:t>
            </a:r>
          </a:p>
          <a:p>
            <a:pPr lvl="1"/>
            <a:r>
              <a:rPr lang="is-IS" dirty="0"/>
              <a:t>Largest decrease among all EU-LFSs since 2011</a:t>
            </a:r>
          </a:p>
        </p:txBody>
      </p:sp>
    </p:spTree>
    <p:extLst>
      <p:ext uri="{BB962C8B-B14F-4D97-AF65-F5344CB8AC3E}">
        <p14:creationId xmlns:p14="http://schemas.microsoft.com/office/powerpoint/2010/main" val="245492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2EBF10-6071-4336-A8EF-3FFE4B3846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427839"/>
            <a:ext cx="7729055" cy="57967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682023-8BBE-491C-969E-97E0FDF4AC34}"/>
              </a:ext>
            </a:extLst>
          </p:cNvPr>
          <p:cNvSpPr txBox="1"/>
          <p:nvPr/>
        </p:nvSpPr>
        <p:spPr>
          <a:xfrm>
            <a:off x="7625593" y="6488668"/>
            <a:ext cx="443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chemeClr val="bg1"/>
                </a:solidFill>
              </a:rPr>
              <a:t>Nonresponse in the IS-LFS during Covid-19</a:t>
            </a:r>
          </a:p>
        </p:txBody>
      </p:sp>
    </p:spTree>
    <p:extLst>
      <p:ext uri="{BB962C8B-B14F-4D97-AF65-F5344CB8AC3E}">
        <p14:creationId xmlns:p14="http://schemas.microsoft.com/office/powerpoint/2010/main" val="422535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624FF3-6B22-4EB6-BEE7-ACA6A19BE599}"/>
              </a:ext>
            </a:extLst>
          </p:cNvPr>
          <p:cNvSpPr txBox="1"/>
          <p:nvPr/>
        </p:nvSpPr>
        <p:spPr>
          <a:xfrm>
            <a:off x="7625593" y="6488668"/>
            <a:ext cx="443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chemeClr val="bg1"/>
                </a:solidFill>
              </a:rPr>
              <a:t>Response rates in the IS-LFS by nationality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006801-EF43-4425-8328-FA3AD1B8E6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083" y="369117"/>
            <a:ext cx="7796168" cy="584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1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D831E4-B210-4C2A-B16D-07FEF7225B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580" y="419449"/>
            <a:ext cx="7773798" cy="58303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80DE44-16E6-46F0-90D3-9FA11CFA0F32}"/>
              </a:ext>
            </a:extLst>
          </p:cNvPr>
          <p:cNvSpPr txBox="1"/>
          <p:nvPr/>
        </p:nvSpPr>
        <p:spPr>
          <a:xfrm>
            <a:off x="8330268" y="6488668"/>
            <a:ext cx="372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chemeClr val="bg1"/>
                </a:solidFill>
              </a:rPr>
              <a:t>Response rates in the IS-LFS by age</a:t>
            </a:r>
          </a:p>
        </p:txBody>
      </p:sp>
    </p:spTree>
    <p:extLst>
      <p:ext uri="{BB962C8B-B14F-4D97-AF65-F5344CB8AC3E}">
        <p14:creationId xmlns:p14="http://schemas.microsoft.com/office/powerpoint/2010/main" val="349278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D80AD4-23FF-45F4-947A-D0BF50D105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636" y="223356"/>
            <a:ext cx="7768204" cy="58261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A7215C-4F2F-45BF-9BB3-3BE4A2CE2703}"/>
              </a:ext>
            </a:extLst>
          </p:cNvPr>
          <p:cNvSpPr txBox="1"/>
          <p:nvPr/>
        </p:nvSpPr>
        <p:spPr>
          <a:xfrm>
            <a:off x="7256477" y="6488668"/>
            <a:ext cx="480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chemeClr val="bg1"/>
                </a:solidFill>
              </a:rPr>
              <a:t>Figure 4. Type of nonresposne by nationality</a:t>
            </a:r>
          </a:p>
        </p:txBody>
      </p:sp>
    </p:spTree>
    <p:extLst>
      <p:ext uri="{BB962C8B-B14F-4D97-AF65-F5344CB8AC3E}">
        <p14:creationId xmlns:p14="http://schemas.microsoft.com/office/powerpoint/2010/main" val="3834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DDCD9A-1962-4DF9-BFC4-ECFD5AC94E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581" y="504389"/>
            <a:ext cx="7597626" cy="56982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A9F2B8-14A6-4D47-ADE8-32CC39461854}"/>
              </a:ext>
            </a:extLst>
          </p:cNvPr>
          <p:cNvSpPr txBox="1"/>
          <p:nvPr/>
        </p:nvSpPr>
        <p:spPr>
          <a:xfrm>
            <a:off x="9076888" y="6488668"/>
            <a:ext cx="2986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chemeClr val="bg1"/>
                </a:solidFill>
              </a:rPr>
              <a:t>Type of nonresposne by age</a:t>
            </a:r>
          </a:p>
        </p:txBody>
      </p:sp>
    </p:spTree>
    <p:extLst>
      <p:ext uri="{BB962C8B-B14F-4D97-AF65-F5344CB8AC3E}">
        <p14:creationId xmlns:p14="http://schemas.microsoft.com/office/powerpoint/2010/main" val="195298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agstofa_201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 Light"/>
        <a:ea typeface=""/>
        <a:cs typeface=""/>
      </a:majorFont>
      <a:minorFont>
        <a:latin typeface="Glober Book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158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Glober Book</vt:lpstr>
      <vt:lpstr>Glober Light</vt:lpstr>
      <vt:lpstr>Glober SemiBold Italic</vt:lpstr>
      <vt:lpstr>Hagstofa_2019</vt:lpstr>
      <vt:lpstr>Nonresponse in the Icelandic Labour Force Survey during Covid-19</vt:lpstr>
      <vt:lpstr>Covid-19 in Iceland</vt:lpstr>
      <vt:lpstr>The Icelandic Labour Force Survey (IS-LFS)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Flemming Kaj Larsen Karlsson</dc:creator>
  <cp:lastModifiedBy>Arndís Vilhjálmsdóttir - HAGS</cp:lastModifiedBy>
  <cp:revision>43</cp:revision>
  <dcterms:created xsi:type="dcterms:W3CDTF">2019-08-14T13:43:57Z</dcterms:created>
  <dcterms:modified xsi:type="dcterms:W3CDTF">2021-03-01T10:47:52Z</dcterms:modified>
</cp:coreProperties>
</file>